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4"/>
  </p:notesMasterIdLst>
  <p:sldIdLst>
    <p:sldId id="256" r:id="rId2"/>
    <p:sldId id="312" r:id="rId3"/>
    <p:sldId id="317" r:id="rId4"/>
    <p:sldId id="318" r:id="rId5"/>
    <p:sldId id="336" r:id="rId6"/>
    <p:sldId id="345" r:id="rId7"/>
    <p:sldId id="347" r:id="rId8"/>
    <p:sldId id="316" r:id="rId9"/>
    <p:sldId id="320" r:id="rId10"/>
    <p:sldId id="321" r:id="rId11"/>
    <p:sldId id="324" r:id="rId12"/>
    <p:sldId id="329" r:id="rId13"/>
    <p:sldId id="339" r:id="rId14"/>
    <p:sldId id="343" r:id="rId15"/>
    <p:sldId id="340" r:id="rId16"/>
    <p:sldId id="341" r:id="rId17"/>
    <p:sldId id="342" r:id="rId18"/>
    <p:sldId id="344" r:id="rId19"/>
    <p:sldId id="338" r:id="rId20"/>
    <p:sldId id="333" r:id="rId21"/>
    <p:sldId id="334" r:id="rId22"/>
    <p:sldId id="337" r:id="rId23"/>
    <p:sldId id="311" r:id="rId24"/>
    <p:sldId id="330" r:id="rId25"/>
    <p:sldId id="331" r:id="rId26"/>
    <p:sldId id="332" r:id="rId27"/>
    <p:sldId id="323" r:id="rId28"/>
    <p:sldId id="322" r:id="rId29"/>
    <p:sldId id="326" r:id="rId30"/>
    <p:sldId id="325" r:id="rId31"/>
    <p:sldId id="327" r:id="rId32"/>
    <p:sldId id="32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00FF"/>
    <a:srgbClr val="B2B2B2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44" autoAdjust="0"/>
  </p:normalViewPr>
  <p:slideViewPr>
    <p:cSldViewPr>
      <p:cViewPr varScale="1">
        <p:scale>
          <a:sx n="66" d="100"/>
          <a:sy n="66" d="100"/>
        </p:scale>
        <p:origin x="-7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BM_ADMIN\Documents\HElib-algs\reCrypt\threa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err="1"/>
              <a:t>recryption</a:t>
            </a:r>
            <a:r>
              <a:rPr lang="en-US" sz="2000" dirty="0"/>
              <a:t>-time vs. #-</a:t>
            </a:r>
            <a:r>
              <a:rPr lang="en-US" sz="2400" dirty="0"/>
              <a:t>of-threads</a:t>
            </a:r>
            <a:r>
              <a:rPr lang="en-US" sz="2000" dirty="0"/>
              <a:t> </a:t>
            </a:r>
          </a:p>
        </c:rich>
      </c:tx>
      <c:layout>
        <c:manualLayout>
          <c:xMode val="edge"/>
          <c:yMode val="edge"/>
          <c:x val="0.14109315880969422"/>
          <c:y val="9.5613048368953883E-5"/>
        </c:manualLayout>
      </c:layout>
      <c:overlay val="1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m=21845, p=2</c:v>
          </c:tx>
          <c:xVal>
            <c:numRef>
              <c:f>Sheet1!$B$1:$F$1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xVal>
          <c:yVal>
            <c:numRef>
              <c:f>Sheet1!$B$2:$F$2</c:f>
              <c:numCache>
                <c:formatCode>General</c:formatCode>
                <c:ptCount val="5"/>
                <c:pt idx="0">
                  <c:v>238</c:v>
                </c:pt>
                <c:pt idx="1">
                  <c:v>125</c:v>
                </c:pt>
                <c:pt idx="2">
                  <c:v>68</c:v>
                </c:pt>
                <c:pt idx="3">
                  <c:v>39</c:v>
                </c:pt>
                <c:pt idx="4">
                  <c:v>25</c:v>
                </c:pt>
              </c:numCache>
            </c:numRef>
          </c:yVal>
          <c:smooth val="0"/>
        </c:ser>
        <c:ser>
          <c:idx val="1"/>
          <c:order val="1"/>
          <c:tx>
            <c:v>m=18631, p=2</c:v>
          </c:tx>
          <c:xVal>
            <c:numRef>
              <c:f>Sheet1!$B$1:$F$1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xVal>
          <c:yVal>
            <c:numRef>
              <c:f>Sheet1!$B$3:$F$3</c:f>
              <c:numCache>
                <c:formatCode>General</c:formatCode>
                <c:ptCount val="5"/>
                <c:pt idx="0">
                  <c:v>311</c:v>
                </c:pt>
                <c:pt idx="1">
                  <c:v>165</c:v>
                </c:pt>
                <c:pt idx="2">
                  <c:v>95</c:v>
                </c:pt>
                <c:pt idx="3">
                  <c:v>58</c:v>
                </c:pt>
                <c:pt idx="4">
                  <c:v>34</c:v>
                </c:pt>
              </c:numCache>
            </c:numRef>
          </c:yVal>
          <c:smooth val="0"/>
        </c:ser>
        <c:ser>
          <c:idx val="2"/>
          <c:order val="2"/>
          <c:tx>
            <c:v>m=28679, p=2</c:v>
          </c:tx>
          <c:xVal>
            <c:numRef>
              <c:f>Sheet1!$B$1:$F$1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xVal>
          <c:yVal>
            <c:numRef>
              <c:f>Sheet1!$B$4:$F$4</c:f>
              <c:numCache>
                <c:formatCode>General</c:formatCode>
                <c:ptCount val="5"/>
                <c:pt idx="0">
                  <c:v>334</c:v>
                </c:pt>
                <c:pt idx="1">
                  <c:v>170</c:v>
                </c:pt>
                <c:pt idx="2">
                  <c:v>95</c:v>
                </c:pt>
                <c:pt idx="3">
                  <c:v>57</c:v>
                </c:pt>
                <c:pt idx="4">
                  <c:v>40</c:v>
                </c:pt>
              </c:numCache>
            </c:numRef>
          </c:yVal>
          <c:smooth val="0"/>
        </c:ser>
        <c:ser>
          <c:idx val="3"/>
          <c:order val="3"/>
          <c:tx>
            <c:v>m=31104, p=2</c:v>
          </c:tx>
          <c:xVal>
            <c:numRef>
              <c:f>Sheet1!$B$1:$F$1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xVal>
          <c:yVal>
            <c:numRef>
              <c:f>Sheet1!$B$5:$F$5</c:f>
              <c:numCache>
                <c:formatCode>General</c:formatCode>
                <c:ptCount val="5"/>
                <c:pt idx="0">
                  <c:v>1069</c:v>
                </c:pt>
                <c:pt idx="1">
                  <c:v>528</c:v>
                </c:pt>
                <c:pt idx="2">
                  <c:v>284</c:v>
                </c:pt>
                <c:pt idx="3">
                  <c:v>175</c:v>
                </c:pt>
                <c:pt idx="4">
                  <c:v>113</c:v>
                </c:pt>
              </c:numCache>
            </c:numRef>
          </c:yVal>
          <c:smooth val="0"/>
        </c:ser>
        <c:ser>
          <c:idx val="4"/>
          <c:order val="4"/>
          <c:tx>
            <c:v>m=45551, p=17</c:v>
          </c:tx>
          <c:xVal>
            <c:numRef>
              <c:f>Sheet1!$B$1:$F$1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xVal>
          <c:yVal>
            <c:numRef>
              <c:f>Sheet1!$B$6:$F$6</c:f>
              <c:numCache>
                <c:formatCode>General</c:formatCode>
                <c:ptCount val="5"/>
                <c:pt idx="0">
                  <c:v>2677</c:v>
                </c:pt>
                <c:pt idx="1">
                  <c:v>1330</c:v>
                </c:pt>
                <c:pt idx="2">
                  <c:v>717</c:v>
                </c:pt>
                <c:pt idx="3">
                  <c:v>405</c:v>
                </c:pt>
                <c:pt idx="4">
                  <c:v>260</c:v>
                </c:pt>
              </c:numCache>
            </c:numRef>
          </c:yVal>
          <c:smooth val="0"/>
        </c:ser>
        <c:ser>
          <c:idx val="5"/>
          <c:order val="5"/>
          <c:tx>
            <c:v>m=51319, p=127</c:v>
          </c:tx>
          <c:xVal>
            <c:numRef>
              <c:f>Sheet1!$B$1:$F$1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</c:numCache>
            </c:numRef>
          </c:xVal>
          <c:yVal>
            <c:numRef>
              <c:f>Sheet1!$B$7:$F$7</c:f>
              <c:numCache>
                <c:formatCode>General</c:formatCode>
                <c:ptCount val="5"/>
                <c:pt idx="0">
                  <c:v>1721</c:v>
                </c:pt>
                <c:pt idx="1">
                  <c:v>850</c:v>
                </c:pt>
                <c:pt idx="2">
                  <c:v>463</c:v>
                </c:pt>
                <c:pt idx="3">
                  <c:v>291</c:v>
                </c:pt>
                <c:pt idx="4">
                  <c:v>190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537536"/>
        <c:axId val="73555968"/>
      </c:scatterChart>
      <c:valAx>
        <c:axId val="109537536"/>
        <c:scaling>
          <c:logBase val="2"/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3555968"/>
        <c:crosses val="autoZero"/>
        <c:crossBetween val="midCat"/>
      </c:valAx>
      <c:valAx>
        <c:axId val="73555968"/>
        <c:scaling>
          <c:logBase val="2"/>
          <c:orientation val="minMax"/>
          <c:min val="2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95375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83584864391951"/>
          <c:y val="5.3270463285112618E-2"/>
          <c:w val="0.26122484689413822"/>
          <c:h val="0.6143893059879143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5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F18FD-197F-45AF-A2E6-38346DFBFC4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A62A8-523F-4732-B51C-8EC02B135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64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A62A8-523F-4732-B51C-8EC02B1354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187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3224B9-1634-4FD1-A78A-1F8F8B354F15}" type="slidenum">
              <a:rPr lang="en-US"/>
              <a:pPr/>
              <a:t>6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Explain “fresh” vs “evaluated” cipehrtexts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August 16, 2011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49D86-B153-4439-AFA4-3C13CF73A291}" type="slidenum">
              <a:rPr lang="en-US" smtClean="0"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August 16,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01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Gentry, Halevi 2011; 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Cheon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Coron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Kim, Lee,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Lepoint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Tibouchi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Yun 2013</a:t>
            </a:r>
          </a:p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Rohloff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Cousins 2014; </a:t>
            </a:r>
            <a:r>
              <a:rPr lang="en-US" smtClean="0"/>
              <a:t>Ducas</a:t>
            </a:r>
            <a:r>
              <a:rPr lang="en-US" dirty="0" smtClean="0"/>
              <a:t> </a:t>
            </a:r>
            <a:r>
              <a:rPr lang="en-US" dirty="0" err="1" smtClean="0"/>
              <a:t>Miccioancio</a:t>
            </a:r>
            <a:r>
              <a:rPr lang="en-US" dirty="0" smtClean="0"/>
              <a:t>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A62A8-523F-4732-B51C-8EC02B1354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86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096000" y="6324600"/>
            <a:ext cx="24765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4/29/2015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52400" y="6324600"/>
            <a:ext cx="3962400" cy="4572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Eurocrypt 2015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21485" y="6304756"/>
            <a:ext cx="457200" cy="457200"/>
          </a:xfrm>
        </p:spPr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6214B62-BEA2-4FBC-A33B-2C3FD956837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341154"/>
          </a:xfrm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defRPr/>
            </a:lvl1pPr>
            <a:lvl2pPr>
              <a:lnSpc>
                <a:spcPct val="90000"/>
              </a:lnSpc>
              <a:spcBef>
                <a:spcPts val="1000"/>
              </a:spcBef>
              <a:defRPr/>
            </a:lvl2pPr>
            <a:lvl3pPr>
              <a:lnSpc>
                <a:spcPct val="90000"/>
              </a:lnSpc>
              <a:spcBef>
                <a:spcPts val="1000"/>
              </a:spcBef>
              <a:defRPr/>
            </a:lvl3pPr>
            <a:lvl4pPr>
              <a:lnSpc>
                <a:spcPct val="90000"/>
              </a:lnSpc>
              <a:spcBef>
                <a:spcPts val="1000"/>
              </a:spcBef>
              <a:defRPr/>
            </a:lvl4pPr>
            <a:lvl5pPr>
              <a:lnSpc>
                <a:spcPct val="90000"/>
              </a:lnSpc>
              <a:spcBef>
                <a:spcPts val="10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131F3-4C3F-4904-AC8D-3091AF275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2257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458200" cy="11430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324600"/>
            <a:ext cx="2476500" cy="476250"/>
          </a:xfrm>
        </p:spPr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324600"/>
            <a:ext cx="3962400" cy="457200"/>
          </a:xfrm>
        </p:spPr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24600"/>
            <a:ext cx="457200" cy="457200"/>
          </a:xfrm>
        </p:spPr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458200" cy="4876800"/>
          </a:xfrm>
        </p:spPr>
        <p:txBody>
          <a:bodyPr vert="horz"/>
          <a:lstStyle>
            <a:lvl1pPr>
              <a:spcBef>
                <a:spcPts val="800"/>
              </a:spcBef>
              <a:defRPr/>
            </a:lvl1pPr>
            <a:lvl2pPr marL="548640" indent="-228600">
              <a:spcBef>
                <a:spcPts val="600"/>
              </a:spcBef>
              <a:buFont typeface="Courier New" panose="02070309020205020404" pitchFamily="49" charset="0"/>
              <a:buChar char="o"/>
              <a:defRPr sz="2800"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4114800" cy="4572000"/>
          </a:xfrm>
        </p:spPr>
        <p:txBody>
          <a:bodyPr vert="horz"/>
          <a:lstStyle>
            <a:lvl2pPr>
              <a:defRPr sz="2600"/>
            </a:lvl2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724400" y="1447800"/>
            <a:ext cx="4114800" cy="4572000"/>
          </a:xfrm>
        </p:spPr>
        <p:txBody>
          <a:bodyPr vert="horz"/>
          <a:lstStyle>
            <a:lvl2pPr>
              <a:defRPr sz="2600"/>
            </a:lvl2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8768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304800" y="2247900"/>
            <a:ext cx="4114800" cy="3886200"/>
          </a:xfrm>
        </p:spPr>
        <p:txBody>
          <a:bodyPr vert="horz"/>
          <a:lstStyle>
            <a:lvl2pPr>
              <a:defRPr sz="2600"/>
            </a:lvl2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648200" y="2247900"/>
            <a:ext cx="4114800" cy="3886200"/>
          </a:xfrm>
        </p:spPr>
        <p:txBody>
          <a:bodyPr vert="horz"/>
          <a:lstStyle>
            <a:lvl2pPr>
              <a:defRPr sz="2600"/>
            </a:lvl2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6214B62-BEA2-4FBC-A33B-2C3FD956837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8600" y="1447800"/>
            <a:ext cx="876300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32460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4/29/2015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3246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Eurocrypt 2015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3246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6214B62-BEA2-4FBC-A33B-2C3FD956837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7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0.png"/><Relationship Id="rId7" Type="http://schemas.openxmlformats.org/officeDocument/2006/relationships/image" Target="../media/image150.png"/><Relationship Id="rId12" Type="http://schemas.openxmlformats.org/officeDocument/2006/relationships/image" Target="../media/image2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image" Target="../media/image19.png"/><Relationship Id="rId5" Type="http://schemas.openxmlformats.org/officeDocument/2006/relationships/image" Target="../media/image130.png"/><Relationship Id="rId10" Type="http://schemas.openxmlformats.org/officeDocument/2006/relationships/image" Target="../media/image18.png"/><Relationship Id="rId4" Type="http://schemas.openxmlformats.org/officeDocument/2006/relationships/image" Target="../media/image120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943350"/>
            <a:ext cx="4038600" cy="1485900"/>
          </a:xfrm>
        </p:spPr>
        <p:txBody>
          <a:bodyPr>
            <a:normAutofit/>
          </a:bodyPr>
          <a:lstStyle/>
          <a:p>
            <a:pPr algn="l"/>
            <a:r>
              <a:rPr lang="en-US" u="sng" smtClean="0"/>
              <a:t>Shai Halevi</a:t>
            </a:r>
            <a:r>
              <a:rPr lang="en-US" smtClean="0"/>
              <a:t> (IBM)</a:t>
            </a:r>
          </a:p>
          <a:p>
            <a:pPr algn="l"/>
            <a:r>
              <a:rPr lang="en-US" smtClean="0"/>
              <a:t>Victor Shoup (NYU)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Bootstrapping for </a:t>
            </a:r>
            <a:r>
              <a:rPr lang="en-US" sz="4400" dirty="0" err="1" smtClean="0"/>
              <a:t>HElib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 dirty="0"/>
          </a:p>
        </p:txBody>
      </p:sp>
      <p:pic>
        <p:nvPicPr>
          <p:cNvPr id="1026" name="Picture 2" descr="http://www.cerebralmastication.com/wp-content/uploads/2010/06/boo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438525"/>
            <a:ext cx="1789557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3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02"/>
    </mc:Choice>
    <mc:Fallback xmlns="">
      <p:transition spd="slow" advTm="630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28600" y="76200"/>
                <a:ext cx="8763000" cy="11430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Recryption for BGV [GHS12] (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𝑝</m:t>
                    </m:r>
                    <m:r>
                      <a:rPr lang="en-US" dirty="0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8600" y="76200"/>
                <a:ext cx="8763000" cy="1143000"/>
              </a:xfrm>
              <a:blipFill rotWithShape="1">
                <a:blip r:embed="rId3"/>
                <a:stretch>
                  <a:fillRect l="-2853" r="-487" b="-21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28600" y="1447800"/>
                <a:ext cx="8763000" cy="4876800"/>
              </a:xfrm>
            </p:spPr>
            <p:txBody>
              <a:bodyPr/>
              <a:lstStyle/>
              <a:p>
                <a:r>
                  <a:rPr lang="en-US" dirty="0" smtClean="0"/>
                  <a:t>Choose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𝑞</m:t>
                    </m:r>
                    <m:r>
                      <a:rPr lang="en-US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mtClean="0">
                            <a:latin typeface="Cambria Math"/>
                          </a:rPr>
                          <m:t>𝑒</m:t>
                        </m:r>
                      </m:sup>
                    </m:sSup>
                    <m:r>
                      <a:rPr lang="en-US" smtClean="0">
                        <a:latin typeface="Cambria Math"/>
                      </a:rPr>
                      <m:t>+1</m:t>
                    </m:r>
                  </m:oMath>
                </a14:m>
                <a:r>
                  <a:rPr lang="en-US" dirty="0" smtClean="0"/>
                  <a:t> for some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𝑒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has to be large enough,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mtClean="0">
                            <a:latin typeface="Cambria Math"/>
                          </a:rPr>
                          <m:t>𝑒</m:t>
                        </m:r>
                      </m:sup>
                    </m:sSup>
                    <m:r>
                      <a:rPr lang="en-US" smtClean="0">
                        <a:latin typeface="Cambria Math"/>
                      </a:rPr>
                      <m:t>&gt;4⋅</m:t>
                    </m:r>
                  </m:oMath>
                </a14:m>
                <a:r>
                  <a:rPr lang="en-US" dirty="0" smtClean="0"/>
                  <a:t> |noise|</a:t>
                </a:r>
              </a:p>
              <a:p>
                <a:r>
                  <a:rPr lang="en-US" dirty="0" smtClean="0"/>
                  <a:t>Then decryption can be implemented as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𝒖</m:t>
                    </m:r>
                    <m:r>
                      <a:rPr lang="en-US" b="1" smtClean="0">
                        <a:solidFill>
                          <a:srgbClr val="7030A0"/>
                        </a:solidFill>
                        <a:latin typeface="Cambria Math"/>
                      </a:rPr>
                      <m:t>≔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𝒔𝒌</m:t>
                                </m:r>
                                <m:r>
                                  <a:rPr lang="en-US" b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solidFill>
                                      <a:srgbClr val="7030A0"/>
                                    </a:solidFill>
                                    <a:latin typeface="Cambria Math"/>
                                  </a:rPr>
                                  <m:t>𝒄𝒕</m:t>
                                </m:r>
                              </m:e>
                            </m:d>
                          </m:e>
                        </m:d>
                      </m:e>
                      <m:sub>
                        <m:sSup>
                          <m:sSupPr>
                            <m:ctrlP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𝟐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𝒆</m:t>
                            </m:r>
                            <m:r>
                              <a:rPr lang="en-US" b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/>
                              </a:rPr>
                              <m:t>𝟏</m:t>
                            </m:r>
                          </m:sup>
                        </m:sSup>
                        <m:r>
                          <a:rPr lang="en-US" b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,</m:t>
                        </m:r>
                      </m:sub>
                    </m:sSub>
                    <m:r>
                      <a:rPr lang="en-US" b="1" smtClean="0">
                        <a:solidFill>
                          <a:srgbClr val="7030A0"/>
                        </a:solidFill>
                        <a:latin typeface="Cambria Math"/>
                      </a:rPr>
                      <m:t>   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𝒑𝒕</m:t>
                    </m:r>
                    <m:r>
                      <a:rPr lang="en-US" b="1" smtClean="0">
                        <a:solidFill>
                          <a:srgbClr val="7030A0"/>
                        </a:solidFill>
                        <a:latin typeface="Cambria Math"/>
                      </a:rPr>
                      <m:t>≔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𝒍𝒔𝒃</m:t>
                    </m:r>
                    <m:d>
                      <m:dPr>
                        <m:ctrlPr>
                          <a:rPr lang="en-US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𝒖</m:t>
                        </m:r>
                      </m:e>
                    </m:d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⊕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𝒎𝒔𝒃</m:t>
                    </m:r>
                    <m:r>
                      <a:rPr lang="en-US" b="1" smtClean="0">
                        <a:solidFill>
                          <a:srgbClr val="7030A0"/>
                        </a:solidFill>
                        <a:latin typeface="Cambria Math"/>
                      </a:rPr>
                      <m:t>(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𝒖</m:t>
                    </m:r>
                    <m:r>
                      <a:rPr lang="en-US" b="1" smtClean="0">
                        <a:solidFill>
                          <a:srgbClr val="7030A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b="1" dirty="0" smtClean="0"/>
              </a:p>
              <a:p>
                <a:r>
                  <a:rPr lang="en-US" dirty="0"/>
                  <a:t>Store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𝐸𝑛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𝑝𝑘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(</m:t>
                    </m:r>
                    <m:r>
                      <a:rPr lang="en-US">
                        <a:latin typeface="Cambria Math"/>
                      </a:rPr>
                      <m:t>𝑠𝑘</m:t>
                    </m:r>
                    <m:r>
                      <a:rPr lang="en-US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wrt plaintext space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>
                        <a:solidFill>
                          <a:srgbClr val="00B05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/>
                          </a:rPr>
                          <m:t>𝑒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/>
                          </a:rPr>
                          <m:t>+1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Computing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𝑢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homomorphically</a:t>
                </a:r>
                <a:r>
                  <a:rPr lang="en-US" dirty="0"/>
                  <a:t> is easy</a:t>
                </a:r>
              </a:p>
              <a:p>
                <a:pPr lvl="1"/>
                <a:r>
                  <a:rPr lang="en-US" dirty="0"/>
                  <a:t>H</a:t>
                </a:r>
                <a:r>
                  <a:rPr lang="en-US" dirty="0" smtClean="0"/>
                  <a:t>ard </a:t>
                </a:r>
                <a:r>
                  <a:rPr lang="en-US" dirty="0"/>
                  <a:t>part is homomorphic extraction of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𝑚𝑠</m:t>
                    </m:r>
                    <m:r>
                      <a:rPr lang="en-US" smtClean="0">
                        <a:latin typeface="Cambria Math"/>
                      </a:rPr>
                      <m:t>𝑏</m:t>
                    </m:r>
                    <m:r>
                      <a:rPr lang="en-US">
                        <a:latin typeface="Cambria Math"/>
                      </a:rPr>
                      <m:t>(</m:t>
                    </m:r>
                    <m:r>
                      <a:rPr lang="en-US">
                        <a:latin typeface="Cambria Math"/>
                      </a:rPr>
                      <m:t>𝑢</m:t>
                    </m:r>
                    <m:r>
                      <a:rPr lang="en-US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28600" y="1447800"/>
                <a:ext cx="8763000" cy="4876800"/>
              </a:xfrm>
              <a:blipFill rotWithShape="1">
                <a:blip r:embed="rId4"/>
                <a:stretch>
                  <a:fillRect l="-1113" t="-1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49297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78"/>
    </mc:Choice>
    <mc:Fallback xmlns="">
      <p:transition spd="slow" advTm="59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Homomorphic MSB-extraction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28600" y="1447800"/>
                <a:ext cx="8763000" cy="48768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We have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𝐸𝑛𝑐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,</m:t>
                    </m:r>
                  </m:oMath>
                </a14:m>
                <a:r>
                  <a:rPr lang="en-US" dirty="0"/>
                  <a:t> want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𝐸𝑛𝑐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𝑚𝑠𝑏</m:t>
                        </m:r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The [GHS12] procedure:</a:t>
                </a:r>
              </a:p>
              <a:p>
                <a:pPr lvl="1"/>
                <a:r>
                  <a:rPr lang="en-US" b="1" dirty="0" smtClean="0"/>
                  <a:t>Lin1</a:t>
                </a:r>
                <a:r>
                  <a:rPr lang="en-US" dirty="0" smtClean="0"/>
                  <a:t>: Move the coefficients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dirty="0" smtClean="0"/>
                  <a:t> to plaintext slots</a:t>
                </a:r>
              </a:p>
              <a:p>
                <a:pPr lvl="1"/>
                <a:r>
                  <a:rPr lang="en-US" b="1" dirty="0" err="1" smtClean="0"/>
                  <a:t>Nonlin</a:t>
                </a:r>
                <a:r>
                  <a:rPr lang="en-US" dirty="0" smtClean="0"/>
                  <a:t>: Apply MSB-extraction to each coefficient</a:t>
                </a:r>
              </a:p>
              <a:p>
                <a:pPr lvl="1"/>
                <a:r>
                  <a:rPr lang="en-US" b="1" dirty="0" smtClean="0"/>
                  <a:t>Lin2</a:t>
                </a:r>
                <a:r>
                  <a:rPr lang="en-US" dirty="0" smtClean="0"/>
                  <a:t>: Move the coefficients back to get result</a:t>
                </a:r>
              </a:p>
              <a:p>
                <a:r>
                  <a:rPr lang="en-US" dirty="0" smtClean="0"/>
                  <a:t>The [AP13] optimizations:</a:t>
                </a:r>
              </a:p>
              <a:p>
                <a:pPr lvl="1"/>
                <a:r>
                  <a:rPr lang="en-US" dirty="0" smtClean="0"/>
                  <a:t>Decompose Lin1, Lin2 to sparse transformations</a:t>
                </a:r>
              </a:p>
              <a:p>
                <a:pPr lvl="2"/>
                <a:r>
                  <a:rPr lang="en-US" dirty="0" smtClean="0"/>
                  <a:t>Using “powerful basis” [LPR13]</a:t>
                </a:r>
              </a:p>
              <a:p>
                <a:pPr lvl="1"/>
                <a:r>
                  <a:rPr lang="en-US" dirty="0" smtClean="0"/>
                  <a:t>Also optimize the MSB-extraction step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28600" y="1447800"/>
                <a:ext cx="8763000" cy="4876800"/>
              </a:xfrm>
              <a:blipFill rotWithShape="1">
                <a:blip r:embed="rId2"/>
                <a:stretch>
                  <a:fillRect l="-1113" t="-1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83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1"/>
    </mc:Choice>
    <mc:Fallback xmlns="">
      <p:transition spd="slow" advTm="23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1143000"/>
          </a:xfrm>
        </p:spPr>
        <p:txBody>
          <a:bodyPr/>
          <a:lstStyle/>
          <a:p>
            <a:r>
              <a:rPr lang="en-US" dirty="0" smtClean="0"/>
              <a:t>Our Work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Eurocrypt</a:t>
            </a:r>
            <a:r>
              <a:rPr lang="en-US" dirty="0" smtClean="0"/>
              <a:t> 2015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28600" y="1295400"/>
                <a:ext cx="8534400" cy="51816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Generalize [GHS12, AP13]</a:t>
                </a:r>
              </a:p>
              <a:p>
                <a:pPr lvl="1"/>
                <a:r>
                  <a:rPr lang="en-US" dirty="0"/>
                  <a:t>F</a:t>
                </a:r>
                <a:r>
                  <a:rPr lang="en-US" dirty="0" smtClean="0"/>
                  <a:t>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 to any prime-power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Specialize the [AP13] sparse decomposition</a:t>
                </a:r>
              </a:p>
              <a:p>
                <a:pPr lvl="1"/>
                <a:r>
                  <a:rPr lang="en-US" dirty="0" smtClean="0"/>
                  <a:t>Minimize </a:t>
                </a:r>
                <a:r>
                  <a:rPr lang="en-US" dirty="0" err="1" smtClean="0"/>
                  <a:t>mult</a:t>
                </a:r>
                <a:r>
                  <a:rPr lang="en-US" dirty="0" smtClean="0"/>
                  <a:t>-by-constant depth</a:t>
                </a:r>
              </a:p>
              <a:p>
                <a:r>
                  <a:rPr lang="en-US" dirty="0" smtClean="0"/>
                  <a:t>Implement it all</a:t>
                </a:r>
              </a:p>
              <a:p>
                <a:pPr lvl="1"/>
                <a:r>
                  <a:rPr lang="en-US" dirty="0" smtClean="0"/>
                  <a:t>Reconcile “powerful basis”, </a:t>
                </a:r>
                <a:r>
                  <a:rPr lang="en-US" dirty="0" err="1" smtClean="0"/>
                  <a:t>ciphertext</a:t>
                </a:r>
                <a:r>
                  <a:rPr lang="en-US" dirty="0" smtClean="0"/>
                  <a:t> packing</a:t>
                </a:r>
              </a:p>
              <a:p>
                <a:pPr lvl="1"/>
                <a:r>
                  <a:rPr lang="en-US" dirty="0" smtClean="0"/>
                  <a:t>Many optimizations, both algorithms and code</a:t>
                </a:r>
              </a:p>
              <a:p>
                <a:pPr lvl="1"/>
                <a:r>
                  <a:rPr lang="en-US" dirty="0" smtClean="0"/>
                  <a:t>Some details in the next few slides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28600" y="1295400"/>
                <a:ext cx="8534400" cy="5181600"/>
              </a:xfrm>
              <a:blipFill rotWithShape="1">
                <a:blip r:embed="rId2"/>
                <a:stretch>
                  <a:fillRect l="-1143" t="-1529" r="-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647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Transformations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28600" y="1524000"/>
                <a:ext cx="8458200" cy="22098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“Generic” linear transformations In </a:t>
                </a:r>
                <a:r>
                  <a:rPr lang="en-US" dirty="0" err="1" smtClean="0"/>
                  <a:t>HElib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e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𝒃</m:t>
                              </m:r>
                            </m:e>
                            <m:e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𝒄</m:t>
                              </m:r>
                            </m:e>
                          </m:mr>
                          <m:mr>
                            <m:e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𝒅</m:t>
                              </m:r>
                            </m:e>
                            <m:e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𝒆</m:t>
                              </m:r>
                            </m:e>
                            <m:e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𝒇</m:t>
                              </m:r>
                            </m:e>
                          </m:mr>
                          <m:mr>
                            <m:e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𝒈</m:t>
                              </m:r>
                            </m:e>
                            <m:e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𝒉</m:t>
                              </m:r>
                            </m:e>
                            <m:e>
                              <m:r>
                                <a:rPr lang="en-US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×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𝑿</m:t>
                              </m:r>
                            </m:e>
                          </m:mr>
                          <m:m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𝒀</m:t>
                              </m:r>
                            </m:e>
                          </m:mr>
                          <m:m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𝒁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28600" y="1524000"/>
                <a:ext cx="8458200" cy="2209800"/>
              </a:xfrm>
              <a:blipFill rotWithShape="1">
                <a:blip r:embed="rId2"/>
                <a:stretch>
                  <a:fillRect l="-1154" t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11146" y="4572000"/>
            <a:ext cx="1779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plaintext</a:t>
            </a:r>
            <a:endParaRPr lang="en-US" sz="3200" b="1" dirty="0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676400" y="3581400"/>
            <a:ext cx="0" cy="9144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53000" y="2590800"/>
            <a:ext cx="1985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encrypted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810000" y="2883187"/>
            <a:ext cx="1066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7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Transformations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28600" y="1447800"/>
                <a:ext cx="8458200" cy="4953000"/>
              </a:xfrm>
            </p:spPr>
            <p:txBody>
              <a:bodyPr/>
              <a:lstStyle/>
              <a:p>
                <a:r>
                  <a:rPr lang="en-US" dirty="0" smtClean="0"/>
                  <a:t>“Generic” linear transformations In </a:t>
                </a:r>
                <a:r>
                  <a:rPr lang="en-US" dirty="0" err="1" smtClean="0"/>
                  <a:t>HElib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e>
                              <m:e>
                                <m:r>
                                  <a:rPr lang="en-US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𝒃</m:t>
                                </m:r>
                              </m:e>
                              <m:e>
                                <m:r>
                                  <a:rPr lang="en-US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𝒄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𝒅</m:t>
                                </m:r>
                              </m:e>
                              <m:e>
                                <m:r>
                                  <a:rPr lang="en-US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𝒆</m:t>
                                </m:r>
                              </m:e>
                              <m:e>
                                <m:r>
                                  <a:rPr lang="en-US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𝒇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𝒈</m:t>
                                </m:r>
                              </m:e>
                              <m:e>
                                <m:r>
                                  <a:rPr lang="en-US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𝒉</m:t>
                                </m:r>
                              </m:e>
                              <m:e>
                                <m:r>
                                  <a:rPr lang="en-US" b="1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𝒊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𝑿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𝒀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𝒁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𝒂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𝒆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𝒊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⨀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𝑿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𝒀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𝒁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𝒃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𝒇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𝒈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⨀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𝒀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𝒁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𝑿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𝒄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𝒅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𝒉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⨀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𝒁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𝑿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𝒀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28600" y="1447800"/>
                <a:ext cx="8458200" cy="4953000"/>
              </a:xfrm>
              <a:blipFill rotWithShape="1">
                <a:blip r:embed="rId2"/>
                <a:stretch>
                  <a:fillRect l="-1154" t="-16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2170778" y="4953000"/>
            <a:ext cx="4230022" cy="1066800"/>
            <a:chOff x="2170778" y="4953000"/>
            <a:chExt cx="4230022" cy="1066800"/>
          </a:xfrm>
        </p:grpSpPr>
        <p:sp>
          <p:nvSpPr>
            <p:cNvPr id="7" name="TextBox 6"/>
            <p:cNvSpPr txBox="1"/>
            <p:nvPr/>
          </p:nvSpPr>
          <p:spPr>
            <a:xfrm>
              <a:off x="2170778" y="5496580"/>
              <a:ext cx="13724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diagonals</a:t>
              </a:r>
              <a:endParaRPr lang="en-US" sz="28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2362200" y="4953000"/>
              <a:ext cx="0" cy="54358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3429000" y="4953000"/>
              <a:ext cx="838200" cy="68580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7" idx="3"/>
            </p:cNvCxnSpPr>
            <p:nvPr/>
          </p:nvCxnSpPr>
          <p:spPr>
            <a:xfrm flipV="1">
              <a:off x="3543270" y="4953000"/>
              <a:ext cx="2857530" cy="805190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848100" y="4953000"/>
            <a:ext cx="4382780" cy="1066800"/>
            <a:chOff x="3848100" y="4953000"/>
            <a:chExt cx="4382780" cy="1066800"/>
          </a:xfrm>
        </p:grpSpPr>
        <p:sp>
          <p:nvSpPr>
            <p:cNvPr id="8" name="TextBox 7"/>
            <p:cNvSpPr txBox="1"/>
            <p:nvPr/>
          </p:nvSpPr>
          <p:spPr>
            <a:xfrm>
              <a:off x="6096000" y="5496580"/>
              <a:ext cx="21348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rotated vectors</a:t>
              </a:r>
              <a:endParaRPr lang="en-US" sz="2800" dirty="0"/>
            </a:p>
          </p:txBody>
        </p:sp>
        <p:cxnSp>
          <p:nvCxnSpPr>
            <p:cNvPr id="19" name="Straight Arrow Connector 18"/>
            <p:cNvCxnSpPr>
              <a:stCxn id="8" idx="1"/>
            </p:cNvCxnSpPr>
            <p:nvPr/>
          </p:nvCxnSpPr>
          <p:spPr>
            <a:xfrm flipH="1" flipV="1">
              <a:off x="3848100" y="4953000"/>
              <a:ext cx="2247900" cy="80519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5715000" y="4953000"/>
              <a:ext cx="533400" cy="68580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7848600" y="4953000"/>
              <a:ext cx="0" cy="68580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4418320" y="2398693"/>
            <a:ext cx="396368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Mult</a:t>
            </a:r>
            <a:r>
              <a:rPr lang="en-US" sz="2800" dirty="0" smtClean="0"/>
              <a:t>-by-</a:t>
            </a:r>
            <a:r>
              <a:rPr lang="en-US" sz="2800" dirty="0" err="1" smtClean="0"/>
              <a:t>const</a:t>
            </a:r>
            <a:r>
              <a:rPr lang="en-US" sz="2800" dirty="0" smtClean="0"/>
              <a:t> depth of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But n rotation operations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97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Hypercubes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Plaintext algebra often yields a hypercube structure, not linear array: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“Native operations” for shifts, rotations, along the different dimensions</a:t>
            </a:r>
          </a:p>
          <a:p>
            <a:pPr lvl="1"/>
            <a:r>
              <a:rPr lang="en-US" dirty="0" smtClean="0"/>
              <a:t>Can implement linear-array shifts, rotations on top of it (using masking), but at a cost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393240" y="2177294"/>
            <a:ext cx="1511248" cy="1311578"/>
            <a:chOff x="5393240" y="2346022"/>
            <a:chExt cx="1511248" cy="13115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5393240" y="2346022"/>
                  <a:ext cx="1511248" cy="13115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sz="28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𝑿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𝒀</m:t>
                                      </m:r>
                                    </m:e>
                                    <m:sub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𝒁</m:t>
                                      </m:r>
                                    </m:e>
                                    <m:sub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sz="2800" b="1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𝑿</m:t>
                                      </m:r>
                                    </m:e>
                                    <m:sub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𝒀</m:t>
                                      </m:r>
                                    </m:e>
                                    <m:sub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𝒁</m:t>
                                      </m:r>
                                    </m:e>
                                    <m:sub>
                                      <m:r>
                                        <a:rPr lang="en-US" sz="28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en-US" sz="2800" b="1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3240" y="2346022"/>
                  <a:ext cx="1511248" cy="1311578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/>
            <p:cNvCxnSpPr/>
            <p:nvPr/>
          </p:nvCxnSpPr>
          <p:spPr>
            <a:xfrm>
              <a:off x="5691664" y="2346022"/>
              <a:ext cx="914400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6781800" y="2450269"/>
              <a:ext cx="0" cy="1063171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721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1D Linear Transformations: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Eurocrypt</a:t>
            </a:r>
            <a:r>
              <a:rPr lang="en-US" dirty="0" smtClean="0"/>
              <a:t> 2015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can apply separate transformations to the hyper-columns in parallel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38200" y="2590800"/>
                <a:ext cx="7848600" cy="42007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800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𝒄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𝒅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𝒆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𝒈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𝒉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𝒊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𝒄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𝒅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𝒆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𝒈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𝒉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𝒊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i="1">
                          <a:latin typeface="Cambria Math"/>
                        </a:rPr>
                        <m:t>×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𝒆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𝒊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𝒂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𝒆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𝒊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i="1">
                          <a:latin typeface="Cambria Math"/>
                          <a:ea typeface="Cambria Math"/>
                        </a:rPr>
                        <m:t>⨀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i="1">
                          <a:latin typeface="Cambria Math"/>
                          <a:ea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𝒈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𝒃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𝒈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i="1">
                          <a:latin typeface="Cambria Math"/>
                          <a:ea typeface="Cambria Math"/>
                        </a:rPr>
                        <m:t>⨀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𝒄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𝒅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𝒉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𝒄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𝒅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𝒉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800" i="1">
                          <a:latin typeface="Cambria Math"/>
                          <a:ea typeface="Cambria Math"/>
                        </a:rPr>
                        <m:t>⨀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𝑿</m:t>
                                    </m:r>
                                  </m:e>
                                  <m:sub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1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US" sz="2800" b="1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𝟐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590800"/>
                <a:ext cx="7848600" cy="42007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536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Our Linear Transformations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Each of Lin1, Lin2 is a multi-point poly-</a:t>
                </a:r>
                <a:r>
                  <a:rPr lang="en-US" dirty="0" err="1" smtClean="0"/>
                  <a:t>eval</a:t>
                </a:r>
                <a:endParaRPr lang="en-US" dirty="0" smtClean="0"/>
              </a:p>
              <a:p>
                <a:r>
                  <a:rPr lang="en-US" dirty="0" smtClean="0"/>
                  <a:t>Decompose into 1D transforms along the different dimensions of the hypercube</a:t>
                </a:r>
              </a:p>
              <a:p>
                <a:pPr lvl="1"/>
                <a:r>
                  <a:rPr lang="en-US" dirty="0" smtClean="0"/>
                  <a:t>Each is itself a multi-point  polynomial-evaluation</a:t>
                </a:r>
              </a:p>
              <a:p>
                <a:r>
                  <a:rPr lang="en-US" dirty="0" smtClean="0"/>
                  <a:t>Typically 2-3 such 1D transforms</a:t>
                </a:r>
              </a:p>
              <a:p>
                <a:pPr lvl="1"/>
                <a:r>
                  <a:rPr lang="en-US" dirty="0" smtClean="0"/>
                  <a:t>Multi-by-constant depth of 2-3 (rather than 1)</a:t>
                </a:r>
              </a:p>
              <a:p>
                <a:pPr lvl="1"/>
                <a:r>
                  <a:rPr lang="en-US" dirty="0" smtClean="0"/>
                  <a:t># of 1D-rotations “in spirit” is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2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i="1" dirty="0" smtClean="0">
                    <a:latin typeface="Cambria Math"/>
                  </a:rPr>
                  <a:t> </a:t>
                </a:r>
                <a:r>
                  <a:rPr lang="en-US" dirty="0" smtClean="0">
                    <a:latin typeface="Cambria Math"/>
                  </a:rPr>
                  <a:t>or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r>
                  <a:rPr lang="en-US" dirty="0" smtClean="0"/>
                  <a:t> (vs.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In practice we save a factor </a:t>
                </a:r>
                <a:r>
                  <a:rPr lang="en-US" smtClean="0"/>
                  <a:t>of ~50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154" t="-1625" r="-5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81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Our Linear Transformations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chemeClr val="bg1">
                        <a:lumMod val="65000"/>
                      </a:schemeClr>
                    </a:solidFill>
                  </a:rPr>
                  <a:t>Each of Lin1, Lin2 is a multi-point poly-</a:t>
                </a:r>
                <a:r>
                  <a:rPr lang="en-US" dirty="0" err="1">
                    <a:solidFill>
                      <a:schemeClr val="bg1">
                        <a:lumMod val="65000"/>
                      </a:schemeClr>
                    </a:solidFill>
                  </a:rPr>
                  <a:t>eval</a:t>
                </a:r>
                <a:endParaRPr lang="en-US" dirty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r>
                  <a:rPr lang="en-US" dirty="0">
                    <a:solidFill>
                      <a:schemeClr val="bg1">
                        <a:lumMod val="65000"/>
                      </a:schemeClr>
                    </a:solidFill>
                  </a:rPr>
                  <a:t>Decompose </a:t>
                </a:r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</a:rPr>
                  <a:t>into 1D </a:t>
                </a:r>
                <a:r>
                  <a:rPr lang="en-US" dirty="0">
                    <a:solidFill>
                      <a:schemeClr val="bg1">
                        <a:lumMod val="65000"/>
                      </a:schemeClr>
                    </a:solidFill>
                  </a:rPr>
                  <a:t>transforms along the different dimensions of the hypercube</a:t>
                </a:r>
              </a:p>
              <a:p>
                <a:r>
                  <a:rPr lang="en-US" dirty="0" smtClean="0"/>
                  <a:t>Some of these transformations are linear over the base field, not the extension field</a:t>
                </a:r>
              </a:p>
              <a:p>
                <a:pPr lvl="1"/>
                <a:r>
                  <a:rPr lang="en-US" dirty="0"/>
                  <a:t>M</a:t>
                </a:r>
                <a:r>
                  <a:rPr lang="en-US" dirty="0" smtClean="0"/>
                  <a:t>ore complicated 1D transforms to handle those</a:t>
                </a:r>
              </a:p>
              <a:p>
                <a:r>
                  <a:rPr lang="en-US" dirty="0" smtClean="0"/>
                  <a:t>Need some constraints on the </a:t>
                </a:r>
                <a:r>
                  <a:rPr lang="en-US" dirty="0" err="1" smtClean="0"/>
                  <a:t>params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𝑝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’s are a bit rare, but still enough to go around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154" t="-1625" r="-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247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Our Implementation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Can </a:t>
                </a:r>
                <a:r>
                  <a:rPr lang="en-US" dirty="0" err="1" smtClean="0"/>
                  <a:t>recrypt</a:t>
                </a:r>
                <a:r>
                  <a:rPr lang="en-US" dirty="0" smtClean="0"/>
                  <a:t> “fully packed” </a:t>
                </a:r>
                <a:r>
                  <a:rPr lang="en-US" dirty="0" err="1" smtClean="0"/>
                  <a:t>cipehrtexts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Typically ~1000 plaintext slots</a:t>
                </a:r>
              </a:p>
              <a:p>
                <a:r>
                  <a:rPr lang="en-US" dirty="0" smtClean="0"/>
                  <a:t>Underlying plaintext space is flexible</a:t>
                </a:r>
              </a:p>
              <a:p>
                <a:pPr lvl="1"/>
                <a:r>
                  <a:rPr lang="en-US" dirty="0" smtClean="0"/>
                  <a:t>Mod-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for “any prime power”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(really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≾</m:t>
                    </m:r>
                    <m:r>
                      <a:rPr lang="en-US" b="0" i="1" smtClean="0">
                        <a:latin typeface="Cambria Math"/>
                      </a:rPr>
                      <m:t>256)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Support field/ring extensions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r>
                      <a:rPr lang="en-US" b="0" i="0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𝑍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/(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, </m:t>
                    </m:r>
                    <m:r>
                      <a:rPr lang="en-US" b="0" i="1" smtClean="0"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For small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 err="1" smtClean="0"/>
                  <a:t>recryption</a:t>
                </a:r>
                <a:r>
                  <a:rPr lang="en-US" dirty="0" smtClean="0"/>
                  <a:t> takes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~12</m:t>
                    </m:r>
                  </m:oMath>
                </a14:m>
                <a:r>
                  <a:rPr lang="en-US" dirty="0" smtClean="0"/>
                  <a:t> levels</a:t>
                </a:r>
              </a:p>
              <a:p>
                <a:pPr lvl="1"/>
                <a:r>
                  <a:rPr lang="en-US" dirty="0" smtClean="0"/>
                  <a:t>For larger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it can go to 24 levels (even 48)</a:t>
                </a:r>
              </a:p>
              <a:p>
                <a:r>
                  <a:rPr lang="en-US" dirty="0" smtClean="0"/>
                  <a:t>Single-thread performance: 5-min to 5-hour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154" t="-1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429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Bootstrapping?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Ciphertexts</a:t>
            </a:r>
            <a:r>
              <a:rPr lang="en-US" dirty="0" smtClean="0"/>
              <a:t> in contemporary homomorphic encryption schemes are “noisy”</a:t>
            </a:r>
          </a:p>
          <a:p>
            <a:pPr lvl="1"/>
            <a:r>
              <a:rPr lang="en-US" dirty="0" smtClean="0"/>
              <a:t>needed for security</a:t>
            </a:r>
          </a:p>
          <a:p>
            <a:r>
              <a:rPr lang="en-US" dirty="0" smtClean="0"/>
              <a:t>Noise grows with operations</a:t>
            </a:r>
          </a:p>
          <a:p>
            <a:r>
              <a:rPr lang="en-US" dirty="0" smtClean="0"/>
              <a:t>Decryption errors if too much noise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Need bootstrapping to reduce noise</a:t>
            </a:r>
          </a:p>
          <a:p>
            <a:endParaRPr lang="en-US" dirty="0" smtClean="0"/>
          </a:p>
          <a:p>
            <a:r>
              <a:rPr lang="en-US" dirty="0" smtClean="0"/>
              <a:t>Before talking about our work, let me describe the “current state of HE”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949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04"/>
    </mc:Choice>
    <mc:Fallback xmlns="">
      <p:transition spd="slow" advTm="412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610600" cy="4876800"/>
          </a:xfrm>
        </p:spPr>
        <p:txBody>
          <a:bodyPr/>
          <a:lstStyle/>
          <a:p>
            <a:r>
              <a:rPr lang="en-US" dirty="0" smtClean="0"/>
              <a:t>Tested our implementation in many settings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argeted 10 remaining levels after </a:t>
            </a:r>
            <a:r>
              <a:rPr lang="en-US" dirty="0" err="1" smtClean="0"/>
              <a:t>recryption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7716685"/>
                  </p:ext>
                </p:extLst>
              </p:nvPr>
            </p:nvGraphicFramePr>
            <p:xfrm>
              <a:off x="533400" y="2819400"/>
              <a:ext cx="7924801" cy="3235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0470"/>
                    <a:gridCol w="1580942"/>
                    <a:gridCol w="553330"/>
                    <a:gridCol w="948565"/>
                    <a:gridCol w="632377"/>
                    <a:gridCol w="869519"/>
                    <a:gridCol w="873199"/>
                    <a:gridCol w="762000"/>
                    <a:gridCol w="914399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Ptxt</a:t>
                          </a:r>
                          <a:r>
                            <a:rPr lang="en-US" dirty="0" smtClean="0"/>
                            <a:t> space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dirty="0" smtClean="0">
                                  <a:latin typeface="Cambria Math"/>
                                </a:rPr>
                                <m:t>𝒔𝒆𝒄</m:t>
                              </m:r>
                            </m:oMath>
                          </a14:m>
                          <a:r>
                            <a:rPr lang="en-US" dirty="0" smtClean="0"/>
                            <a:t> lvl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Lvls</a:t>
                          </a:r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b4/</a:t>
                          </a:r>
                          <a:r>
                            <a:rPr lang="en-US" dirty="0" err="1" smtClean="0"/>
                            <a:t>aftr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Init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Lin1,2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Nonlin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Total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Mem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21845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16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1024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76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22/10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177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127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193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320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3.4GB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18631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25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720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110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20/10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248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131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293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424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3.5GB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28679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24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960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96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24/11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224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123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342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465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3.5GB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35113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36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864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159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24/12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694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325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1206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1531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8.2GB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45551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17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40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1000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106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38/10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1148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735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3135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3870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14.8GB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51319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127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 smtClean="0">
                                                <a:latin typeface="Cambria Math"/>
                                              </a:rPr>
                                              <m:t>36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1296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161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32/11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2787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774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1861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2635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39.9GB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49981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i="0" dirty="0" smtClean="0">
                              <a:latin typeface="+mn-lt"/>
                            </a:rPr>
                            <a:t>R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256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latin typeface="Cambria Math"/>
                                            </a:rPr>
                                            <m:t>30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1650</m:t>
                                  </m:r>
                                </m:sup>
                              </m:sSup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91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56/10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1533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2834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14616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17448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21.6GB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7716685"/>
                  </p:ext>
                </p:extLst>
              </p:nvPr>
            </p:nvGraphicFramePr>
            <p:xfrm>
              <a:off x="533400" y="2819400"/>
              <a:ext cx="7924801" cy="3235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90470"/>
                    <a:gridCol w="1580942"/>
                    <a:gridCol w="553330"/>
                    <a:gridCol w="948565"/>
                    <a:gridCol w="632377"/>
                    <a:gridCol w="869519"/>
                    <a:gridCol w="873199"/>
                    <a:gridCol w="762000"/>
                    <a:gridCol w="914399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769" t="-4762" r="-900000" b="-42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Ptxt</a:t>
                          </a:r>
                          <a:r>
                            <a:rPr lang="en-US" dirty="0" smtClean="0"/>
                            <a:t> space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28571" t="-4762" r="-901099" b="-42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Lvls</a:t>
                          </a:r>
                          <a:endParaRPr lang="en-US" dirty="0" smtClean="0"/>
                        </a:p>
                        <a:p>
                          <a:pPr algn="ctr"/>
                          <a:r>
                            <a:rPr lang="en-US" dirty="0" smtClean="0"/>
                            <a:t>b4/</a:t>
                          </a:r>
                          <a:r>
                            <a:rPr lang="en-US" dirty="0" err="1" smtClean="0"/>
                            <a:t>aftr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Init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Lin1,2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 smtClean="0"/>
                            <a:t>Nonlin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Total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Mem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21845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579" t="-180328" r="-351737" b="-6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76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22/10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177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127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193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320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3.4GB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18631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0579" t="-285000" r="-351737" b="-53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110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20/10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248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131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293</a:t>
                          </a:r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424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3.5GB</a:t>
                          </a:r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28679</a:t>
                          </a:r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50579" t="-378689" r="-351737" b="-4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96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24/11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224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123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342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465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3.5GB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35113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50579" t="-478689" r="-351737" b="-3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159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24/12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694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325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1206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1531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8.2GB</a:t>
                          </a: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45551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579" t="-578689" r="-351737" b="-2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106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38/10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1148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735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3135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3870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14.8GB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51319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579" t="-690000" r="-351737" b="-1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161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32/11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2787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774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1861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2635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39.9GB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49981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0579" t="-777049" r="-351737" b="-278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91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56/10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1533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2834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14616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b="1" dirty="0" smtClean="0">
                              <a:solidFill>
                                <a:srgbClr val="0000FF"/>
                              </a:solidFill>
                            </a:rPr>
                            <a:t>17448</a:t>
                          </a:r>
                          <a:endParaRPr lang="en-US" b="1" dirty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/>
                            <a:t>21.6GB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6712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is highly parallelizable</a:t>
            </a:r>
          </a:p>
          <a:p>
            <a:pPr lvl="1"/>
            <a:r>
              <a:rPr lang="en-US" dirty="0" smtClean="0"/>
              <a:t>With 16 threads we get 12x speedup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7600995"/>
              </p:ext>
            </p:extLst>
          </p:nvPr>
        </p:nvGraphicFramePr>
        <p:xfrm>
          <a:off x="533400" y="2819400"/>
          <a:ext cx="73152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38800" y="5282625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} under a minute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2225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now have (barely) usable bootstrapping</a:t>
            </a:r>
          </a:p>
          <a:p>
            <a:r>
              <a:rPr lang="en-US" dirty="0" smtClean="0"/>
              <a:t>AES example (single thread):</a:t>
            </a:r>
          </a:p>
          <a:p>
            <a:pPr lvl="1"/>
            <a:r>
              <a:rPr lang="en-US" dirty="0" smtClean="0"/>
              <a:t>w/o bootstrapping: 120 blocks in 245 seconds</a:t>
            </a:r>
          </a:p>
          <a:p>
            <a:pPr lvl="1"/>
            <a:r>
              <a:rPr lang="en-US" dirty="0" smtClean="0"/>
              <a:t>with bootstrapping: 180 blocks in 1050 seconds</a:t>
            </a:r>
          </a:p>
          <a:p>
            <a:pPr lvl="2"/>
            <a:r>
              <a:rPr lang="en-US" dirty="0" smtClean="0"/>
              <a:t>But then you can keep processing the result</a:t>
            </a:r>
          </a:p>
          <a:p>
            <a:r>
              <a:rPr lang="en-US" dirty="0" smtClean="0"/>
              <a:t>With parallelization/acceleration, speedup of 2-3 orders of magnitude should be doable</a:t>
            </a:r>
          </a:p>
          <a:p>
            <a:r>
              <a:rPr lang="en-US" dirty="0" smtClean="0"/>
              <a:t>Another viable tool in our crypto toolbox</a:t>
            </a:r>
          </a:p>
        </p:txBody>
      </p:sp>
    </p:spTree>
    <p:extLst>
      <p:ext uri="{BB962C8B-B14F-4D97-AF65-F5344CB8AC3E}">
        <p14:creationId xmlns:p14="http://schemas.microsoft.com/office/powerpoint/2010/main" val="323942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</a:t>
            </a:r>
            <a:endParaRPr lang="en-US" dirty="0"/>
          </a:p>
        </p:txBody>
      </p:sp>
      <p:pic>
        <p:nvPicPr>
          <p:cNvPr id="1026" name="Picture 2" descr="C:\Documents and Settings\Administrator\Local Settings\Temporary Internet Files\Content.IE5\J85BIBIC\MP900439551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888" y="1600200"/>
            <a:ext cx="2262632" cy="338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724400" y="4267200"/>
            <a:ext cx="31242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200" dirty="0" smtClean="0">
                <a:solidFill>
                  <a:schemeClr val="tx1"/>
                </a:solidFill>
              </a:rPr>
              <a:t>Questions?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6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Example Optimization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610600" cy="4876800"/>
          </a:xfrm>
        </p:spPr>
        <p:txBody>
          <a:bodyPr/>
          <a:lstStyle/>
          <a:p>
            <a:r>
              <a:rPr lang="en-US" dirty="0" smtClean="0"/>
              <a:t>Some homomorphic operations look like this: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793585" y="2362200"/>
            <a:ext cx="1006045" cy="857825"/>
            <a:chOff x="1717819" y="1980685"/>
            <a:chExt cx="1006045" cy="8578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1828800" y="2438400"/>
                  <a:ext cx="49725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/>
                            <a:ea typeface="Cambria Math"/>
                          </a:rPr>
                          <m:t>⊗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8800" y="2438400"/>
                  <a:ext cx="497251" cy="400110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b="-615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Arrow Connector 8"/>
            <p:cNvCxnSpPr/>
            <p:nvPr/>
          </p:nvCxnSpPr>
          <p:spPr>
            <a:xfrm>
              <a:off x="2077426" y="2286000"/>
              <a:ext cx="0" cy="25242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1717819" y="1980685"/>
                  <a:ext cx="1006045" cy="381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𝑐𝑜𝑛𝑠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7819" y="1980685"/>
                  <a:ext cx="1006045" cy="381515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1793586" y="3105030"/>
            <a:ext cx="1006045" cy="857885"/>
            <a:chOff x="1717820" y="1980625"/>
            <a:chExt cx="1006045" cy="8578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828800" y="2438400"/>
                  <a:ext cx="49725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/>
                            <a:ea typeface="Cambria Math"/>
                          </a:rPr>
                          <m:t>⊗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8800" y="2438400"/>
                  <a:ext cx="497251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/>
            <p:cNvCxnSpPr/>
            <p:nvPr/>
          </p:nvCxnSpPr>
          <p:spPr>
            <a:xfrm>
              <a:off x="2077426" y="2286000"/>
              <a:ext cx="0" cy="25242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1717820" y="1980625"/>
                  <a:ext cx="1006045" cy="381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𝑐𝑜𝑛𝑠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7820" y="1980625"/>
                  <a:ext cx="1006045" cy="38151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oup 17"/>
          <p:cNvGrpSpPr/>
          <p:nvPr/>
        </p:nvGrpSpPr>
        <p:grpSpPr>
          <a:xfrm>
            <a:off x="1793586" y="4629090"/>
            <a:ext cx="1020151" cy="857825"/>
            <a:chOff x="1717820" y="1980685"/>
            <a:chExt cx="1020151" cy="8578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1828800" y="2438400"/>
                  <a:ext cx="49725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/>
                            <a:ea typeface="Cambria Math"/>
                          </a:rPr>
                          <m:t>⊗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28800" y="2438400"/>
                  <a:ext cx="497251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/>
            <p:cNvCxnSpPr/>
            <p:nvPr/>
          </p:nvCxnSpPr>
          <p:spPr>
            <a:xfrm>
              <a:off x="2077426" y="2286000"/>
              <a:ext cx="0" cy="25242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1717820" y="1980685"/>
                  <a:ext cx="1020151" cy="3815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/>
                          </a:rPr>
                          <m:t>𝑐𝑜𝑛𝑠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𝑑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17820" y="1980685"/>
                  <a:ext cx="1020151" cy="381515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TextBox 21"/>
          <p:cNvSpPr txBox="1"/>
          <p:nvPr/>
        </p:nvSpPr>
        <p:spPr>
          <a:xfrm rot="5400000">
            <a:off x="1909696" y="394595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…</a:t>
            </a:r>
            <a:endParaRPr lang="en-US" sz="40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990166" y="3105090"/>
            <a:ext cx="1066800" cy="10864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990166" y="3810515"/>
            <a:ext cx="10668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990166" y="4191515"/>
            <a:ext cx="1066800" cy="109534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33400" y="3962915"/>
                <a:ext cx="5329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</a:rPr>
                        <m:t>𝑖𝑛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962915"/>
                <a:ext cx="532966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/>
          <p:cNvCxnSpPr/>
          <p:nvPr/>
        </p:nvCxnSpPr>
        <p:spPr>
          <a:xfrm>
            <a:off x="2258509" y="3105030"/>
            <a:ext cx="2389257" cy="101028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258509" y="3810515"/>
            <a:ext cx="2389257" cy="304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258509" y="4115315"/>
            <a:ext cx="2389257" cy="117154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Oval 39"/>
              <p:cNvSpPr/>
              <p:nvPr/>
            </p:nvSpPr>
            <p:spPr>
              <a:xfrm>
                <a:off x="4647766" y="3909406"/>
                <a:ext cx="533400" cy="39043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𝑠𝑢𝑚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0" name="Oval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766" y="3909406"/>
                <a:ext cx="533400" cy="390435"/>
              </a:xfrm>
              <a:prstGeom prst="ellipse">
                <a:avLst/>
              </a:prstGeom>
              <a:blipFill rotWithShape="1">
                <a:blip r:embed="rId8"/>
                <a:stretch>
                  <a:fillRect l="-10000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Arrow Connector 41"/>
          <p:cNvCxnSpPr>
            <a:stCxn id="40" idx="6"/>
          </p:cNvCxnSpPr>
          <p:nvPr/>
        </p:nvCxnSpPr>
        <p:spPr>
          <a:xfrm flipV="1">
            <a:off x="5181166" y="4104623"/>
            <a:ext cx="228600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5333566" y="3882250"/>
                <a:ext cx="81759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latin typeface="Cambria Math"/>
                        </a:rPr>
                        <m:t>𝑜𝑢</m:t>
                      </m:r>
                      <m:sSub>
                        <m:sSubPr>
                          <m:ctrlPr>
                            <a:rPr lang="en-US" sz="24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dirty="0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2400" b="0" i="1" dirty="0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566" y="3882250"/>
                <a:ext cx="817595" cy="46166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014824" y="5489757"/>
                <a:ext cx="302377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Repeat for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𝑖</m:t>
                    </m:r>
                    <m:r>
                      <a:rPr lang="en-US" sz="2400" b="0" i="1" dirty="0" smtClean="0">
                        <a:latin typeface="Cambria Math"/>
                      </a:rPr>
                      <m:t>=1,2,…,</m:t>
                    </m:r>
                    <m:r>
                      <a:rPr lang="en-US" sz="2400" b="0" i="1" dirty="0" smtClean="0">
                        <a:latin typeface="Cambria Math"/>
                      </a:rPr>
                      <m:t>𝑑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824" y="5489757"/>
                <a:ext cx="3023776" cy="461665"/>
              </a:xfrm>
              <a:prstGeom prst="rect">
                <a:avLst/>
              </a:prstGeom>
              <a:blipFill rotWithShape="1">
                <a:blip r:embed="rId10"/>
                <a:stretch>
                  <a:fillRect l="-3018" t="-9333" b="-3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 rot="18871746">
                <a:off x="1082093" y="3274036"/>
                <a:ext cx="7502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𝑎𝑢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.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71746">
                <a:off x="1082093" y="3274036"/>
                <a:ext cx="750205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 rot="20406669">
                <a:off x="1169659" y="3672747"/>
                <a:ext cx="7555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𝑎𝑢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.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406669">
                <a:off x="1169659" y="3672747"/>
                <a:ext cx="755528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 rot="2827910">
                <a:off x="1145015" y="4343906"/>
                <a:ext cx="7696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𝑎𝑢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.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827910">
                <a:off x="1145015" y="4343906"/>
                <a:ext cx="769634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4289479" y="4495800"/>
            <a:ext cx="4505529" cy="19389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SzPct val="80000"/>
            </a:pPr>
            <a:r>
              <a:rPr lang="en-US" sz="2400" dirty="0" smtClean="0"/>
              <a:t>• </a:t>
            </a:r>
            <a:r>
              <a:rPr lang="en-US" sz="2400" dirty="0" err="1" smtClean="0"/>
              <a:t>Automorphism</a:t>
            </a:r>
            <a:r>
              <a:rPr lang="en-US" sz="2400" dirty="0" smtClean="0"/>
              <a:t> is slow</a:t>
            </a:r>
          </a:p>
          <a:p>
            <a:pPr>
              <a:buSzPct val="80000"/>
            </a:pPr>
            <a:r>
              <a:rPr lang="en-US" sz="2400" dirty="0" smtClean="0"/>
              <a:t>• </a:t>
            </a:r>
            <a:r>
              <a:rPr lang="en-US" sz="2400" dirty="0" err="1" smtClean="0"/>
              <a:t>Mult</a:t>
            </a:r>
            <a:r>
              <a:rPr lang="en-US" sz="2400" dirty="0" smtClean="0"/>
              <a:t>-by-</a:t>
            </a:r>
            <a:r>
              <a:rPr lang="en-US" sz="2400" dirty="0" err="1" smtClean="0"/>
              <a:t>const</a:t>
            </a:r>
            <a:r>
              <a:rPr lang="en-US" sz="2400" dirty="0" smtClean="0"/>
              <a:t> is:</a:t>
            </a:r>
          </a:p>
          <a:p>
            <a:pPr>
              <a:buSzPct val="80000"/>
            </a:pPr>
            <a:r>
              <a:rPr lang="en-US" sz="2400" dirty="0"/>
              <a:t> </a:t>
            </a:r>
            <a:r>
              <a:rPr lang="en-US" sz="2400" dirty="0" smtClean="0"/>
              <a:t>  − slow for “non-encoded </a:t>
            </a:r>
            <a:r>
              <a:rPr lang="en-US" sz="2400" dirty="0" err="1" smtClean="0"/>
              <a:t>const</a:t>
            </a:r>
            <a:r>
              <a:rPr lang="en-US" sz="2400" dirty="0" smtClean="0"/>
              <a:t>”</a:t>
            </a:r>
          </a:p>
          <a:p>
            <a:pPr>
              <a:buSzPct val="80000"/>
            </a:pPr>
            <a:r>
              <a:rPr lang="en-US" sz="2400" dirty="0" smtClean="0"/>
              <a:t>   </a:t>
            </a:r>
            <a:r>
              <a:rPr lang="en-US" sz="2400" dirty="0"/>
              <a:t>− </a:t>
            </a:r>
            <a:r>
              <a:rPr lang="en-US" sz="2400" dirty="0" smtClean="0"/>
              <a:t>fast for </a:t>
            </a:r>
            <a:r>
              <a:rPr lang="en-US" sz="2400" dirty="0"/>
              <a:t>“encoded </a:t>
            </a:r>
            <a:r>
              <a:rPr lang="en-US" sz="2400" dirty="0" err="1"/>
              <a:t>const</a:t>
            </a:r>
            <a:r>
              <a:rPr lang="en-US" sz="2400" dirty="0" smtClean="0"/>
              <a:t>”</a:t>
            </a:r>
          </a:p>
          <a:p>
            <a:pPr>
              <a:buSzPct val="80000"/>
            </a:pPr>
            <a:r>
              <a:rPr lang="en-US" sz="2400" dirty="0"/>
              <a:t> </a:t>
            </a:r>
            <a:r>
              <a:rPr lang="en-US" sz="2400" dirty="0" smtClean="0"/>
              <a:t>  but encoded </a:t>
            </a:r>
            <a:r>
              <a:rPr lang="en-US" sz="2400" dirty="0" err="1" smtClean="0"/>
              <a:t>consts</a:t>
            </a:r>
            <a:r>
              <a:rPr lang="en-US" sz="2400" dirty="0" smtClean="0"/>
              <a:t> take a lot of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3453137" y="2874197"/>
                <a:ext cx="4912948" cy="461665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buSzPct val="80000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sz="2400" dirty="0" smtClean="0"/>
                  <a:t> automorphisms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mult-by-consts</a:t>
                </a:r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3137" y="2874197"/>
                <a:ext cx="4912948" cy="461665"/>
              </a:xfrm>
              <a:prstGeom prst="rect">
                <a:avLst/>
              </a:prstGeom>
              <a:blipFill rotWithShape="1">
                <a:blip r:embed="rId14"/>
                <a:stretch>
                  <a:fillRect l="-248" t="-9211" b="-30263"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833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Optimize?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“obvious” (unappealing) trade-off:</a:t>
                </a:r>
              </a:p>
              <a:p>
                <a:pPr lvl="1"/>
                <a:r>
                  <a:rPr lang="en-US" dirty="0" smtClean="0"/>
                  <a:t>Non-encoded constants: slow processing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encoded constants: fast</a:t>
                </a:r>
                <a:r>
                  <a:rPr lang="en-US" dirty="0"/>
                  <a:t> </a:t>
                </a:r>
                <a:r>
                  <a:rPr lang="en-US" dirty="0" smtClean="0"/>
                  <a:t>but memory-hungry</a:t>
                </a:r>
              </a:p>
              <a:p>
                <a:r>
                  <a:rPr lang="en-US" dirty="0" smtClean="0"/>
                  <a:t>Doing better</a:t>
                </a:r>
              </a:p>
              <a:p>
                <a:pPr lvl="1"/>
                <a:r>
                  <a:rPr lang="en-US" dirty="0" smtClean="0"/>
                  <a:t>The constants may be related</a:t>
                </a:r>
              </a:p>
              <a:p>
                <a:pPr lvl="2"/>
                <a:r>
                  <a:rPr lang="en-US" dirty="0" smtClean="0"/>
                  <a:t>Encode only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𝑐𝑜𝑛𝑠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,1</m:t>
                        </m:r>
                      </m:sub>
                    </m:sSub>
                  </m:oMath>
                </a14:m>
                <a:r>
                  <a:rPr lang="en-US" dirty="0" smtClean="0"/>
                  <a:t>’s, set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𝑐𝑜𝑛𝑠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𝑐𝑜𝑛𝑠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,1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The constants may repeat</a:t>
                </a:r>
              </a:p>
              <a:p>
                <a:pPr lvl="2"/>
                <a:r>
                  <a:rPr lang="en-US" dirty="0" smtClean="0"/>
                  <a:t>Can tweak the operation so 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𝑐𝑜𝑛𝑠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𝑐𝑜𝑛𝑠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1,</m:t>
                        </m:r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Sometimes both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154" t="-1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050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Related Open Problem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Find a representation of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𝑹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=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𝒁</m:t>
                    </m:r>
                    <m:d>
                      <m:dPr>
                        <m:begChr m:val="["/>
                        <m:endChr m:val="]"/>
                        <m:ctrlPr>
                          <a:rPr lang="en-US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𝑿</m:t>
                        </m:r>
                      </m:e>
                    </m:d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/>
                          </a:rPr>
                          <m:t>𝒎</m:t>
                        </m:r>
                      </m:sub>
                    </m:sSub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(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𝑿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such that:</a:t>
                </a:r>
              </a:p>
              <a:p>
                <a:pPr lvl="1"/>
                <a:r>
                  <a:rPr lang="en-US" dirty="0" smtClean="0"/>
                  <a:t>Small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 smtClean="0"/>
                  <a:t>-elements take a small amount of space</a:t>
                </a:r>
              </a:p>
              <a:p>
                <a:pPr lvl="1"/>
                <a:r>
                  <a:rPr lang="en-US" dirty="0" smtClean="0"/>
                  <a:t>Elements can be multiplied in linear time</a:t>
                </a:r>
              </a:p>
              <a:p>
                <a:pPr lvl="2"/>
                <a:r>
                  <a:rPr lang="en-US" dirty="0" smtClean="0"/>
                  <a:t>As opposed to quasi-linear</a:t>
                </a:r>
              </a:p>
              <a:p>
                <a:pPr lvl="2"/>
                <a:r>
                  <a:rPr lang="en-US" dirty="0" smtClean="0"/>
                  <a:t>E.g., can convert to “</a:t>
                </a:r>
                <a:r>
                  <a:rPr lang="en-US" dirty="0" err="1" smtClean="0"/>
                  <a:t>DoubleCRT</a:t>
                </a:r>
                <a:r>
                  <a:rPr lang="en-US" dirty="0" smtClean="0"/>
                  <a:t>” in linear time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154" t="-1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5425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Ciphertext</a:t>
            </a:r>
            <a:r>
              <a:rPr lang="en-US" dirty="0" smtClean="0"/>
              <a:t> Packing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28600" y="1447800"/>
                <a:ext cx="8839200" cy="487680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>
                        <a:latin typeface="Cambria Math"/>
                        <a:ea typeface="Cambria Math"/>
                      </a:rPr>
                      <m:t>≅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GF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𝑑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ℓ</m:t>
                        </m:r>
                      </m:sup>
                    </m:sSup>
                  </m:oMath>
                </a14:m>
                <a:r>
                  <a:rPr lang="en-US" dirty="0" smtClean="0"/>
                  <a:t> (where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  <m:r>
                      <a:rPr lang="en-US" b="0" i="1" smtClean="0">
                        <a:latin typeface="Cambria Math"/>
                      </a:rPr>
                      <m:t>,ℓ</m:t>
                    </m:r>
                  </m:oMath>
                </a14:m>
                <a:r>
                  <a:rPr lang="en-US" dirty="0" smtClean="0"/>
                  <a:t> depend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Can encode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ℓ</m:t>
                    </m:r>
                  </m:oMath>
                </a14:m>
                <a:r>
                  <a:rPr lang="en-US" dirty="0" smtClean="0"/>
                  <a:t>-vector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𝐺𝐹</m:t>
                        </m:r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-elements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𝑝𝑡</m:t>
                    </m:r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Entries in this vector are called “plaintext slots”</a:t>
                </a:r>
              </a:p>
              <a:p>
                <a:pPr lvl="1"/>
                <a:r>
                  <a:rPr lang="en-US" dirty="0" smtClean="0"/>
                  <a:t>Add, multiply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act pointwise on these slots</a:t>
                </a:r>
              </a:p>
              <a:p>
                <a:pPr lvl="1"/>
                <a:r>
                  <a:rPr lang="en-US" dirty="0" smtClean="0"/>
                  <a:t>Other operations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(</a:t>
                </a:r>
                <a:r>
                  <a:rPr lang="en-US" dirty="0" err="1" smtClean="0"/>
                  <a:t>automorphisms</a:t>
                </a:r>
                <a:r>
                  <a:rPr lang="en-US" dirty="0" smtClean="0"/>
                  <a:t>) correspond to permuting the slots</a:t>
                </a:r>
              </a:p>
              <a:p>
                <a:pPr lvl="2"/>
                <a:r>
                  <a:rPr lang="en-US" dirty="0"/>
                  <a:t>W</a:t>
                </a:r>
                <a:r>
                  <a:rPr lang="en-US" dirty="0" smtClean="0"/>
                  <a:t>e can apply those operations </a:t>
                </a:r>
                <a:r>
                  <a:rPr lang="en-US" dirty="0" err="1" smtClean="0"/>
                  <a:t>homomorphically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28600" y="1447800"/>
                <a:ext cx="8839200" cy="4876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928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Homomorphic MSB-extraction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28600" y="1447800"/>
                <a:ext cx="8572500" cy="50292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We have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𝐸𝑛𝑐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dirty="0" smtClean="0"/>
                  <a:t> want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𝐸𝑛𝑐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𝑚𝑠𝑏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</a:rPr>
                          <m:t>𝑅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dirty="0" smtClean="0"/>
                  <a:t>, what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𝑚𝑠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𝑢</m:t>
                    </m:r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?</a:t>
                </a:r>
              </a:p>
              <a:p>
                <a:pPr lvl="1"/>
                <a:r>
                  <a:rPr lang="en-US" dirty="0" smtClean="0"/>
                  <a:t>We have a fixed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-basis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r>
                      <a:rPr lang="en-US" b="0" i="0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𝑍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𝑋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elements represented by their coefficient vectors</a:t>
                </a:r>
              </a:p>
              <a:p>
                <a:pPr lvl="2"/>
                <a:r>
                  <a:rPr lang="en-US" dirty="0" smtClean="0"/>
                  <a:t>Think of representing polynomials by their coefficient vectors (even though we actually use a different basis)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𝑢</m:t>
                    </m:r>
                    <m:r>
                      <a:rPr lang="en-US" i="1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</a:rPr>
                          <m:t>𝑅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dirty="0" smtClean="0"/>
                  <a:t> is represented by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dirty="0" smtClean="0"/>
                  <a:t>-vector</a:t>
                </a:r>
              </a:p>
              <a:p>
                <a:pPr lvl="2"/>
                <a:r>
                  <a:rPr lang="en-US" dirty="0" smtClean="0"/>
                  <a:t>We identify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𝑒</m:t>
                            </m:r>
                            <m:r>
                              <a:rPr lang="en-US" i="1">
                                <a:latin typeface="Cambria Math"/>
                              </a:rPr>
                              <m:t>+1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dirty="0" smtClean="0"/>
                  <a:t> with the interval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,  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𝑚𝑠𝑏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is represented by the MSB’s of all the coefficients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28600" y="1447800"/>
                <a:ext cx="8572500" cy="5029200"/>
              </a:xfrm>
              <a:blipFill rotWithShape="1">
                <a:blip r:embed="rId2"/>
                <a:stretch>
                  <a:fillRect l="-1138" t="-1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181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Representing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𝑍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(</m:t>
                    </m:r>
                    <m:r>
                      <a:rPr lang="en-US" b="0" i="1" smtClean="0">
                        <a:latin typeface="Cambria Math"/>
                      </a:rPr>
                      <m:t>𝑋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956" b="-21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We use the “powerful basis” [LPR14]</a:t>
                </a:r>
              </a:p>
              <a:p>
                <a:r>
                  <a:rPr lang="en-US" dirty="0" smtClean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⋅…⋅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 s.t</a:t>
                </a:r>
                <a:r>
                  <a:rPr lang="en-US" dirty="0" err="1" smtClean="0"/>
                  <a:t>.</a:t>
                </a:r>
                <a:r>
                  <a:rPr lang="en-US" dirty="0" smtClean="0"/>
                  <a:t>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’s are co-prime</a:t>
                </a:r>
              </a:p>
              <a:p>
                <a:r>
                  <a:rPr lang="en-US" dirty="0" smtClean="0"/>
                  <a:t>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≅</m:t>
                    </m:r>
                    <m:r>
                      <a:rPr lang="en-US" b="0" i="1" smtClean="0">
                        <a:latin typeface="Cambria Math"/>
                      </a:rPr>
                      <m:t>𝑍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/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, 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An element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dirty="0" smtClean="0"/>
                  <a:t> represented as 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sub>
                      <m:sup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,…,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⋅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sup>
                        </m:sSubSup>
                        <m:r>
                          <a:rPr lang="en-US" b="0" i="1" smtClean="0">
                            <a:latin typeface="Cambria Math"/>
                          </a:rPr>
                          <m:t>⋯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𝑡</m:t>
                                </m:r>
                              </m:sub>
                            </m:sSub>
                          </m:sup>
                        </m:sSubSup>
                      </m:e>
                    </m:nary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The vector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’s represents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dirty="0" smtClean="0"/>
                  <a:t> in this basis</a:t>
                </a:r>
              </a:p>
              <a:p>
                <a:pPr lvl="1"/>
                <a:r>
                  <a:rPr lang="en-US" dirty="0" smtClean="0"/>
                  <a:t>Need to move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’s to the slots and back</a:t>
                </a: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1009" t="-1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887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119437"/>
            <a:ext cx="1452563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562100"/>
            <a:ext cx="1676400" cy="1143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Generations of HE Schemes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610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1G</a:t>
            </a:r>
            <a:r>
              <a:rPr lang="en-US" dirty="0" smtClean="0"/>
              <a:t>: Fast accumulation of noise</a:t>
            </a:r>
          </a:p>
          <a:p>
            <a:pPr lvl="1"/>
            <a:r>
              <a:rPr lang="en-US" dirty="0" smtClean="0"/>
              <a:t>[Gen’09,SV’10,SS’10,GH’11,BV11a]</a:t>
            </a:r>
          </a:p>
          <a:p>
            <a:pPr lvl="1"/>
            <a:r>
              <a:rPr lang="en-US" dirty="0" smtClean="0"/>
              <a:t>Also HE-over-the integers [vDGHV10]</a:t>
            </a:r>
          </a:p>
          <a:p>
            <a:pPr marL="0" indent="0">
              <a:buNone/>
            </a:pPr>
            <a:r>
              <a:rPr lang="en-US" b="1" dirty="0" smtClean="0"/>
              <a:t>2G</a:t>
            </a:r>
            <a:r>
              <a:rPr lang="en-US" dirty="0" smtClean="0"/>
              <a:t>: Better noise management</a:t>
            </a:r>
          </a:p>
          <a:p>
            <a:pPr lvl="1"/>
            <a:r>
              <a:rPr lang="en-US" dirty="0" smtClean="0"/>
              <a:t>[BV11b,BGV12,B12,LTV12]</a:t>
            </a:r>
          </a:p>
          <a:p>
            <a:pPr lvl="2"/>
            <a:r>
              <a:rPr lang="en-US" dirty="0" smtClean="0"/>
              <a:t>Security based on (R)LWE/NTRU</a:t>
            </a:r>
          </a:p>
          <a:p>
            <a:pPr lvl="1"/>
            <a:r>
              <a:rPr lang="en-US" dirty="0" err="1" smtClean="0"/>
              <a:t>Ciphertext</a:t>
            </a:r>
            <a:r>
              <a:rPr lang="en-US" dirty="0" smtClean="0"/>
              <a:t> packing [SV11,BGV12,GHS12,…]</a:t>
            </a:r>
          </a:p>
          <a:p>
            <a:pPr lvl="1"/>
            <a:r>
              <a:rPr lang="en-US" dirty="0" smtClean="0"/>
              <a:t>Techniques ported also to the integer HE [CMNT11,CNT12,CCKLTY13,CLT14,CS15,NK15]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59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346"/>
    </mc:Choice>
    <mc:Fallback xmlns="">
      <p:transition spd="slow" advTm="663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Packing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𝜉</m:t>
                    </m:r>
                  </m:oMath>
                </a14:m>
                <a:r>
                  <a:rPr lang="en-US" dirty="0" smtClean="0"/>
                  <a:t> be 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’</a:t>
                </a:r>
                <a:r>
                  <a:rPr lang="en-US" dirty="0" err="1" smtClean="0"/>
                  <a:t>th</a:t>
                </a:r>
                <a:r>
                  <a:rPr lang="en-US" dirty="0" smtClean="0"/>
                  <a:t> roots of unity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𝐺𝐹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is smallest integer for which such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𝜉</m:t>
                    </m:r>
                  </m:oMath>
                </a14:m>
                <a:r>
                  <a:rPr lang="en-US" dirty="0" smtClean="0"/>
                  <a:t> exist</a:t>
                </a:r>
              </a:p>
              <a:p>
                <a:pPr lvl="1"/>
                <a:r>
                  <a:rPr lang="en-US" dirty="0" smtClean="0"/>
                  <a:t>We have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GF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𝑑</m:t>
                            </m:r>
                          </m:sup>
                        </m:sSup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≅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𝜉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≅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𝑝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𝜉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ℓ</m:t>
                        </m:r>
                      </m:sup>
                    </m:sSup>
                  </m:oMath>
                </a14:m>
                <a:r>
                  <a:rPr lang="en-US" dirty="0" smtClean="0"/>
                  <a:t>, using the isomorphism:</a:t>
                </a:r>
              </a:p>
              <a:p>
                <a:pPr lvl="1"/>
                <a:r>
                  <a:rPr lang="en-US" dirty="0" smtClean="0"/>
                  <a:t>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𝑆</m:t>
                    </m:r>
                    <m:r>
                      <a:rPr lang="en-US" b="0" i="1" smtClean="0">
                        <a:latin typeface="Cambria Math"/>
                      </a:rPr>
                      <m:t>⊂</m:t>
                    </m:r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 be a representative set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/(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=ℓ</m:t>
                    </m:r>
                  </m:oMath>
                </a14:m>
                <a:r>
                  <a:rPr lang="en-US" dirty="0" smtClean="0"/>
                  <a:t>, contains one element from each </a:t>
                </a:r>
                <a:r>
                  <a:rPr lang="en-US" dirty="0" err="1" smtClean="0"/>
                  <a:t>coset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Then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𝑢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↔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𝜉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h</m:t>
                                </m:r>
                              </m:sup>
                            </m:sSup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: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h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𝑝</m:t>
                                </m:r>
                              </m:sub>
                            </m:sSub>
                            <m:d>
                              <m:dPr>
                                <m:begChr m:val="["/>
                                <m:endChr m:val="]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/>
                          </a:rPr>
                          <m:t>ℓ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154" t="-1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570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Lin2 Transformation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Input: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with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’s in the slots</a:t>
                </a:r>
              </a:p>
              <a:p>
                <a:pPr lvl="1"/>
                <a:r>
                  <a:rPr lang="en-US" dirty="0" smtClean="0"/>
                  <a:t>I.e., the vector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𝜉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h</m:t>
                                </m:r>
                              </m:sup>
                            </m:sSup>
                          </m:e>
                        </m:d>
                        <m:r>
                          <a:rPr lang="en-US" i="1">
                            <a:latin typeface="Cambria Math"/>
                            <a:ea typeface="Cambria Math"/>
                          </a:rPr>
                          <m:t>: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h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</m:d>
                  </m:oMath>
                </a14:m>
                <a:r>
                  <a:rPr lang="en-US" dirty="0" smtClean="0"/>
                  <a:t> includes all the coefficients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Note that for each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h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𝑆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𝜉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h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𝐺𝐹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𝑑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so it describes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of the coefficients</a:t>
                </a:r>
              </a:p>
              <a:p>
                <a:pPr lvl="2"/>
                <a:r>
                  <a:rPr lang="en-US" dirty="0" smtClean="0"/>
                  <a:t>The mapping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↔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is one-to-one</a:t>
                </a:r>
                <a:endParaRPr lang="en-US" dirty="0"/>
              </a:p>
              <a:p>
                <a:r>
                  <a:rPr lang="en-US" dirty="0" smtClean="0"/>
                  <a:t>The order in which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sub>
                      <m:sup>
                        <m:r>
                          <a:rPr lang="en-US" i="1"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’s are packed in the slots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is up to us to decide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154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5013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Lin2 Transformation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Input: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with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,…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’s in the slots</a:t>
                </a:r>
              </a:p>
              <a:p>
                <a:r>
                  <a:rPr lang="en-US" dirty="0" smtClean="0"/>
                  <a:t>Output: the element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 smtClean="0"/>
                  <a:t> itself</a:t>
                </a:r>
              </a:p>
              <a:p>
                <a:pPr lvl="1"/>
                <a:r>
                  <a:rPr lang="en-US" dirty="0" smtClean="0"/>
                  <a:t>The slots containing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d>
                          <m:d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𝜉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h</m:t>
                                </m:r>
                              </m:sup>
                            </m:sSup>
                          </m:e>
                        </m:d>
                        <m:r>
                          <a:rPr lang="en-US" i="1">
                            <a:latin typeface="Cambria Math"/>
                            <a:ea typeface="Cambria Math"/>
                          </a:rPr>
                          <m:t>: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h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𝑆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The transformation that we compute on the slots is multi-point polynomial-evaluation</a:t>
                </a:r>
              </a:p>
              <a:p>
                <a:pPr lvl="1"/>
                <a:r>
                  <a:rPr lang="en-US" dirty="0" smtClean="0"/>
                  <a:t>Input: coefficients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𝑢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Output: evaluation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𝑢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 smtClean="0"/>
                  <a:t>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ℓ</m:t>
                    </m:r>
                  </m:oMath>
                </a14:m>
                <a:r>
                  <a:rPr lang="en-US" dirty="0" smtClean="0"/>
                  <a:t> roots of unity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154" t="-1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872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Generations of HE Schemes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1G</a:t>
            </a:r>
            <a:r>
              <a:rPr lang="en-US" dirty="0"/>
              <a:t>: Fast accumulation of noise</a:t>
            </a:r>
          </a:p>
          <a:p>
            <a:pPr marL="0" indent="0">
              <a:buNone/>
            </a:pPr>
            <a:r>
              <a:rPr lang="en-US" b="1" dirty="0" smtClean="0"/>
              <a:t>2G</a:t>
            </a:r>
            <a:r>
              <a:rPr lang="en-US" dirty="0"/>
              <a:t>: Better noise </a:t>
            </a:r>
            <a:r>
              <a:rPr lang="en-US" dirty="0" smtClean="0"/>
              <a:t>management + packing</a:t>
            </a:r>
          </a:p>
          <a:p>
            <a:pPr lvl="8"/>
            <a:endParaRPr lang="en-US" dirty="0"/>
          </a:p>
          <a:p>
            <a:pPr marL="0" indent="0">
              <a:buNone/>
            </a:pPr>
            <a:r>
              <a:rPr lang="en-US" b="1" dirty="0" smtClean="0"/>
              <a:t>3G</a:t>
            </a:r>
            <a:r>
              <a:rPr lang="en-US" dirty="0" smtClean="0"/>
              <a:t>: Asymmetric noise growth [GSW13]</a:t>
            </a:r>
          </a:p>
          <a:p>
            <a:pPr lvl="1"/>
            <a:r>
              <a:rPr lang="en-US" dirty="0" smtClean="0"/>
              <a:t>Very slow noise growth for some circuits [BV14]</a:t>
            </a:r>
          </a:p>
          <a:p>
            <a:pPr lvl="1"/>
            <a:r>
              <a:rPr lang="en-US" dirty="0" smtClean="0"/>
              <a:t>Can be used for bootstrapping [AP14, DM15]</a:t>
            </a:r>
          </a:p>
          <a:p>
            <a:r>
              <a:rPr lang="en-US" dirty="0" smtClean="0"/>
              <a:t>But </a:t>
            </a:r>
            <a:r>
              <a:rPr lang="en-US" dirty="0"/>
              <a:t>slow noise growth </a:t>
            </a:r>
            <a:r>
              <a:rPr lang="en-US" dirty="0" smtClean="0"/>
              <a:t>in 3G is </a:t>
            </a:r>
            <a:r>
              <a:rPr lang="en-US" dirty="0"/>
              <a:t>incompatible </a:t>
            </a:r>
            <a:r>
              <a:rPr lang="en-US" dirty="0" smtClean="0"/>
              <a:t>with </a:t>
            </a:r>
            <a:r>
              <a:rPr lang="en-US" dirty="0" err="1" smtClean="0"/>
              <a:t>ciphertext</a:t>
            </a:r>
            <a:r>
              <a:rPr lang="en-US" dirty="0" smtClean="0"/>
              <a:t>-packing (as far as we know)</a:t>
            </a:r>
          </a:p>
        </p:txBody>
      </p:sp>
    </p:spTree>
    <p:extLst>
      <p:ext uri="{BB962C8B-B14F-4D97-AF65-F5344CB8AC3E}">
        <p14:creationId xmlns:p14="http://schemas.microsoft.com/office/powerpoint/2010/main" val="119758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613"/>
    </mc:Choice>
    <mc:Fallback xmlns="">
      <p:transition spd="slow" advTm="8561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Generations of HE Schemes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1G</a:t>
            </a:r>
            <a:r>
              <a:rPr lang="en-US" dirty="0"/>
              <a:t>: Fast accumulation of noise</a:t>
            </a:r>
          </a:p>
          <a:p>
            <a:pPr marL="0" indent="0">
              <a:buNone/>
            </a:pPr>
            <a:r>
              <a:rPr lang="en-US" b="1" dirty="0" smtClean="0"/>
              <a:t>2G</a:t>
            </a:r>
            <a:r>
              <a:rPr lang="en-US" dirty="0"/>
              <a:t>: Better noise </a:t>
            </a:r>
            <a:r>
              <a:rPr lang="en-US" dirty="0" smtClean="0"/>
              <a:t>management + packing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3G</a:t>
            </a:r>
            <a:r>
              <a:rPr lang="en-US" dirty="0" smtClean="0"/>
              <a:t>: Asymmetric noise growth [GSW13]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For efficiency, </a:t>
            </a:r>
            <a:r>
              <a:rPr lang="en-US" dirty="0"/>
              <a:t>we have a </a:t>
            </a:r>
            <a:r>
              <a:rPr lang="en-US" dirty="0" smtClean="0"/>
              <a:t>choice:</a:t>
            </a:r>
            <a:endParaRPr lang="en-US" dirty="0"/>
          </a:p>
          <a:p>
            <a:pPr lvl="1"/>
            <a:r>
              <a:rPr lang="en-US" dirty="0"/>
              <a:t>2G+packing </a:t>
            </a:r>
            <a:r>
              <a:rPr lang="en-US" dirty="0">
                <a:solidFill>
                  <a:srgbClr val="7030A0"/>
                </a:solidFill>
              </a:rPr>
              <a:t>(faster asymptotically)</a:t>
            </a:r>
          </a:p>
          <a:p>
            <a:pPr lvl="1"/>
            <a:r>
              <a:rPr lang="en-US" dirty="0"/>
              <a:t>or 3G+small-noise </a:t>
            </a:r>
            <a:r>
              <a:rPr lang="en-US" dirty="0">
                <a:solidFill>
                  <a:srgbClr val="7030A0"/>
                </a:solidFill>
              </a:rPr>
              <a:t>(sometimes faster in practice</a:t>
            </a:r>
            <a:r>
              <a:rPr lang="en-US" dirty="0" smtClean="0">
                <a:solidFill>
                  <a:srgbClr val="7030A0"/>
                </a:solidFill>
              </a:rPr>
              <a:t>)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7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706"/>
    </mc:Choice>
    <mc:Fallback xmlns="">
      <p:transition spd="slow" advTm="3070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17"/>
          <p:cNvSpPr>
            <a:spLocks noChangeArrowheads="1"/>
          </p:cNvSpPr>
          <p:nvPr/>
        </p:nvSpPr>
        <p:spPr bwMode="auto">
          <a:xfrm>
            <a:off x="2209800" y="4953000"/>
            <a:ext cx="8382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Rectangle 16"/>
          <p:cNvSpPr>
            <a:spLocks noChangeArrowheads="1"/>
          </p:cNvSpPr>
          <p:nvPr/>
        </p:nvSpPr>
        <p:spPr bwMode="auto">
          <a:xfrm>
            <a:off x="1295400" y="3962400"/>
            <a:ext cx="304800" cy="3810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Rectangle 15"/>
          <p:cNvSpPr>
            <a:spLocks noChangeArrowheads="1"/>
          </p:cNvSpPr>
          <p:nvPr/>
        </p:nvSpPr>
        <p:spPr bwMode="auto">
          <a:xfrm>
            <a:off x="7086600" y="1600200"/>
            <a:ext cx="342900" cy="3810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Rectangle 14"/>
          <p:cNvSpPr>
            <a:spLocks noChangeArrowheads="1"/>
          </p:cNvSpPr>
          <p:nvPr/>
        </p:nvSpPr>
        <p:spPr bwMode="auto">
          <a:xfrm>
            <a:off x="2514600" y="3886200"/>
            <a:ext cx="3962400" cy="5334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Bootstrapping/</a:t>
            </a:r>
            <a:r>
              <a:rPr lang="en-US" dirty="0" err="1" smtClean="0"/>
              <a:t>recryption</a:t>
            </a:r>
            <a:r>
              <a:rPr lang="en-US" dirty="0" smtClean="0"/>
              <a:t> </a:t>
            </a:r>
            <a:r>
              <a:rPr lang="en-US" dirty="0"/>
              <a:t>[Gen’09]</a:t>
            </a:r>
            <a:endParaRPr lang="en-US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706" name="Rectangle 4"/>
              <p:cNvSpPr>
                <a:spLocks noGrp="1" noChangeArrowheads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Can </a:t>
                </a:r>
                <a:r>
                  <a:rPr lang="en-US" dirty="0" err="1" smtClean="0"/>
                  <a:t>eval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𝑦</m:t>
                    </m:r>
                    <m:r>
                      <a:rPr lang="en-US" smtClean="0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𝐶</m:t>
                    </m:r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mtClean="0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for “fresh</a:t>
                </a:r>
                <a:r>
                  <a:rPr lang="en-US" dirty="0" smtClean="0"/>
                  <a:t>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’s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But y is an “evaluated </a:t>
                </a:r>
                <a:r>
                  <a:rPr lang="en-US" dirty="0" err="1" smtClean="0"/>
                  <a:t>ciphertext</a:t>
                </a:r>
                <a:r>
                  <a:rPr lang="en-US" dirty="0" smtClean="0"/>
                  <a:t>”</a:t>
                </a:r>
              </a:p>
              <a:p>
                <a:pPr lvl="1"/>
                <a:r>
                  <a:rPr lang="en-US" dirty="0" smtClean="0"/>
                  <a:t>Can still be decrypted</a:t>
                </a:r>
              </a:p>
              <a:p>
                <a:pPr lvl="1"/>
                <a:r>
                  <a:rPr lang="en-US" dirty="0" smtClean="0"/>
                  <a:t>But </a:t>
                </a:r>
                <a:r>
                  <a:rPr lang="en-US" dirty="0" err="1" smtClean="0"/>
                  <a:t>eval</a:t>
                </a:r>
                <a:r>
                  <a:rPr lang="en-US" dirty="0" smtClean="0"/>
                  <a:t> C’(y) will increase noise too much</a:t>
                </a:r>
              </a:p>
            </p:txBody>
          </p:sp>
        </mc:Choice>
        <mc:Fallback xmlns="">
          <p:sp>
            <p:nvSpPr>
              <p:cNvPr id="29706" name="Rectang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1154" t="-1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704" name="Picture 27" descr="glove_bo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2038350"/>
            <a:ext cx="16002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Rectangle 6"/>
          <p:cNvSpPr>
            <a:spLocks noChangeArrowheads="1"/>
          </p:cNvSpPr>
          <p:nvPr/>
        </p:nvSpPr>
        <p:spPr bwMode="auto">
          <a:xfrm>
            <a:off x="1600200" y="2195513"/>
            <a:ext cx="2286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29709" name="Text Box 7"/>
          <p:cNvSpPr txBox="1">
            <a:spLocks noChangeArrowheads="1"/>
          </p:cNvSpPr>
          <p:nvPr/>
        </p:nvSpPr>
        <p:spPr bwMode="auto">
          <a:xfrm>
            <a:off x="1524000" y="2057400"/>
            <a:ext cx="3513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x</a:t>
            </a:r>
            <a:r>
              <a:rPr lang="en-US" sz="2000" baseline="-25000"/>
              <a:t>1</a:t>
            </a:r>
          </a:p>
        </p:txBody>
      </p:sp>
      <p:sp>
        <p:nvSpPr>
          <p:cNvPr id="29710" name="Text Box 8"/>
          <p:cNvSpPr txBox="1">
            <a:spLocks noChangeArrowheads="1"/>
          </p:cNvSpPr>
          <p:nvPr/>
        </p:nvSpPr>
        <p:spPr bwMode="auto">
          <a:xfrm>
            <a:off x="1524000" y="2667000"/>
            <a:ext cx="3946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ahoma" pitchFamily="34" charset="0"/>
              </a:rPr>
              <a:t>…</a:t>
            </a:r>
            <a:endParaRPr lang="en-US" sz="2000"/>
          </a:p>
        </p:txBody>
      </p:sp>
      <p:sp>
        <p:nvSpPr>
          <p:cNvPr id="29711" name="Rectangle 9"/>
          <p:cNvSpPr>
            <a:spLocks noChangeArrowheads="1"/>
          </p:cNvSpPr>
          <p:nvPr/>
        </p:nvSpPr>
        <p:spPr bwMode="auto">
          <a:xfrm>
            <a:off x="1600200" y="2500313"/>
            <a:ext cx="2286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29712" name="Rectangle 10"/>
          <p:cNvSpPr>
            <a:spLocks noChangeArrowheads="1"/>
          </p:cNvSpPr>
          <p:nvPr/>
        </p:nvSpPr>
        <p:spPr bwMode="auto">
          <a:xfrm>
            <a:off x="1600200" y="3186113"/>
            <a:ext cx="228600" cy="2286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29713" name="Text Box 11"/>
          <p:cNvSpPr txBox="1">
            <a:spLocks noChangeArrowheads="1"/>
          </p:cNvSpPr>
          <p:nvPr/>
        </p:nvSpPr>
        <p:spPr bwMode="auto">
          <a:xfrm>
            <a:off x="1524000" y="2362200"/>
            <a:ext cx="3513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x</a:t>
            </a:r>
            <a:r>
              <a:rPr lang="en-US" sz="2000" baseline="-25000"/>
              <a:t>2</a:t>
            </a:r>
          </a:p>
        </p:txBody>
      </p:sp>
      <p:sp>
        <p:nvSpPr>
          <p:cNvPr id="29714" name="Text Box 12"/>
          <p:cNvSpPr txBox="1">
            <a:spLocks noChangeArrowheads="1"/>
          </p:cNvSpPr>
          <p:nvPr/>
        </p:nvSpPr>
        <p:spPr bwMode="auto">
          <a:xfrm>
            <a:off x="1524000" y="3048000"/>
            <a:ext cx="3225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 dirty="0" err="1"/>
              <a:t>x</a:t>
            </a:r>
            <a:r>
              <a:rPr lang="en-US" sz="2000" baseline="-25000" dirty="0" err="1"/>
              <a:t>t</a:t>
            </a:r>
            <a:endParaRPr lang="en-US" sz="2000" baseline="-25000" dirty="0"/>
          </a:p>
        </p:txBody>
      </p:sp>
      <p:sp>
        <p:nvSpPr>
          <p:cNvPr id="29715" name="Text Box 13"/>
          <p:cNvSpPr txBox="1">
            <a:spLocks noChangeArrowheads="1"/>
          </p:cNvSpPr>
          <p:nvPr/>
        </p:nvSpPr>
        <p:spPr bwMode="auto">
          <a:xfrm>
            <a:off x="4251325" y="1981200"/>
            <a:ext cx="341760" cy="40011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C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5"/>
              <p:cNvSpPr txBox="1">
                <a:spLocks noChangeArrowheads="1"/>
              </p:cNvSpPr>
              <p:nvPr/>
            </p:nvSpPr>
            <p:spPr bwMode="auto">
              <a:xfrm>
                <a:off x="5562600" y="2657475"/>
                <a:ext cx="1285352" cy="338554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𝐶</m:t>
                      </m:r>
                      <m:d>
                        <m:dPr>
                          <m:ctrlPr>
                            <a:rPr lang="en-US" sz="1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i="1">
                              <a:latin typeface="Cambria Math"/>
                            </a:rPr>
                            <m:t>,…,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1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62600" y="2657475"/>
                <a:ext cx="1285352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902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Bootstrapping</a:t>
            </a:r>
            <a:r>
              <a:rPr lang="en-US" dirty="0"/>
              <a:t>/</a:t>
            </a:r>
            <a:r>
              <a:rPr lang="en-US" dirty="0" err="1"/>
              <a:t>recryption</a:t>
            </a:r>
            <a:r>
              <a:rPr lang="en-US" dirty="0" smtClean="0"/>
              <a:t> </a:t>
            </a:r>
            <a:r>
              <a:rPr lang="en-US" dirty="0"/>
              <a:t>[Gen’09]</a:t>
            </a:r>
            <a:endParaRPr lang="en-US" dirty="0" smtClean="0"/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09AD10-B6DB-4975-A924-A3D953AB1045}" type="slidenum">
              <a:rPr lang="en-US"/>
              <a:pPr/>
              <a:t>7</a:t>
            </a:fld>
            <a:endParaRPr lang="en-US"/>
          </a:p>
        </p:txBody>
      </p:sp>
      <p:sp>
        <p:nvSpPr>
          <p:cNvPr id="3175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447800"/>
            <a:ext cx="8458200" cy="54102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80"/>
              </a:spcBef>
            </a:pPr>
            <a:r>
              <a:rPr lang="en-US" dirty="0"/>
              <a:t>For </a:t>
            </a:r>
            <a:r>
              <a:rPr lang="en-US" dirty="0" err="1"/>
              <a:t>ciphertext</a:t>
            </a:r>
            <a:r>
              <a:rPr lang="en-US" dirty="0"/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/>
              <a:t>, consider </a:t>
            </a:r>
            <a:r>
              <a:rPr lang="en-US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sk</a:t>
            </a:r>
            <a:r>
              <a:rPr lang="en-US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dirty="0" err="1">
                <a:solidFill>
                  <a:srgbClr val="009900"/>
                </a:solidFill>
              </a:rPr>
              <a:t>Dec</a:t>
            </a:r>
            <a:r>
              <a:rPr lang="en-US" i="1" baseline="-25000" dirty="0" err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sk</a:t>
            </a:r>
            <a:r>
              <a:rPr lang="en-US" dirty="0">
                <a:solidFill>
                  <a:srgbClr val="009900"/>
                </a:solidFill>
              </a:rPr>
              <a:t>(</a:t>
            </a:r>
            <a:r>
              <a:rPr lang="en-US" i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solidFill>
                  <a:srgbClr val="009900"/>
                </a:solidFill>
              </a:rPr>
              <a:t>)</a:t>
            </a:r>
          </a:p>
          <a:p>
            <a:pPr lvl="1"/>
            <a:r>
              <a:rPr lang="en-US" dirty="0"/>
              <a:t>Hope: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latin typeface="Symbol" pitchFamily="18" charset="2"/>
                <a:cs typeface="Times New Roman" pitchFamily="18" charset="0"/>
              </a:rPr>
              <a:t>*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/>
              <a:t> is a </a:t>
            </a:r>
            <a:r>
              <a:rPr lang="en-US" dirty="0" smtClean="0"/>
              <a:t>low-depth circuit (on input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/>
          </a:p>
          <a:p>
            <a:pPr eaLnBrk="1" hangingPunct="1"/>
            <a:r>
              <a:rPr lang="en-US" dirty="0" smtClean="0"/>
              <a:t>Include in the public key also </a:t>
            </a:r>
            <a:r>
              <a:rPr lang="en-US" dirty="0" err="1" smtClean="0"/>
              <a:t>Enc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dirty="0" smtClean="0"/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sk</a:t>
            </a:r>
            <a:r>
              <a:rPr lang="en-US" dirty="0" smtClean="0"/>
              <a:t>)</a:t>
            </a:r>
          </a:p>
          <a:p>
            <a:pPr lvl="2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lvl="8"/>
            <a:endParaRPr lang="en-US" dirty="0" smtClean="0"/>
          </a:p>
          <a:p>
            <a:r>
              <a:rPr lang="en-US" dirty="0" err="1"/>
              <a:t>Homomorphic</a:t>
            </a:r>
            <a:r>
              <a:rPr lang="en-US" dirty="0"/>
              <a:t> computation applied only to the “fresh” encryption of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sk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2743200" y="3886200"/>
            <a:ext cx="1600200" cy="1543050"/>
            <a:chOff x="1728" y="2160"/>
            <a:chExt cx="1008" cy="972"/>
          </a:xfrm>
        </p:grpSpPr>
        <p:pic>
          <p:nvPicPr>
            <p:cNvPr id="31765" name="Picture 27" descr="glove_box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28" y="2160"/>
              <a:ext cx="1008" cy="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6" name="Text Box 15"/>
            <p:cNvSpPr txBox="1">
              <a:spLocks noChangeArrowheads="1"/>
            </p:cNvSpPr>
            <p:nvPr/>
          </p:nvSpPr>
          <p:spPr bwMode="auto">
            <a:xfrm>
              <a:off x="2488" y="2160"/>
              <a:ext cx="248" cy="233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dirty="0" smtClean="0"/>
                <a:t>D</a:t>
              </a:r>
              <a:r>
                <a:rPr lang="en-US" sz="1200" dirty="0"/>
                <a:t>c</a:t>
              </a:r>
              <a:endParaRPr lang="en-US" sz="1200" baseline="-25000" dirty="0"/>
            </a:p>
          </p:txBody>
        </p:sp>
      </p:grp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3352800" y="2900362"/>
            <a:ext cx="396875" cy="52322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y</a:t>
            </a:r>
            <a:endParaRPr lang="en-US" sz="2800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984250" y="3810000"/>
            <a:ext cx="542925" cy="1609726"/>
            <a:chOff x="528" y="2160"/>
            <a:chExt cx="342" cy="1014"/>
          </a:xfrm>
        </p:grpSpPr>
        <p:sp>
          <p:nvSpPr>
            <p:cNvPr id="31761" name="Text Box 10"/>
            <p:cNvSpPr txBox="1">
              <a:spLocks noChangeArrowheads="1"/>
            </p:cNvSpPr>
            <p:nvPr/>
          </p:nvSpPr>
          <p:spPr bwMode="auto">
            <a:xfrm>
              <a:off x="528" y="2160"/>
              <a:ext cx="336" cy="29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/>
                <a:t>sk</a:t>
              </a:r>
              <a:r>
                <a:rPr lang="en-US" sz="2400" baseline="-25000"/>
                <a:t>1</a:t>
              </a:r>
            </a:p>
          </p:txBody>
        </p:sp>
        <p:sp>
          <p:nvSpPr>
            <p:cNvPr id="31762" name="Text Box 11"/>
            <p:cNvSpPr txBox="1">
              <a:spLocks noChangeArrowheads="1"/>
            </p:cNvSpPr>
            <p:nvPr/>
          </p:nvSpPr>
          <p:spPr bwMode="auto">
            <a:xfrm>
              <a:off x="528" y="2451"/>
              <a:ext cx="336" cy="29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/>
                <a:t>sk</a:t>
              </a:r>
              <a:r>
                <a:rPr lang="en-US" sz="2400" baseline="-25000"/>
                <a:t>2</a:t>
              </a:r>
            </a:p>
          </p:txBody>
        </p:sp>
        <p:sp>
          <p:nvSpPr>
            <p:cNvPr id="31763" name="Text Box 12"/>
            <p:cNvSpPr txBox="1">
              <a:spLocks noChangeArrowheads="1"/>
            </p:cNvSpPr>
            <p:nvPr/>
          </p:nvSpPr>
          <p:spPr bwMode="auto">
            <a:xfrm>
              <a:off x="528" y="2883"/>
              <a:ext cx="336" cy="29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 dirty="0" err="1"/>
                <a:t>sk</a:t>
              </a:r>
              <a:r>
                <a:rPr lang="en-US" sz="2400" baseline="-25000" dirty="0" err="1"/>
                <a:t>n</a:t>
              </a:r>
              <a:endParaRPr lang="en-US" sz="2400" baseline="-25000" dirty="0"/>
            </a:p>
          </p:txBody>
        </p:sp>
        <p:sp>
          <p:nvSpPr>
            <p:cNvPr id="31764" name="Text Box 13"/>
            <p:cNvSpPr txBox="1">
              <a:spLocks noChangeArrowheads="1"/>
            </p:cNvSpPr>
            <p:nvPr/>
          </p:nvSpPr>
          <p:spPr bwMode="auto">
            <a:xfrm>
              <a:off x="543" y="2592"/>
              <a:ext cx="32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latin typeface="Tahoma" pitchFamily="34" charset="0"/>
                </a:rPr>
                <a:t>…</a:t>
              </a:r>
              <a:endParaRPr lang="en-US" sz="3200" dirty="0"/>
            </a:p>
          </p:txBody>
        </p:sp>
      </p:grpSp>
      <p:sp>
        <p:nvSpPr>
          <p:cNvPr id="68627" name="AutoShape 19"/>
          <p:cNvSpPr>
            <a:spLocks noChangeArrowheads="1"/>
          </p:cNvSpPr>
          <p:nvPr/>
        </p:nvSpPr>
        <p:spPr bwMode="auto">
          <a:xfrm>
            <a:off x="3346450" y="3429000"/>
            <a:ext cx="381000" cy="457200"/>
          </a:xfrm>
          <a:prstGeom prst="downArrow">
            <a:avLst>
              <a:gd name="adj1" fmla="val 50000"/>
              <a:gd name="adj2" fmla="val 30000"/>
            </a:avLst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auto">
          <a:xfrm>
            <a:off x="2895600" y="2895600"/>
            <a:ext cx="3433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endParaRPr lang="en-US" sz="2800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631" name="Text Box 23"/>
          <p:cNvSpPr txBox="1">
            <a:spLocks noChangeArrowheads="1"/>
          </p:cNvSpPr>
          <p:nvPr/>
        </p:nvSpPr>
        <p:spPr bwMode="auto">
          <a:xfrm>
            <a:off x="5327649" y="4567238"/>
            <a:ext cx="1340027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D</a:t>
            </a:r>
            <a:r>
              <a:rPr lang="en-US" sz="16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n-US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sz="2400" i="1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sk</a:t>
            </a:r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</p:txBody>
      </p:sp>
      <p:sp>
        <p:nvSpPr>
          <p:cNvPr id="68632" name="Text Box 24"/>
          <p:cNvSpPr txBox="1">
            <a:spLocks noChangeArrowheads="1"/>
          </p:cNvSpPr>
          <p:nvPr/>
        </p:nvSpPr>
        <p:spPr bwMode="auto">
          <a:xfrm>
            <a:off x="5327649" y="4957763"/>
            <a:ext cx="2444751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US" sz="24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Dec</a:t>
            </a:r>
            <a:r>
              <a:rPr lang="en-US" sz="2400" i="1" baseline="-250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sk</a:t>
            </a:r>
            <a:r>
              <a:rPr lang="en-US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</a:t>
            </a:r>
            <a:r>
              <a:rPr lang="en-US" sz="24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n-US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  =  </a:t>
            </a:r>
            <a:r>
              <a:rPr lang="en-US" sz="2400" i="1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y</a:t>
            </a:r>
            <a:endParaRPr lang="en-US" sz="2400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633" name="Text Box 25"/>
          <p:cNvSpPr txBox="1">
            <a:spLocks noChangeArrowheads="1"/>
          </p:cNvSpPr>
          <p:nvPr/>
        </p:nvSpPr>
        <p:spPr bwMode="auto">
          <a:xfrm>
            <a:off x="4876800" y="4507468"/>
            <a:ext cx="4876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c’</a:t>
            </a:r>
            <a:endParaRPr lang="en-US" sz="2400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1760" name="AutoShape 27"/>
          <p:cNvSpPr>
            <a:spLocks noChangeArrowheads="1"/>
          </p:cNvSpPr>
          <p:nvPr/>
        </p:nvSpPr>
        <p:spPr bwMode="auto">
          <a:xfrm>
            <a:off x="5861050" y="3200400"/>
            <a:ext cx="2825750" cy="1066800"/>
          </a:xfrm>
          <a:prstGeom prst="wedgeRoundRectCallout">
            <a:avLst>
              <a:gd name="adj1" fmla="val -54894"/>
              <a:gd name="adj2" fmla="val -80505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400" dirty="0" smtClean="0"/>
              <a:t>Assuming</a:t>
            </a:r>
            <a:br>
              <a:rPr lang="en-US" sz="2400" dirty="0" smtClean="0"/>
            </a:br>
            <a:r>
              <a:rPr lang="en-US" sz="2400" dirty="0" smtClean="0"/>
              <a:t>“circular </a:t>
            </a:r>
            <a:r>
              <a:rPr lang="en-US" sz="2400" dirty="0"/>
              <a:t>security”</a:t>
            </a:r>
          </a:p>
        </p:txBody>
      </p:sp>
      <p:grpSp>
        <p:nvGrpSpPr>
          <p:cNvPr id="25" name="Group 18"/>
          <p:cNvGrpSpPr>
            <a:grpSpLocks/>
          </p:cNvGrpSpPr>
          <p:nvPr/>
        </p:nvGrpSpPr>
        <p:grpSpPr bwMode="auto">
          <a:xfrm>
            <a:off x="990600" y="3800474"/>
            <a:ext cx="542925" cy="1609726"/>
            <a:chOff x="528" y="2160"/>
            <a:chExt cx="342" cy="1014"/>
          </a:xfrm>
        </p:grpSpPr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528" y="2160"/>
              <a:ext cx="336" cy="29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/>
                <a:t>sk</a:t>
              </a:r>
              <a:r>
                <a:rPr lang="en-US" sz="2400" baseline="-25000"/>
                <a:t>1</a:t>
              </a:r>
            </a:p>
          </p:txBody>
        </p:sp>
        <p:sp>
          <p:nvSpPr>
            <p:cNvPr id="27" name="Text Box 11"/>
            <p:cNvSpPr txBox="1">
              <a:spLocks noChangeArrowheads="1"/>
            </p:cNvSpPr>
            <p:nvPr/>
          </p:nvSpPr>
          <p:spPr bwMode="auto">
            <a:xfrm>
              <a:off x="528" y="2451"/>
              <a:ext cx="336" cy="29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/>
                <a:t>sk</a:t>
              </a:r>
              <a:r>
                <a:rPr lang="en-US" sz="2400" baseline="-25000"/>
                <a:t>2</a:t>
              </a:r>
            </a:p>
          </p:txBody>
        </p:sp>
        <p:sp>
          <p:nvSpPr>
            <p:cNvPr id="28" name="Text Box 12"/>
            <p:cNvSpPr txBox="1">
              <a:spLocks noChangeArrowheads="1"/>
            </p:cNvSpPr>
            <p:nvPr/>
          </p:nvSpPr>
          <p:spPr bwMode="auto">
            <a:xfrm>
              <a:off x="528" y="2883"/>
              <a:ext cx="336" cy="29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 dirty="0" err="1"/>
                <a:t>sk</a:t>
              </a:r>
              <a:r>
                <a:rPr lang="en-US" sz="2400" baseline="-25000" dirty="0" err="1"/>
                <a:t>n</a:t>
              </a:r>
              <a:endParaRPr lang="en-US" sz="2400" baseline="-25000" dirty="0"/>
            </a:p>
          </p:txBody>
        </p: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543" y="2592"/>
              <a:ext cx="32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dirty="0">
                  <a:latin typeface="Tahoma" pitchFamily="34" charset="0"/>
                </a:rPr>
                <a:t>…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0458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8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966 0.00254 L 0.00034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8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6" grpId="0" animBg="1"/>
      <p:bldP spid="68627" grpId="0" animBg="1"/>
      <p:bldP spid="68628" grpId="0"/>
      <p:bldP spid="68631" grpId="0" animBg="1"/>
      <p:bldP spid="68631" grpId="1" animBg="1"/>
      <p:bldP spid="68632" grpId="0" animBg="1"/>
      <p:bldP spid="317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Implementations of HE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too many, fewer still of </a:t>
            </a:r>
            <a:r>
              <a:rPr lang="en-US" dirty="0" err="1" smtClean="0"/>
              <a:t>recryption</a:t>
            </a:r>
            <a:endParaRPr lang="en-US" dirty="0"/>
          </a:p>
          <a:p>
            <a:r>
              <a:rPr lang="en-US" dirty="0" smtClean="0"/>
              <a:t>Other than our work, we only know of four:</a:t>
            </a:r>
          </a:p>
          <a:p>
            <a:pPr lvl="1"/>
            <a:r>
              <a:rPr lang="en-US" dirty="0" smtClean="0"/>
              <a:t>[GH11] of a [G09]-variant (</a:t>
            </a:r>
            <a:r>
              <a:rPr lang="en-US" b="1" dirty="0" smtClean="0">
                <a:solidFill>
                  <a:srgbClr val="7030A0"/>
                </a:solidFill>
              </a:rPr>
              <a:t>1G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[CCKLTY13] of a [vDGHV10]-variant (</a:t>
            </a:r>
            <a:r>
              <a:rPr lang="en-US" b="1" dirty="0" smtClean="0">
                <a:solidFill>
                  <a:srgbClr val="7030A0"/>
                </a:solidFill>
              </a:rPr>
              <a:t>1G/2G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[RC14] of [LTV12]-variant (</a:t>
            </a:r>
            <a:r>
              <a:rPr lang="en-US" b="1" dirty="0" smtClean="0">
                <a:solidFill>
                  <a:srgbClr val="7030A0"/>
                </a:solidFill>
              </a:rPr>
              <a:t>2G</a:t>
            </a:r>
            <a:r>
              <a:rPr lang="en-US" dirty="0" smtClean="0"/>
              <a:t> without packing)</a:t>
            </a:r>
          </a:p>
          <a:p>
            <a:pPr lvl="1"/>
            <a:r>
              <a:rPr lang="en-US" dirty="0" smtClean="0"/>
              <a:t>[DM15] of a </a:t>
            </a:r>
            <a:r>
              <a:rPr lang="en-US" dirty="0" err="1" smtClean="0"/>
              <a:t>Regev</a:t>
            </a:r>
            <a:r>
              <a:rPr lang="en-US" dirty="0" smtClean="0"/>
              <a:t>-like scheme (</a:t>
            </a:r>
            <a:r>
              <a:rPr lang="en-US" b="1" dirty="0" smtClean="0">
                <a:solidFill>
                  <a:srgbClr val="7030A0"/>
                </a:solidFill>
              </a:rPr>
              <a:t>3G</a:t>
            </a:r>
            <a:r>
              <a:rPr lang="en-US" dirty="0" smtClean="0"/>
              <a:t>)</a:t>
            </a:r>
          </a:p>
          <a:p>
            <a:pPr lvl="8"/>
            <a:endParaRPr lang="en-US" dirty="0" smtClean="0"/>
          </a:p>
          <a:p>
            <a:r>
              <a:rPr lang="en-US" dirty="0" smtClean="0"/>
              <a:t>We implement [BGV12] (</a:t>
            </a:r>
            <a:r>
              <a:rPr lang="en-US" b="1" dirty="0" smtClean="0">
                <a:solidFill>
                  <a:srgbClr val="7030A0"/>
                </a:solidFill>
              </a:rPr>
              <a:t>2G</a:t>
            </a:r>
            <a:r>
              <a:rPr lang="en-US" dirty="0" smtClean="0"/>
              <a:t>) +packing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err="1" smtClean="0"/>
              <a:t>recryption</a:t>
            </a:r>
            <a:r>
              <a:rPr lang="en-US" dirty="0" smtClean="0"/>
              <a:t> implementation with full packing</a:t>
            </a:r>
          </a:p>
        </p:txBody>
      </p:sp>
    </p:spTree>
    <p:extLst>
      <p:ext uri="{BB962C8B-B14F-4D97-AF65-F5344CB8AC3E}">
        <p14:creationId xmlns:p14="http://schemas.microsoft.com/office/powerpoint/2010/main" val="12772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642"/>
    </mc:Choice>
    <mc:Fallback xmlns="">
      <p:transition spd="slow" advTm="9964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BGV Cryptosystem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Eurocrypt 2015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28600" y="1447800"/>
                <a:ext cx="8839200" cy="51054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Three parameters: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𝑚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𝑞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Plaintexts are integer polys mod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Φ</m:t>
                        </m:r>
                      </m:e>
                      <m:sub>
                        <m:r>
                          <a:rPr lang="en-US" b="1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sub>
                    </m:sSub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𝑋</m:t>
                        </m:r>
                      </m:e>
                    </m:d>
                  </m:oMath>
                </a14:m>
                <a:r>
                  <a:rPr lang="en-US" b="0" i="1" dirty="0" smtClean="0">
                    <a:latin typeface="Cambria Math"/>
                  </a:rPr>
                  <a:t> </a:t>
                </a:r>
                <a:r>
                  <a:rPr lang="en-US" b="0" dirty="0" smtClean="0">
                    <a:latin typeface="Cambria Math"/>
                  </a:rPr>
                  <a:t>and</a:t>
                </a:r>
                <a:r>
                  <a:rPr lang="en-US" b="0" i="1" dirty="0" smtClean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𝒑</m:t>
                    </m:r>
                  </m:oMath>
                </a14:m>
                <a:endParaRPr lang="en-US" b="1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𝑝𝑡</m:t>
                    </m:r>
                    <m:r>
                      <a:rPr lang="en-US" b="0" i="1" smtClean="0">
                        <a:latin typeface="Cambria Math"/>
                      </a:rPr>
                      <m:t>∈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𝑍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/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  (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𝑝</m:t>
                    </m:r>
                  </m:oMath>
                </a14:m>
                <a:r>
                  <a:rPr lang="en-US" dirty="0" smtClean="0"/>
                  <a:t> is an integer)</a:t>
                </a:r>
              </a:p>
              <a:p>
                <a:r>
                  <a:rPr lang="en-US" dirty="0" err="1" smtClean="0"/>
                  <a:t>Ciphertexts</a:t>
                </a:r>
                <a:r>
                  <a:rPr lang="en-US" dirty="0" smtClean="0"/>
                  <a:t>, secret-keys are vectors over the same ring,</a:t>
                </a:r>
                <a:r>
                  <a:rPr lang="en-US" dirty="0"/>
                  <a:t> </a:t>
                </a:r>
                <a:r>
                  <a:rPr lang="en-US" dirty="0" smtClean="0"/>
                  <a:t>modulo some other integer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𝒒</m:t>
                    </m:r>
                    <m:r>
                      <a:rPr lang="en-US" b="0" i="1" dirty="0" smtClean="0">
                        <a:latin typeface="Cambria Math"/>
                      </a:rPr>
                      <m:t>≫</m:t>
                    </m:r>
                    <m:r>
                      <a:rPr lang="en-US" b="0" i="1" dirty="0" smtClean="0">
                        <a:latin typeface="Cambria Math"/>
                      </a:rPr>
                      <m:t>𝑝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We can choose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𝑞</m:t>
                    </m:r>
                  </m:oMath>
                </a14:m>
                <a:r>
                  <a:rPr lang="en-US" dirty="0" smtClean="0"/>
                  <a:t> (almost) freely</a:t>
                </a:r>
              </a:p>
              <a:p>
                <a:r>
                  <a:rPr lang="en-US" dirty="0" smtClean="0"/>
                  <a:t>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𝑝𝑡</m:t>
                    </m:r>
                    <m:r>
                      <a:rPr lang="en-US" b="0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𝑐𝑡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𝑠𝑘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𝑞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Operations over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𝑍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/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</m:d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28600" y="1447800"/>
                <a:ext cx="8839200" cy="5105400"/>
              </a:xfrm>
              <a:blipFill rotWithShape="1">
                <a:blip r:embed="rId2"/>
                <a:stretch>
                  <a:fillRect l="-1103" t="-1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572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60"/>
    </mc:Choice>
    <mc:Fallback xmlns="">
      <p:transition spd="slow" advTm="118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ultilinear Maps and Obfuscation - long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Multilinear Maps and Obfuscation - long</Template>
  <TotalTime>4141</TotalTime>
  <Words>2727</Words>
  <Application>Microsoft Office PowerPoint</Application>
  <PresentationFormat>On-screen Show (4:3)</PresentationFormat>
  <Paragraphs>408</Paragraphs>
  <Slides>32</Slides>
  <Notes>4</Notes>
  <HiddenSlides>6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Multilinear Maps and Obfuscation - long</vt:lpstr>
      <vt:lpstr>Bootstrapping for HElib</vt:lpstr>
      <vt:lpstr>Why Bootstrapping?</vt:lpstr>
      <vt:lpstr>Three Generations of HE Schemes</vt:lpstr>
      <vt:lpstr>Three Generations of HE Schemes</vt:lpstr>
      <vt:lpstr>Three Generations of HE Schemes</vt:lpstr>
      <vt:lpstr>Bootstrapping/recryption [Gen’09]</vt:lpstr>
      <vt:lpstr>Bootstrapping/recryption [Gen’09]</vt:lpstr>
      <vt:lpstr>Implementations of HE</vt:lpstr>
      <vt:lpstr>The BGV Cryptosystem</vt:lpstr>
      <vt:lpstr>Recryption for BGV [GHS12] (p=2)</vt:lpstr>
      <vt:lpstr>Homomorphic MSB-extraction</vt:lpstr>
      <vt:lpstr>Our Work</vt:lpstr>
      <vt:lpstr>Linear Transformations</vt:lpstr>
      <vt:lpstr>Linear Transformations</vt:lpstr>
      <vt:lpstr>Hypercubes</vt:lpstr>
      <vt:lpstr>1D Linear Transformations:</vt:lpstr>
      <vt:lpstr>Our Linear Transformations</vt:lpstr>
      <vt:lpstr>Our Linear Transformations</vt:lpstr>
      <vt:lpstr>Features of Our Implementation</vt:lpstr>
      <vt:lpstr>Performance</vt:lpstr>
      <vt:lpstr>Parallelization</vt:lpstr>
      <vt:lpstr>Conclusions</vt:lpstr>
      <vt:lpstr>Thank You</vt:lpstr>
      <vt:lpstr>One Example Optimization</vt:lpstr>
      <vt:lpstr>How to Optimize?</vt:lpstr>
      <vt:lpstr>A Related Open Problem</vt:lpstr>
      <vt:lpstr>Ciphertext Packing</vt:lpstr>
      <vt:lpstr>Homomorphic MSB-extraction</vt:lpstr>
      <vt:lpstr>Representing R=Z[X]/Φ_m  (X)</vt:lpstr>
      <vt:lpstr>More about Packing</vt:lpstr>
      <vt:lpstr>The Lin2 Transformation </vt:lpstr>
      <vt:lpstr>The Lin2 Transformation </vt:lpstr>
    </vt:vector>
  </TitlesOfParts>
  <Company>IBM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Multilinear Maps and Obfuscation A Survey of Recent Results</dc:title>
  <dc:creator>Shai Halevi</dc:creator>
  <cp:lastModifiedBy>Shai Halevi</cp:lastModifiedBy>
  <cp:revision>141</cp:revision>
  <dcterms:created xsi:type="dcterms:W3CDTF">2015-04-08T16:35:38Z</dcterms:created>
  <dcterms:modified xsi:type="dcterms:W3CDTF">2015-04-28T22:27:56Z</dcterms:modified>
</cp:coreProperties>
</file>