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22"/>
  </p:notesMasterIdLst>
  <p:sldIdLst>
    <p:sldId id="257" r:id="rId2"/>
    <p:sldId id="275" r:id="rId3"/>
    <p:sldId id="276" r:id="rId4"/>
    <p:sldId id="277" r:id="rId5"/>
    <p:sldId id="279" r:id="rId6"/>
    <p:sldId id="280" r:id="rId7"/>
    <p:sldId id="278" r:id="rId8"/>
    <p:sldId id="284" r:id="rId9"/>
    <p:sldId id="282" r:id="rId10"/>
    <p:sldId id="283" r:id="rId11"/>
    <p:sldId id="287" r:id="rId12"/>
    <p:sldId id="289" r:id="rId13"/>
    <p:sldId id="290" r:id="rId14"/>
    <p:sldId id="291" r:id="rId15"/>
    <p:sldId id="292" r:id="rId16"/>
    <p:sldId id="296" r:id="rId17"/>
    <p:sldId id="285" r:id="rId18"/>
    <p:sldId id="293" r:id="rId19"/>
    <p:sldId id="294" r:id="rId20"/>
    <p:sldId id="295" r:id="rId21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23"/>
    </p:embeddedFont>
  </p:embeddedFontLst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00"/>
    <a:srgbClr val="666633"/>
    <a:srgbClr val="003300"/>
    <a:srgbClr val="F2EFF2"/>
    <a:srgbClr val="E9D1DD"/>
    <a:srgbClr val="E5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578"/>
        <p:guide orient="horz" pos="1706"/>
        <p:guide orient="horz" pos="2840"/>
        <p:guide orient="horz" pos="3884"/>
        <p:guide pos="208"/>
        <p:guide pos="2018"/>
        <p:guide pos="5556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BB747F-2C66-4C0C-98A2-6C17F788B0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96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4313"/>
            <a:ext cx="8496300" cy="1368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068638"/>
            <a:ext cx="8496300" cy="309721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" y="6245225"/>
            <a:ext cx="84963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pic>
        <p:nvPicPr>
          <p:cNvPr id="4110" name="Picture 14" descr="DarkGreen102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834154-4EFD-4941-983E-EEE6741BA1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2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3" y="908050"/>
            <a:ext cx="2122487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908050"/>
            <a:ext cx="621506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FFC9C7-85AB-40B3-969A-4D2C35012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77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5E0723-F292-4D71-819A-09022FD977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29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F8773D-2C8C-4C32-9839-681B5FCF0E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5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2708275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2708275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113D53-3EEE-44EE-8C2A-CCA550BB40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4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74F2A3-E3E0-414F-BC40-16360F6355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43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CB34B1-31AD-4AAF-9AAE-FEC437BDE9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19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D180A4-2895-416A-92C5-A6606D7FC7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2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C37698-6E89-4AC5-B20D-02B4280E1B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3A6FDD-5250-42DF-8484-83FFA42DDF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908050"/>
            <a:ext cx="8489950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2708275"/>
            <a:ext cx="84899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37300"/>
            <a:ext cx="10080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D946F7-8F27-4DCE-A79B-74BA3F35500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86" name="Picture 14" descr="DarkGreen9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3.png"/><Relationship Id="rId3" Type="http://schemas.openxmlformats.org/officeDocument/2006/relationships/image" Target="../media/image15.png"/><Relationship Id="rId7" Type="http://schemas.openxmlformats.org/officeDocument/2006/relationships/image" Target="../media/image35.png"/><Relationship Id="rId12" Type="http://schemas.openxmlformats.org/officeDocument/2006/relationships/image" Target="../media/image4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41.png"/><Relationship Id="rId5" Type="http://schemas.openxmlformats.org/officeDocument/2006/relationships/image" Target="../media/image33.png"/><Relationship Id="rId15" Type="http://schemas.openxmlformats.org/officeDocument/2006/relationships/image" Target="../media/image45.png"/><Relationship Id="rId10" Type="http://schemas.openxmlformats.org/officeDocument/2006/relationships/image" Target="../media/image38.png"/><Relationship Id="rId4" Type="http://schemas.openxmlformats.org/officeDocument/2006/relationships/image" Target="../media/image16.png"/><Relationship Id="rId9" Type="http://schemas.openxmlformats.org/officeDocument/2006/relationships/image" Target="../media/image37.png"/><Relationship Id="rId1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3.png"/><Relationship Id="rId3" Type="http://schemas.openxmlformats.org/officeDocument/2006/relationships/image" Target="../media/image29.png"/><Relationship Id="rId7" Type="http://schemas.openxmlformats.org/officeDocument/2006/relationships/image" Target="../media/image40.png"/><Relationship Id="rId12" Type="http://schemas.openxmlformats.org/officeDocument/2006/relationships/image" Target="../media/image5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51.png"/><Relationship Id="rId5" Type="http://schemas.openxmlformats.org/officeDocument/2006/relationships/image" Target="../media/image4.wmf"/><Relationship Id="rId10" Type="http://schemas.openxmlformats.org/officeDocument/2006/relationships/image" Target="../media/image50.png"/><Relationship Id="rId4" Type="http://schemas.openxmlformats.org/officeDocument/2006/relationships/image" Target="../media/image39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4.wmf"/><Relationship Id="rId7" Type="http://schemas.openxmlformats.org/officeDocument/2006/relationships/image" Target="../media/image61.png"/><Relationship Id="rId2" Type="http://schemas.openxmlformats.org/officeDocument/2006/relationships/image" Target="../media/image3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1.png"/><Relationship Id="rId5" Type="http://schemas.openxmlformats.org/officeDocument/2006/relationships/image" Target="../media/image341.png"/><Relationship Id="rId4" Type="http://schemas.openxmlformats.org/officeDocument/2006/relationships/image" Target="../media/image331.png"/><Relationship Id="rId9" Type="http://schemas.openxmlformats.org/officeDocument/2006/relationships/image" Target="../media/image38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jpe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0.png"/><Relationship Id="rId7" Type="http://schemas.openxmlformats.org/officeDocument/2006/relationships/image" Target="../media/image1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6.jpe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wmf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wmf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One-out-of-Many Proofs:</a:t>
            </a:r>
            <a:br>
              <a:rPr lang="da-DK" dirty="0" smtClean="0"/>
            </a:br>
            <a:r>
              <a:rPr lang="da-DK" dirty="0" smtClean="0"/>
              <a:t>Or How to Leak a Secret and Spend a Coin</a:t>
            </a:r>
            <a:endParaRPr lang="en-US" dirty="0"/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573016"/>
            <a:ext cx="8496300" cy="2592834"/>
          </a:xfrm>
        </p:spPr>
        <p:txBody>
          <a:bodyPr/>
          <a:lstStyle/>
          <a:p>
            <a:r>
              <a:rPr lang="da-DK" dirty="0" smtClean="0"/>
              <a:t>Jens Groth</a:t>
            </a:r>
          </a:p>
          <a:p>
            <a:r>
              <a:rPr lang="da-DK" dirty="0" smtClean="0"/>
              <a:t>University </a:t>
            </a:r>
            <a:r>
              <a:rPr lang="da-DK" dirty="0"/>
              <a:t>College London</a:t>
            </a:r>
          </a:p>
          <a:p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Markulf Kohlweiss</a:t>
            </a:r>
          </a:p>
          <a:p>
            <a:r>
              <a:rPr lang="da-DK" dirty="0" smtClean="0"/>
              <a:t>Microsoft Research</a:t>
            </a:r>
            <a:endParaRPr lang="en-US" dirty="0"/>
          </a:p>
        </p:txBody>
      </p:sp>
      <p:sp>
        <p:nvSpPr>
          <p:cNvPr id="7180" name="Text Box 1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7112000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TexPoint fonts used in EMF. </a:t>
            </a:r>
          </a:p>
          <a:p>
            <a:r>
              <a:rPr lang="en-US"/>
              <a:t>Read the TexPoint manual before you delete this box.: </a:t>
            </a:r>
            <a:r>
              <a:rPr lang="en-US">
                <a:latin typeface="cmr10" pitchFamily="34" charset="0"/>
              </a:rPr>
              <a:t>A</a:t>
            </a:r>
            <a:r>
              <a:rPr lang="en-US">
                <a:latin typeface="cmex10" pitchFamily="34" charset="0"/>
              </a:rPr>
              <a:t>A</a:t>
            </a:r>
            <a:r>
              <a:rPr lang="en-US">
                <a:latin typeface="cmmi7" pitchFamily="34" charset="0"/>
              </a:rPr>
              <a:t>A</a:t>
            </a:r>
            <a:r>
              <a:rPr lang="en-US">
                <a:latin typeface="cmr7" pitchFamily="34" charset="0"/>
              </a:rPr>
              <a:t>A</a:t>
            </a:r>
            <a:r>
              <a:rPr lang="en-US">
                <a:latin typeface="cmmi10" pitchFamily="34" charset="0"/>
              </a:rPr>
              <a:t>A</a:t>
            </a:r>
            <a:r>
              <a:rPr lang="en-US">
                <a:latin typeface="cmmi5" pitchFamily="34" charset="0"/>
              </a:rPr>
              <a:t>A</a:t>
            </a:r>
            <a:r>
              <a:rPr lang="en-US">
                <a:latin typeface="cmr5" pitchFamily="34" charset="0"/>
              </a:rPr>
              <a:t>A</a:t>
            </a:r>
            <a:r>
              <a:rPr lang="en-US">
                <a:latin typeface="cmsy10" pitchFamily="34" charset="0"/>
              </a:rPr>
              <a:t>A</a:t>
            </a:r>
            <a:r>
              <a:rPr lang="en-US">
                <a:latin typeface="cmbx10" pitchFamily="34" charset="0"/>
              </a:rPr>
              <a:t>A</a:t>
            </a:r>
            <a:r>
              <a:rPr lang="en-US">
                <a:latin typeface="cmsy5" pitchFamily="34" charset="0"/>
              </a:rPr>
              <a:t>A</a:t>
            </a:r>
            <a:r>
              <a:rPr lang="en-US">
                <a:latin typeface="cmmi8" pitchFamily="34" charset="0"/>
              </a:rPr>
              <a:t>A</a:t>
            </a:r>
            <a:r>
              <a:rPr lang="en-US">
                <a:latin typeface="lcmss8" pitchFamily="34" charset="0"/>
              </a:rPr>
              <a:t>A</a:t>
            </a:r>
            <a:r>
              <a:rPr lang="en-US">
                <a:latin typeface="cmsy8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result: one-out-of-many proof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0200" y="1916833"/>
                <a:ext cx="8489950" cy="244827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/>
                  <a:t>Sigma-protocol for one out of many commitments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dirty="0" smtClean="0"/>
                  <a:t> being a commitment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0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Perfect completeness</a:t>
                </a:r>
              </a:p>
              <a:p>
                <a:pPr lvl="1"/>
                <a:r>
                  <a:rPr lang="en-GB" dirty="0" smtClean="0"/>
                  <a:t>Computational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e>
                    </m:func>
                    <m:r>
                      <a:rPr lang="en-GB" b="0" i="1" smtClean="0">
                        <a:latin typeface="Cambria Math"/>
                      </a:rPr>
                      <m:t>+1)</m:t>
                    </m:r>
                  </m:oMath>
                </a14:m>
                <a:r>
                  <a:rPr lang="en-GB" dirty="0" smtClean="0"/>
                  <a:t>-soundness</a:t>
                </a:r>
                <a:endParaRPr lang="en-GB" dirty="0"/>
              </a:p>
              <a:p>
                <a:pPr lvl="1"/>
                <a:r>
                  <a:rPr lang="en-GB" dirty="0" smtClean="0"/>
                  <a:t>Perfect special honest verifier ZK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Can use Fiat-Shamir heuristic to make it non-interactive for ring signatures and </a:t>
                </a:r>
                <a:r>
                  <a:rPr lang="en-GB" dirty="0" err="1" smtClean="0"/>
                  <a:t>zerocoin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0200" y="1916833"/>
                <a:ext cx="8489950" cy="2448271"/>
              </a:xfrm>
              <a:blipFill rotWithShape="1">
                <a:blip r:embed="rId2"/>
                <a:stretch>
                  <a:fillRect l="-1436" t="-2488" b="-91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7324619"/>
                  </p:ext>
                </p:extLst>
              </p:nvPr>
            </p:nvGraphicFramePr>
            <p:xfrm>
              <a:off x="539552" y="4437112"/>
              <a:ext cx="7704856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368152"/>
                    <a:gridCol w="1872208"/>
                    <a:gridCol w="3384376"/>
                  </a:tblGrid>
                  <a:tr h="12039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/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group</a:t>
                          </a:r>
                          <a:r>
                            <a:rPr lang="en-GB" baseline="0" dirty="0" smtClean="0"/>
                            <a:t> +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field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57324619"/>
                  </p:ext>
                </p:extLst>
              </p:nvPr>
            </p:nvGraphicFramePr>
            <p:xfrm>
              <a:off x="539552" y="4437112"/>
              <a:ext cx="7704856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368152"/>
                    <a:gridCol w="1872208"/>
                    <a:gridCol w="3384376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9464" t="-100000" r="-385268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30945" t="-100000" r="-181107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7748" t="-100000" r="-180" b="-1692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AutoShape 19"/>
              <p:cNvSpPr>
                <a:spLocks noChangeArrowheads="1"/>
              </p:cNvSpPr>
              <p:nvPr/>
            </p:nvSpPr>
            <p:spPr bwMode="auto">
              <a:xfrm>
                <a:off x="5148064" y="5373216"/>
                <a:ext cx="2736850" cy="1305605"/>
              </a:xfrm>
              <a:prstGeom prst="wedgeRectCallout">
                <a:avLst>
                  <a:gd name="adj1" fmla="val -24038"/>
                  <a:gd name="adj2" fmla="val -61893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da-DK" dirty="0" smtClean="0"/>
                  <a:t>For 256-bit elliptic curve groups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≈</m:t>
                    </m:r>
                    <m:r>
                      <a:rPr lang="en-GB" b="0" i="0" smtClean="0">
                        <a:latin typeface="Cambria Math"/>
                      </a:rPr>
                      <m:t>224</m:t>
                    </m:r>
                    <m:r>
                      <a:rPr lang="en-GB" b="0" i="1" smtClean="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e>
                    </m:func>
                  </m:oMath>
                </a14:m>
                <a:r>
                  <a:rPr lang="en-US" dirty="0" smtClean="0"/>
                  <a:t> bytes</a:t>
                </a:r>
                <a:endParaRPr lang="en-US" dirty="0"/>
              </a:p>
            </p:txBody>
          </p:sp>
        </mc:Choice>
        <mc:Fallback xmlns="">
          <p:sp>
            <p:nvSpPr>
              <p:cNvPr id="5" name="AutoShap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64" y="5373216"/>
                <a:ext cx="2736850" cy="1305605"/>
              </a:xfrm>
              <a:prstGeom prst="wedgeRectCallout">
                <a:avLst>
                  <a:gd name="adj1" fmla="val -24038"/>
                  <a:gd name="adj2" fmla="val -61893"/>
                </a:avLst>
              </a:prstGeom>
              <a:blipFill rotWithShape="1">
                <a:blip r:embed="rId4"/>
                <a:stretch>
                  <a:fillRect l="-3104" r="-2439" b="-1235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58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628380" y="2679590"/>
                <a:ext cx="12016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380" y="2679590"/>
                <a:ext cx="1201641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415509" y="1866701"/>
                <a:ext cx="14592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00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509" y="1866701"/>
                <a:ext cx="1459271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Binary tree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38"/>
              <p:cNvSpPr>
                <a:spLocks noGrp="1"/>
              </p:cNvSpPr>
              <p:nvPr>
                <p:ph idx="1"/>
              </p:nvPr>
            </p:nvSpPr>
            <p:spPr>
              <a:xfrm>
                <a:off x="327025" y="4509120"/>
                <a:ext cx="8489950" cy="1944762"/>
              </a:xfrm>
            </p:spPr>
            <p:txBody>
              <a:bodyPr/>
              <a:lstStyle/>
              <a:p>
                <a:r>
                  <a:rPr lang="en-GB" b="0" dirty="0" smtClean="0"/>
                  <a:t>Want to show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sSubSup>
                              <m:sSub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/>
                            </m:sSubSup>
                          </m:e>
                          <m:sup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ℓ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r>
                  <a:rPr lang="en-GB" dirty="0" smtClean="0"/>
                  <a:t> is commitment to 0</a:t>
                </a:r>
              </a:p>
              <a:p>
                <a:r>
                  <a:rPr lang="en-GB" dirty="0" smtClean="0"/>
                  <a:t>Equivalently write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𝑖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ℓ=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</a:p>
              <a:p>
                <a:r>
                  <a:rPr lang="en-GB" dirty="0" smtClean="0"/>
                  <a:t>Want to show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nary>
                              <m:naryPr>
                                <m:chr m:val="∏"/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ℓ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nary>
                          </m:sup>
                        </m:sSubSup>
                      </m:e>
                    </m:nary>
                  </m:oMath>
                </a14:m>
                <a:r>
                  <a:rPr lang="en-GB" dirty="0" smtClean="0"/>
                  <a:t> is commitment to 0</a:t>
                </a:r>
                <a:endParaRPr lang="en-GB" dirty="0"/>
              </a:p>
            </p:txBody>
          </p:sp>
        </mc:Choice>
        <mc:Fallback xmlns=""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7025" y="4509120"/>
                <a:ext cx="8489950" cy="1944762"/>
              </a:xfrm>
              <a:blipFill rotWithShape="1">
                <a:blip r:embed="rId4"/>
                <a:stretch>
                  <a:fillRect l="-1293" t="-2194" b="-47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 flipH="1">
            <a:off x="2411760" y="1988840"/>
            <a:ext cx="146302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851920" y="1988840"/>
            <a:ext cx="144016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691680" y="2708176"/>
            <a:ext cx="72008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572000" y="2708176"/>
            <a:ext cx="72008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11760" y="2708176"/>
            <a:ext cx="700968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92080" y="2708176"/>
            <a:ext cx="720080" cy="7209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115616" y="3422259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422259"/>
                <a:ext cx="1152128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536664" y="3427512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664" y="3427512"/>
                <a:ext cx="115212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995936" y="3425730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425730"/>
                <a:ext cx="1152128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436096" y="3422260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422260"/>
                <a:ext cx="1152128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421784" y="1866700"/>
                <a:ext cx="23762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784" y="1866700"/>
                <a:ext cx="2376264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2851524" y="1873151"/>
            <a:ext cx="437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851525" y="2692251"/>
            <a:ext cx="437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354985" y="3883925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ℓ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com</m:t>
                      </m:r>
                      <m:r>
                        <a:rPr lang="en-GB" b="0" i="1" smtClean="0">
                          <a:latin typeface="Cambria Math"/>
                        </a:rPr>
                        <m:t>(0;</m:t>
                      </m:r>
                      <m:r>
                        <a:rPr lang="en-GB" b="0" i="1" smtClean="0">
                          <a:latin typeface="Cambria Math"/>
                        </a:rPr>
                        <m:t>𝑟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985" y="3883925"/>
                <a:ext cx="2160240" cy="461665"/>
              </a:xfrm>
              <a:prstGeom prst="rect">
                <a:avLst/>
              </a:prstGeom>
              <a:blipFill rotWithShape="1">
                <a:blip r:embed="rId10"/>
                <a:stretch>
                  <a:fillRect r="-845"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153082" y="2692250"/>
                <a:ext cx="14592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082" y="2692250"/>
                <a:ext cx="1459271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227169" y="1886842"/>
                <a:ext cx="14592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10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169" y="1886842"/>
                <a:ext cx="1459271" cy="461665"/>
              </a:xfrm>
              <a:prstGeom prst="rect">
                <a:avLst/>
              </a:prstGeom>
              <a:blipFill rotWithShape="1">
                <a:blip r:embed="rId12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942793" y="2679589"/>
                <a:ext cx="14592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793" y="2679589"/>
                <a:ext cx="1459271" cy="461665"/>
              </a:xfrm>
              <a:prstGeom prst="rect">
                <a:avLst/>
              </a:prstGeom>
              <a:blipFill rotWithShape="1">
                <a:blip r:embed="rId13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425905" y="2679479"/>
                <a:ext cx="14592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905" y="2679479"/>
                <a:ext cx="1459271" cy="461665"/>
              </a:xfrm>
              <a:prstGeom prst="rect">
                <a:avLst/>
              </a:prstGeom>
              <a:blipFill rotWithShape="1">
                <a:blip r:embed="rId1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AutoShape 19"/>
              <p:cNvSpPr>
                <a:spLocks noChangeArrowheads="1"/>
              </p:cNvSpPr>
              <p:nvPr/>
            </p:nvSpPr>
            <p:spPr bwMode="auto">
              <a:xfrm>
                <a:off x="6241491" y="3508257"/>
                <a:ext cx="2736850" cy="837333"/>
              </a:xfrm>
              <a:prstGeom prst="wedgeRectCallout">
                <a:avLst>
                  <a:gd name="adj1" fmla="val -81578"/>
                  <a:gd name="adj2" fmla="val 219502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da-DK" dirty="0" smtClean="0"/>
                  <a:t>Want SHVZK</a:t>
                </a:r>
                <a:br>
                  <a:rPr lang="da-DK" dirty="0" smtClean="0"/>
                </a:br>
                <a:r>
                  <a:rPr lang="da-DK" dirty="0" smtClean="0"/>
                  <a:t>Cannot reveal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9" name="AutoShap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1491" y="3508257"/>
                <a:ext cx="2736850" cy="837333"/>
              </a:xfrm>
              <a:prstGeom prst="wedgeRectCallout">
                <a:avLst>
                  <a:gd name="adj1" fmla="val -81578"/>
                  <a:gd name="adj2" fmla="val 219502"/>
                </a:avLst>
              </a:prstGeom>
              <a:blipFill rotWithShape="1">
                <a:blip r:embed="rId15"/>
                <a:stretch>
                  <a:fillRect t="-1596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660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/>
      <p:bldP spid="38" grpId="0"/>
      <p:bldP spid="40" grpId="0"/>
      <p:bldP spid="40" grpId="1"/>
      <p:bldP spid="41" grpId="0"/>
      <p:bldP spid="41" grpId="1"/>
      <p:bldP spid="42" grpId="0"/>
      <p:bldP spid="45" grpId="0"/>
      <p:bldP spid="46" grpId="0"/>
      <p:bldP spid="47" grpId="0"/>
      <p:bldP spid="48" grpId="0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 to path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38"/>
              <p:cNvSpPr>
                <a:spLocks noGrp="1"/>
              </p:cNvSpPr>
              <p:nvPr>
                <p:ph idx="1"/>
              </p:nvPr>
            </p:nvSpPr>
            <p:spPr>
              <a:xfrm>
                <a:off x="308098" y="4346210"/>
                <a:ext cx="8489950" cy="1944762"/>
              </a:xfrm>
            </p:spPr>
            <p:txBody>
              <a:bodyPr/>
              <a:lstStyle/>
              <a:p>
                <a:r>
                  <a:rPr lang="en-GB" dirty="0" smtClean="0"/>
                  <a:t>Prover commits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r>
                      <a:rPr lang="en-GB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 smtClean="0"/>
              </a:p>
              <a:p>
                <a:r>
                  <a:rPr lang="en-GB" dirty="0"/>
                  <a:t>S</a:t>
                </a:r>
                <a:r>
                  <a:rPr lang="en-GB" dirty="0" smtClean="0"/>
                  <a:t>tandard Sigma-protocol for knowledge of opening of commitment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∈{0,1}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/>
                  <a:t>R</a:t>
                </a:r>
                <a:r>
                  <a:rPr lang="en-GB" dirty="0" smtClean="0"/>
                  <a:t>un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dirty="0" smtClean="0"/>
                  <a:t> arguments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dirty="0" smtClean="0"/>
                  <a:t> in parallel</a:t>
                </a:r>
              </a:p>
            </p:txBody>
          </p:sp>
        </mc:Choice>
        <mc:Fallback xmlns=""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98" y="4346210"/>
                <a:ext cx="8489950" cy="1944762"/>
              </a:xfrm>
              <a:blipFill rotWithShape="1">
                <a:blip r:embed="rId2"/>
                <a:stretch>
                  <a:fillRect l="-1293" t="-3135" b="-329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 flipH="1">
            <a:off x="2411760" y="1988840"/>
            <a:ext cx="146302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851920" y="1988840"/>
            <a:ext cx="144016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691680" y="2708176"/>
            <a:ext cx="72008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572000" y="2708176"/>
            <a:ext cx="720080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11760" y="2708176"/>
            <a:ext cx="700968" cy="7193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292080" y="2708176"/>
            <a:ext cx="720080" cy="7209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115616" y="3422259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422259"/>
                <a:ext cx="1152128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536664" y="3427512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664" y="3427512"/>
                <a:ext cx="1152128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995936" y="3425730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425730"/>
                <a:ext cx="1152128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436096" y="3422260"/>
                <a:ext cx="11521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422260"/>
                <a:ext cx="115212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421784" y="1866700"/>
                <a:ext cx="23762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𝑁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784" y="1866700"/>
                <a:ext cx="2376264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2851524" y="1873151"/>
            <a:ext cx="437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851525" y="2692251"/>
            <a:ext cx="437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354985" y="3883925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ℓ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com</m:t>
                      </m:r>
                      <m:r>
                        <a:rPr lang="en-GB" b="0" i="1" smtClean="0">
                          <a:latin typeface="Cambria Math"/>
                        </a:rPr>
                        <m:t>(0;</m:t>
                      </m:r>
                      <m:r>
                        <a:rPr lang="en-GB" b="0" i="1" smtClean="0">
                          <a:latin typeface="Cambria Math"/>
                        </a:rPr>
                        <m:t>𝑟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985" y="3883925"/>
                <a:ext cx="2160240" cy="461665"/>
              </a:xfrm>
              <a:prstGeom prst="rect">
                <a:avLst/>
              </a:prstGeom>
              <a:blipFill rotWithShape="1">
                <a:blip r:embed="rId8"/>
                <a:stretch>
                  <a:fillRect r="-845"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542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40425" y="3317032"/>
                <a:ext cx="2080509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0425" y="3317032"/>
                <a:ext cx="2080509" cy="491417"/>
              </a:xfrm>
              <a:prstGeom prst="rect">
                <a:avLst/>
              </a:prstGeom>
              <a:blipFill rotWithShape="1">
                <a:blip r:embed="rId2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Build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𝑵</m:t>
                    </m:r>
                  </m:oMath>
                </a14:m>
                <a:r>
                  <a:rPr lang="en-GB" dirty="0" smtClean="0"/>
                  <a:t> polynomials of degree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𝒏</m:t>
                    </m:r>
                  </m:oMath>
                </a14:m>
                <a:r>
                  <a:rPr lang="en-GB" dirty="0" smtClean="0"/>
                  <a:t> in challenge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1651" t="-6103" r="-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917" y="4365104"/>
                <a:ext cx="8489950" cy="1728192"/>
              </a:xfrm>
            </p:spPr>
            <p:txBody>
              <a:bodyPr/>
              <a:lstStyle/>
              <a:p>
                <a:r>
                  <a:rPr lang="en-GB" dirty="0" smtClean="0"/>
                  <a:t>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r>
                  <a:rPr lang="en-GB" dirty="0" smtClean="0"/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a:rPr lang="en-GB" b="0" i="1" smtClean="0">
                            <a:latin typeface="Cambria Math"/>
                          </a:rPr>
                          <m:t>,1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a:rPr lang="en-GB" b="0" i="1" smtClean="0">
                            <a:latin typeface="Cambria Math"/>
                          </a:rPr>
                          <m:t>,0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:r>
                  <a:rPr lang="en-GB" b="0" i="1" dirty="0" smtClean="0">
                    <a:latin typeface="Cambria Math"/>
                  </a:rPr>
                  <a:t/>
                </a:r>
                <a:br>
                  <a:rPr lang="en-GB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a:rPr lang="en-GB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sub>
                        </m:sSub>
                      </m:e>
                    </m:nary>
                    <m:r>
                      <a:rPr lang="en-GB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a:rPr lang="en-GB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n-GB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ℓ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±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+…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917" y="4365104"/>
                <a:ext cx="8489950" cy="1728192"/>
              </a:xfrm>
              <a:blipFill rotWithShape="1">
                <a:blip r:embed="rId4"/>
                <a:stretch>
                  <a:fillRect l="-1220" t="-3873" b="-34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779714" y="2973431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 flipH="1">
            <a:off x="3790951" y="3317032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779713" y="3743486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7437740" y="2511766"/>
            <a:ext cx="13466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dirty="0" smtClean="0">
                <a:sym typeface="Symbol" pitchFamily="18" charset="2"/>
              </a:rPr>
              <a:t>Check</a:t>
            </a:r>
            <a:endParaRPr lang="en-US" dirty="0">
              <a:sym typeface="Symbol" pitchFamily="18" charset="2"/>
            </a:endParaRPr>
          </a:p>
        </p:txBody>
      </p:sp>
      <p:pic>
        <p:nvPicPr>
          <p:cNvPr id="9" name="Picture 25" descr="pe06911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3388" y="2440732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6" descr="pe06922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2583607"/>
            <a:ext cx="1809750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AutoShape 7"/>
              <p:cNvSpPr>
                <a:spLocks noChangeArrowheads="1"/>
              </p:cNvSpPr>
              <p:nvPr/>
            </p:nvSpPr>
            <p:spPr bwMode="auto">
              <a:xfrm>
                <a:off x="202983" y="1549740"/>
                <a:ext cx="3576729" cy="890992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𝑗</m:t>
                        </m:r>
                      </m:sub>
                    </m:sSub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∈{0,1}</m:t>
                    </m:r>
                  </m:oMath>
                </a14:m>
                <a:r>
                  <a:rPr lang="en-GB" b="0" i="1" dirty="0" smtClean="0">
                    <a:latin typeface="Cambria Math"/>
                    <a:sym typeface="Symbol" pitchFamily="18" charset="2"/>
                  </a:rPr>
                  <a:t> </a:t>
                </a:r>
                <a:r>
                  <a:rPr lang="en-GB" b="0" dirty="0" smtClean="0">
                    <a:latin typeface="Cambria Math"/>
                    <a:sym typeface="Symbol" pitchFamily="18" charset="2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𝑗</m:t>
                        </m:r>
                      </m:sub>
                    </m:sSub>
                  </m:oMath>
                </a14:m>
                <a:endParaRPr lang="en-GB" b="0" i="1" dirty="0" smtClean="0">
                  <a:latin typeface="Cambria Math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2" name="AutoShap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983" y="1549740"/>
                <a:ext cx="3576729" cy="890992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80277" y="2947132"/>
                <a:ext cx="1440657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←</m:t>
                      </m:r>
                      <m:sSubSup>
                        <m:sSubSup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1" i="1" smtClean="0">
                              <a:latin typeface="Cambria Math"/>
                            </a:rPr>
                            <m:t>𝒁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𝒑</m:t>
                          </m:r>
                        </m:sub>
                        <m:sup>
                          <m:r>
                            <a:rPr lang="en-GB" b="1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277" y="2947132"/>
                <a:ext cx="1440657" cy="494751"/>
              </a:xfrm>
              <a:prstGeom prst="rect">
                <a:avLst/>
              </a:prstGeom>
              <a:blipFill rotWithShape="1">
                <a:blip r:embed="rId8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068333" y="1549739"/>
                <a:ext cx="576064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333" y="1549739"/>
                <a:ext cx="576064" cy="533379"/>
              </a:xfrm>
              <a:prstGeom prst="rect">
                <a:avLst/>
              </a:prstGeom>
              <a:blipFill rotWithShape="1">
                <a:blip r:embed="rId9"/>
                <a:stretch>
                  <a:fillRect b="-3261"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124541" y="2316917"/>
                <a:ext cx="576064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541" y="2316917"/>
                <a:ext cx="576064" cy="533379"/>
              </a:xfrm>
              <a:prstGeom prst="rect">
                <a:avLst/>
              </a:prstGeom>
              <a:blipFill rotWithShape="1">
                <a:blip r:embed="rId10"/>
                <a:stretch>
                  <a:fillRect b="-3261"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064240" y="1549740"/>
                <a:ext cx="986755" cy="534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4240" y="1549740"/>
                <a:ext cx="986755" cy="534826"/>
              </a:xfrm>
              <a:prstGeom prst="rect">
                <a:avLst/>
              </a:prstGeom>
              <a:blipFill rotWithShape="1">
                <a:blip r:embed="rId11"/>
                <a:stretch>
                  <a:fillRect b="-56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8567936" y="3001626"/>
                <a:ext cx="576064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936" y="3001626"/>
                <a:ext cx="576064" cy="533379"/>
              </a:xfrm>
              <a:prstGeom prst="rect">
                <a:avLst/>
              </a:prstGeom>
              <a:blipFill rotWithShape="1">
                <a:blip r:embed="rId12"/>
                <a:stretch>
                  <a:fillRect l="-1020" b="-4348"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376254" y="2993946"/>
                <a:ext cx="1767746" cy="548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sup>
                    </m:sSubSup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254" y="2993946"/>
                <a:ext cx="1767746" cy="548740"/>
              </a:xfrm>
              <a:prstGeom prst="rect">
                <a:avLst/>
              </a:prstGeom>
              <a:blipFill rotWithShape="1">
                <a:blip r:embed="rId13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AutoShape 19"/>
              <p:cNvSpPr>
                <a:spLocks noChangeArrowheads="1"/>
              </p:cNvSpPr>
              <p:nvPr/>
            </p:nvSpPr>
            <p:spPr bwMode="auto">
              <a:xfrm>
                <a:off x="5424141" y="1847641"/>
                <a:ext cx="3407667" cy="2046352"/>
              </a:xfrm>
              <a:prstGeom prst="wedgeRectCallout">
                <a:avLst>
                  <a:gd name="adj1" fmla="val -113780"/>
                  <a:gd name="adj2" fmla="val 14151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/>
                <a:r>
                  <a:rPr lang="da-DK" dirty="0" smtClean="0"/>
                  <a:t>Polynomials</a:t>
                </a:r>
                <a:br>
                  <a:rPr lang="da-DK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r>
                  <a:rPr lang="da-DK" dirty="0" smtClean="0"/>
                  <a:t/>
                </a:r>
                <a:br>
                  <a:rPr lang="da-DK" dirty="0" smtClean="0"/>
                </a:br>
                <a:r>
                  <a:rPr lang="da-DK" dirty="0" smtClean="0"/>
                  <a:t>defined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da-DK" dirty="0" smtClean="0"/>
              </a:p>
              <a:p>
                <a:pPr/>
                <a:r>
                  <a:rPr lang="da-DK" dirty="0" smtClean="0"/>
                  <a:t>Communication</a:t>
                </a:r>
                <a:br>
                  <a:rPr lang="da-DK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𝑂</m:t>
                      </m:r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AutoShap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4141" y="1847641"/>
                <a:ext cx="3407667" cy="2046352"/>
              </a:xfrm>
              <a:prstGeom prst="wedgeRectCallout">
                <a:avLst>
                  <a:gd name="adj1" fmla="val -113780"/>
                  <a:gd name="adj2" fmla="val 141518"/>
                </a:avLst>
              </a:prstGeom>
              <a:blipFill rotWithShape="1">
                <a:blip r:embed="rId14"/>
                <a:stretch>
                  <a:fillRect t="-92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46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animBg="1"/>
      <p:bldP spid="6" grpId="0" animBg="1"/>
      <p:bldP spid="7" grpId="0" animBg="1"/>
      <p:bldP spid="8" grpId="0"/>
      <p:bldP spid="14" grpId="0"/>
      <p:bldP spid="17" grpId="0" animBg="1"/>
      <p:bldP spid="22" grpId="0" animBg="1"/>
      <p:bldP spid="23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ontent Placeholder 38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268760"/>
                <a:ext cx="8489950" cy="5401146"/>
              </a:xfrm>
            </p:spPr>
            <p:txBody>
              <a:bodyPr/>
              <a:lstStyle/>
              <a:p>
                <a:r>
                  <a:rPr lang="en-GB" dirty="0" smtClean="0"/>
                  <a:t>Use committed path to construct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GB" dirty="0" smtClean="0"/>
                  <a:t> polynomials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in a verifiable manner</a:t>
                </a:r>
              </a:p>
              <a:p>
                <a:r>
                  <a:rPr lang="en-GB" dirty="0" smtClean="0"/>
                  <a:t>Both prover and verifier can compute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  <m:r>
                          <a:rPr lang="en-GB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sup>
                        </m:sSubSup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∏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−1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ℓ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sup>
                            </m:sSubSup>
                            <m:nary>
                              <m:naryPr>
                                <m:chr m:val="∏"/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=0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  <m:e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∗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sup>
                                    </m:sSup>
                                  </m:sup>
                                </m:sSubSup>
                                <m:r>
                                  <a:rPr lang="en-GB" b="0" i="1" smtClean="0">
                                    <a:latin typeface="Cambria Math"/>
                                  </a:rPr>
                                  <m:t>=</m:t>
                                </m:r>
                              </m:e>
                            </m:nary>
                          </m:e>
                        </m:nary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ℓ</m:t>
                            </m:r>
                          </m:sub>
                          <m:sup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sup>
                        </m:sSubSup>
                        <m:nary>
                          <m:naryPr>
                            <m:chr m:val="∏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−1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∗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sub>
                                </m:sSub>
                              </m:sub>
                              <m:sup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sup>
                                </m:sSup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GB" dirty="0" smtClean="0"/>
              </a:p>
              <a:p>
                <a:r>
                  <a:rPr lang="en-GB" dirty="0" smtClean="0"/>
                  <a:t>Prover sends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dirty="0" smtClean="0"/>
                  <a:t> before challenge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r>
                      <a:rPr lang="en-GB" b="0" i="1" smtClean="0">
                        <a:latin typeface="Cambria Math"/>
                      </a:rPr>
                      <m:t>(0;</m:t>
                    </m:r>
                    <m:r>
                      <a:rPr lang="en-GB" b="0" i="1" smtClean="0">
                        <a:latin typeface="Cambria Math"/>
                      </a:rPr>
                      <m:t>𝑟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then</a:t>
                </a:r>
                <a:br>
                  <a:rPr lang="en-GB" dirty="0" smtClean="0"/>
                </a:br>
                <a:r>
                  <a:rPr lang="en-GB" dirty="0" smtClean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nary>
                          <m:naryPr>
                            <m:chr m:val="∏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=0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−1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e>
                      <m:sup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p>
                    </m:sSup>
                    <m:nary>
                      <m:naryPr>
                        <m:chr m:val="∏"/>
                        <m:ctrlPr>
                          <a:rPr lang="en-GB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/>
                          </a:rPr>
                          <m:t>𝑘</m:t>
                        </m:r>
                        <m:r>
                          <a:rPr lang="en-GB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sub>
                          <m:sup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𝑘</m:t>
                                </m:r>
                              </m:sup>
                            </m:sSup>
                          </m:sup>
                        </m:sSubSup>
                      </m:e>
                    </m:nary>
                  </m:oMath>
                </a14:m>
                <a:r>
                  <a:rPr lang="en-GB" dirty="0" smtClean="0"/>
                  <a:t> is a commitment to 0</a:t>
                </a:r>
                <a:br>
                  <a:rPr lang="en-GB" dirty="0" smtClean="0"/>
                </a:br>
                <a:r>
                  <a:rPr lang="en-GB" dirty="0" smtClean="0"/>
                  <a:t>Otherwise negligible chance of commitment to 0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9" name="Content Placeholder 3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268760"/>
                <a:ext cx="8489950" cy="5401146"/>
              </a:xfrm>
              <a:blipFill rotWithShape="1">
                <a:blip r:embed="rId2"/>
                <a:stretch>
                  <a:fillRect l="-1220" t="-1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413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ne-out-of-many proofs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0200" y="1916833"/>
                <a:ext cx="8489950" cy="244827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/>
                  <a:t>Sigma-protocol for one out of many commitments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dirty="0" smtClean="0"/>
                  <a:t> being a commitment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0</m:t>
                    </m:r>
                  </m:oMath>
                </a14:m>
                <a:endParaRPr lang="en-GB" dirty="0" smtClean="0"/>
              </a:p>
              <a:p>
                <a:pPr lvl="1"/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Can save computation if prover knows openings of all commitments instead of just one of them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0200" y="1916833"/>
                <a:ext cx="8489950" cy="2448271"/>
              </a:xfrm>
              <a:blipFill rotWithShape="1">
                <a:blip r:embed="rId2"/>
                <a:stretch>
                  <a:fillRect l="-1436" t="-2488" b="-375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0675816"/>
                  </p:ext>
                </p:extLst>
              </p:nvPr>
            </p:nvGraphicFramePr>
            <p:xfrm>
              <a:off x="467544" y="314096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3"/>
                    <a:gridCol w="1605711"/>
                    <a:gridCol w="1800200"/>
                    <a:gridCol w="3528391"/>
                  </a:tblGrid>
                  <a:tr h="12039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/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group</a:t>
                          </a:r>
                          <a:r>
                            <a:rPr lang="en-GB" baseline="0" dirty="0" smtClean="0"/>
                            <a:t> +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field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0675816"/>
                  </p:ext>
                </p:extLst>
              </p:nvPr>
            </p:nvGraphicFramePr>
            <p:xfrm>
              <a:off x="467544" y="314096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3"/>
                    <a:gridCol w="1605711"/>
                    <a:gridCol w="1800200"/>
                    <a:gridCol w="3528391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0455" t="-98485" r="-331061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52542" t="-98485" r="-196271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8670" t="-98485" b="-151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9765666"/>
                  </p:ext>
                </p:extLst>
              </p:nvPr>
            </p:nvGraphicFramePr>
            <p:xfrm>
              <a:off x="467544" y="530120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2"/>
                    <a:gridCol w="1630363"/>
                    <a:gridCol w="1775549"/>
                    <a:gridCol w="3528391"/>
                  </a:tblGrid>
                  <a:tr h="12039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log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mult.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/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group</a:t>
                          </a:r>
                          <a:r>
                            <a:rPr lang="en-GB" baseline="0" dirty="0" smtClean="0"/>
                            <a:t> +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field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9765666"/>
                  </p:ext>
                </p:extLst>
              </p:nvPr>
            </p:nvGraphicFramePr>
            <p:xfrm>
              <a:off x="467544" y="530120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2"/>
                    <a:gridCol w="1630363"/>
                    <a:gridCol w="1775549"/>
                    <a:gridCol w="3528391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9403" t="-100000" r="-324627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56014" t="-100000" r="-198969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28670" t="-100000" b="-1692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6765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Membership proof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916832"/>
                <a:ext cx="8489950" cy="4393034"/>
              </a:xfrm>
            </p:spPr>
            <p:txBody>
              <a:bodyPr/>
              <a:lstStyle/>
              <a:p>
                <a:r>
                  <a:rPr lang="en-GB" dirty="0" smtClean="0"/>
                  <a:t>Have commitment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𝑐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r>
                      <a:rPr lang="en-GB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ℓ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;</m:t>
                    </m:r>
                    <m:r>
                      <a:rPr lang="en-GB" b="0" i="1" smtClean="0">
                        <a:latin typeface="Cambria Math"/>
                      </a:rPr>
                      <m:t>𝑟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and want to give argument of knowledge of opening to value in the list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𝐿</m:t>
                    </m:r>
                    <m:r>
                      <a:rPr lang="en-GB" b="0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}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Give one-out-of-many proof for statement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𝑐</m:t>
                    </m:r>
                    <m:r>
                      <a:rPr lang="en-GB" b="0" i="1" smtClean="0">
                        <a:latin typeface="Cambria Math"/>
                      </a:rPr>
                      <m:t>⋅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;0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𝑐</m:t>
                    </m:r>
                    <m:r>
                      <a:rPr lang="en-GB" b="0" i="1" smtClean="0">
                        <a:latin typeface="Cambria Math"/>
                      </a:rPr>
                      <m:t>⋅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r>
                      <a:rPr lang="en-GB" b="0" i="1" smtClean="0">
                        <a:latin typeface="Cambria Math"/>
                      </a:rPr>
                      <m:t>(−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;0)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Save computation since both prover and verifier know a lot about commitments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916832"/>
                <a:ext cx="8489950" cy="4393034"/>
              </a:xfrm>
              <a:blipFill rotWithShape="1">
                <a:blip r:embed="rId2"/>
                <a:stretch>
                  <a:fillRect l="-1220" t="-1387" r="-18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9710678"/>
                  </p:ext>
                </p:extLst>
              </p:nvPr>
            </p:nvGraphicFramePr>
            <p:xfrm>
              <a:off x="467544" y="530120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2"/>
                    <a:gridCol w="1630363"/>
                    <a:gridCol w="1775549"/>
                    <a:gridCol w="3528391"/>
                  </a:tblGrid>
                  <a:tr h="12039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log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mult.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mult.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group</a:t>
                          </a:r>
                          <a:r>
                            <a:rPr lang="en-GB" baseline="0" dirty="0" smtClean="0"/>
                            <a:t> +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field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9710678"/>
                  </p:ext>
                </p:extLst>
              </p:nvPr>
            </p:nvGraphicFramePr>
            <p:xfrm>
              <a:off x="467544" y="5301208"/>
              <a:ext cx="8064895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30592"/>
                    <a:gridCol w="1630363"/>
                    <a:gridCol w="1775549"/>
                    <a:gridCol w="3528391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9403" t="-100000" r="-324627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56014" t="-100000" r="-198969" b="-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8670" t="-100000" b="-1692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0009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Fiat-Shamir heuristic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0" y="4509892"/>
                <a:ext cx="8784976" cy="1878856"/>
              </a:xfrm>
            </p:spPr>
            <p:txBody>
              <a:bodyPr/>
              <a:lstStyle/>
              <a:p>
                <a:r>
                  <a:rPr lang="en-GB" dirty="0" smtClean="0"/>
                  <a:t>Sigma-protocol has quasi-unique challenges</a:t>
                </a:r>
              </a:p>
              <a:p>
                <a:pPr lvl="1"/>
                <a:r>
                  <a:rPr lang="en-GB" dirty="0" smtClean="0"/>
                  <a:t>Hard to compute many different answers to a challenge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Implies non-interactive argument is simulation-extractable in the random oracle model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0" y="4509892"/>
                <a:ext cx="8784976" cy="1878856"/>
              </a:xfrm>
              <a:blipFill rotWithShape="1">
                <a:blip r:embed="rId2"/>
                <a:stretch>
                  <a:fillRect l="-1179" t="-3247" r="-1179" b="-16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79712" y="3196329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 flipH="1">
            <a:off x="3790949" y="353993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3779711" y="3966384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7" name="Picture 25" descr="pe0691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3386" y="2663630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63887" y="1915042"/>
                <a:ext cx="15841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GB" dirty="0" smtClean="0"/>
                  <a:t>Statement</a:t>
                </a:r>
                <a:br>
                  <a:rPr lang="en-GB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𝑢</m:t>
                      </m:r>
                      <m:r>
                        <a:rPr lang="en-GB" b="0" i="1" smtClean="0">
                          <a:latin typeface="Cambria Math"/>
                        </a:rPr>
                        <m:t>∈</m:t>
                      </m:r>
                      <m:r>
                        <a:rPr lang="en-GB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7" y="1915042"/>
                <a:ext cx="1584176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6178" t="-5147" r="-5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202982" y="1772638"/>
                <a:ext cx="3229192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da-DK" dirty="0" smtClean="0">
                    <a:sym typeface="Symbol" pitchFamily="18" charset="2"/>
                  </a:rPr>
                  <a:t>Witness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𝑤</m:t>
                    </m:r>
                  </m:oMath>
                </a14:m>
                <a:r>
                  <a:rPr lang="en-GB" dirty="0" smtClean="0">
                    <a:latin typeface="Cambria Math"/>
                    <a:sym typeface="Symbol" pitchFamily="18" charset="2"/>
                  </a:rPr>
                  <a:t> </a:t>
                </a:r>
                <a:r>
                  <a:rPr lang="en-GB" dirty="0" err="1" smtClean="0">
                    <a:latin typeface="Cambria Math"/>
                    <a:sym typeface="Symbol" pitchFamily="18" charset="2"/>
                  </a:rPr>
                  <a:t>s.t.</a:t>
                </a:r>
                <a:r>
                  <a:rPr lang="en-GB" dirty="0" smtClean="0">
                    <a:latin typeface="Cambria Math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𝑢</m:t>
                        </m:r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𝑤</m:t>
                        </m:r>
                      </m:e>
                    </m:d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∈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𝐿</m:t>
                        </m:r>
                      </m:sub>
                    </m:sSub>
                  </m:oMath>
                </a14:m>
                <a:endParaRPr lang="en-GB" b="0" i="1" dirty="0" smtClean="0">
                  <a:latin typeface="Cambria Math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9" name="AutoShap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982" y="1772638"/>
                <a:ext cx="3229192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07642" y="2806505"/>
                <a:ext cx="636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642" y="2806505"/>
                <a:ext cx="636364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980275" y="3170030"/>
                <a:ext cx="29679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←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Hash</m:t>
                      </m:r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r>
                        <a:rPr lang="en-GB" b="0" i="1" smtClean="0">
                          <a:latin typeface="Cambria Math"/>
                        </a:rPr>
                        <m:t>𝑢</m:t>
                      </m:r>
                      <m:r>
                        <a:rPr lang="en-GB" b="0" i="1" smtClean="0">
                          <a:latin typeface="Cambria Math"/>
                        </a:rPr>
                        <m:t>,</m:t>
                      </m:r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  <m:r>
                        <a:rPr lang="en-GB" b="0" i="1" smtClean="0">
                          <a:latin typeface="Cambria Math"/>
                        </a:rPr>
                        <m:t>,</m:t>
                      </m:r>
                      <m:r>
                        <a:rPr lang="en-GB" b="0" i="1" smtClean="0">
                          <a:latin typeface="Cambria Math"/>
                        </a:rPr>
                        <m:t>𝑎𝑢𝑥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275" y="3170030"/>
                <a:ext cx="2967989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998675" y="3551326"/>
                <a:ext cx="636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8675" y="3551326"/>
                <a:ext cx="636364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940150" y="3575816"/>
                <a:ext cx="28083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𝜋</m:t>
                      </m:r>
                      <m:r>
                        <a:rPr lang="en-GB" b="0" i="1" smtClean="0">
                          <a:latin typeface="Cambria Math"/>
                        </a:rPr>
                        <m:t>=(</m:t>
                      </m:r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  <m:r>
                        <a:rPr lang="en-GB" b="0" i="1" smtClean="0">
                          <a:latin typeface="Cambria Math"/>
                        </a:rPr>
                        <m:t>,</m:t>
                      </m:r>
                      <m:r>
                        <a:rPr lang="en-GB" b="0" i="1" smtClean="0">
                          <a:latin typeface="Cambria Math"/>
                        </a:rPr>
                        <m:t>𝑧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0" y="3575816"/>
                <a:ext cx="2808312" cy="461665"/>
              </a:xfrm>
              <a:prstGeom prst="rect">
                <a:avLst/>
              </a:prstGeom>
              <a:blipFill rotWithShape="1">
                <a:blip r:embed="rId9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6034745" y="1995714"/>
            <a:ext cx="2736850" cy="834085"/>
          </a:xfrm>
          <a:prstGeom prst="wedgeRectCallout">
            <a:avLst>
              <a:gd name="adj1" fmla="val -19550"/>
              <a:gd name="adj2" fmla="val 12613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dirty="0" smtClean="0"/>
              <a:t>Non-interactive argument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58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/>
      <p:bldP spid="11" grpId="0"/>
      <p:bldP spid="12" grpId="0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Ring signatures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1810" y="1772817"/>
                <a:ext cx="4347564" cy="2808312"/>
              </a:xfrm>
            </p:spPr>
            <p:txBody>
              <a:bodyPr/>
              <a:lstStyle/>
              <a:p>
                <a:r>
                  <a:rPr lang="en-GB" dirty="0" smtClean="0"/>
                  <a:t>Ring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𝑅</m:t>
                    </m:r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contains public keys of the 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</m:sSup>
                    <m:r>
                      <a:rPr lang="en-GB" b="0" i="1" smtClean="0">
                        <a:latin typeface="Cambria Math"/>
                      </a:rPr>
                      <m:t> </m:t>
                    </m:r>
                  </m:oMath>
                </a14:m>
                <a:endParaRPr lang="en-GB" b="0" dirty="0" smtClean="0"/>
              </a:p>
              <a:p>
                <a:r>
                  <a:rPr lang="en-GB" dirty="0" smtClean="0"/>
                  <a:t>Interpret them as </a:t>
                </a:r>
                <a:r>
                  <a:rPr lang="en-GB" dirty="0"/>
                  <a:t>commitments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0</m:t>
                    </m:r>
                  </m:oMath>
                </a14:m>
                <a:r>
                  <a:rPr lang="en-GB" dirty="0"/>
                  <a:t>, 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com</m:t>
                    </m:r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0;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1810" y="1772817"/>
                <a:ext cx="4347564" cy="2808312"/>
              </a:xfrm>
              <a:blipFill rotWithShape="1">
                <a:blip r:embed="rId2"/>
                <a:stretch>
                  <a:fillRect l="-2525" t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Jens\AppData\Local\Microsoft\Windows\Temporary Internet Files\Content.IE5\N4TZPSH1\preview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4292929" cy="305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55976" y="692696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692696"/>
                <a:ext cx="1296144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52320" y="1154361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320" y="1154361"/>
                <a:ext cx="1296144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491880" y="1439334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439334"/>
                <a:ext cx="1296144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241811" y="4452348"/>
                <a:ext cx="8695126" cy="3457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GB" kern="0" dirty="0" smtClean="0"/>
                  <a:t>Use Fiat-Shamir </a:t>
                </a:r>
                <a:r>
                  <a:rPr lang="en-GB" kern="0" dirty="0"/>
                  <a:t>heuristic with </a:t>
                </a:r>
                <a:r>
                  <a:rPr lang="en-GB" kern="0" dirty="0" smtClean="0"/>
                  <a:t>challenge</a:t>
                </a:r>
                <a:br>
                  <a:rPr lang="en-GB" kern="0" dirty="0" smtClean="0"/>
                </a:br>
                <a14:m>
                  <m:oMath xmlns:m="http://schemas.openxmlformats.org/officeDocument/2006/math">
                    <m:r>
                      <a:rPr lang="en-GB" i="1" kern="0">
                        <a:latin typeface="Cambria Math"/>
                      </a:rPr>
                      <m:t>𝑥</m:t>
                    </m:r>
                    <m:r>
                      <a:rPr lang="en-GB" i="1" ker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kern="0">
                        <a:latin typeface="Cambria Math"/>
                      </a:rPr>
                      <m:t>Hash</m:t>
                    </m:r>
                    <m:r>
                      <a:rPr lang="en-GB" i="1" kern="0">
                        <a:latin typeface="Cambria Math"/>
                      </a:rPr>
                      <m:t>(</m:t>
                    </m:r>
                    <m:r>
                      <a:rPr lang="en-GB" i="1" kern="0" smtClean="0">
                        <a:latin typeface="Cambria Math"/>
                      </a:rPr>
                      <m:t>𝑐𝑘</m:t>
                    </m:r>
                    <m:r>
                      <a:rPr lang="en-GB" i="1" kern="0" smtClean="0">
                        <a:latin typeface="Cambria Math"/>
                      </a:rPr>
                      <m:t>,</m:t>
                    </m:r>
                    <m:r>
                      <a:rPr lang="en-GB" i="1" kern="0" smtClean="0">
                        <a:latin typeface="Cambria Math"/>
                      </a:rPr>
                      <m:t>𝑀</m:t>
                    </m:r>
                    <m:r>
                      <a:rPr lang="en-GB" i="1" kern="0" smtClean="0">
                        <a:latin typeface="Cambria Math"/>
                      </a:rPr>
                      <m:t>,</m:t>
                    </m:r>
                    <m:r>
                      <a:rPr lang="en-GB" i="1" kern="0" smtClean="0">
                        <a:latin typeface="Cambria Math"/>
                      </a:rPr>
                      <m:t>𝑅</m:t>
                    </m:r>
                    <m:r>
                      <a:rPr lang="en-GB" i="1" kern="0" smtClean="0">
                        <a:latin typeface="Cambria Math"/>
                      </a:rPr>
                      <m:t>,</m:t>
                    </m:r>
                    <m:r>
                      <a:rPr lang="en-GB" i="1" kern="0" smtClean="0">
                        <a:latin typeface="Cambria Math"/>
                      </a:rPr>
                      <m:t>𝑎</m:t>
                    </m:r>
                    <m:r>
                      <a:rPr lang="en-GB" i="1" kern="0">
                        <a:latin typeface="Cambria Math"/>
                      </a:rPr>
                      <m:t>)</m:t>
                    </m:r>
                  </m:oMath>
                </a14:m>
                <a:r>
                  <a:rPr lang="en-GB" kern="0" dirty="0"/>
                  <a:t> to prove </a:t>
                </a:r>
                <a:r>
                  <a:rPr lang="en-GB" kern="0" dirty="0" smtClean="0"/>
                  <a:t>knowledge</a:t>
                </a:r>
                <a:br>
                  <a:rPr lang="en-GB" kern="0" dirty="0" smtClean="0"/>
                </a:br>
                <a:r>
                  <a:rPr lang="en-GB" kern="0" dirty="0" smtClean="0"/>
                  <a:t> </a:t>
                </a:r>
                <a:r>
                  <a:rPr lang="en-GB" kern="0" dirty="0"/>
                  <a:t>of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ker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i="1" kern="0" smtClean="0">
                            <a:latin typeface="Cambria Math"/>
                          </a:rPr>
                          <m:t>ℓ</m:t>
                        </m:r>
                      </m:sub>
                    </m:sSub>
                    <m:r>
                      <a:rPr lang="en-GB" i="1" ker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kern="0">
                        <a:latin typeface="Cambria Math"/>
                      </a:rPr>
                      <m:t>com</m:t>
                    </m:r>
                    <m:r>
                      <a:rPr lang="en-GB" i="1" kern="0">
                        <a:latin typeface="Cambria Math"/>
                      </a:rPr>
                      <m:t>(0;</m:t>
                    </m:r>
                    <m:sSub>
                      <m:sSubPr>
                        <m:ctrlPr>
                          <a:rPr lang="en-GB" i="1" ker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kern="0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GB" i="1" kern="0" smtClean="0">
                            <a:latin typeface="Cambria Math"/>
                          </a:rPr>
                          <m:t>ℓ</m:t>
                        </m:r>
                      </m:sub>
                    </m:sSub>
                    <m:r>
                      <a:rPr lang="en-GB" i="1" kern="0">
                        <a:latin typeface="Cambria Math"/>
                      </a:rPr>
                      <m:t>)</m:t>
                    </m:r>
                  </m:oMath>
                </a14:m>
                <a:endParaRPr lang="en-GB" kern="0" dirty="0"/>
              </a:p>
              <a:p>
                <a:r>
                  <a:rPr lang="en-GB" kern="0" dirty="0"/>
                  <a:t>S</a:t>
                </a:r>
                <a:r>
                  <a:rPr lang="en-GB" kern="0" dirty="0" smtClean="0"/>
                  <a:t>ignature </a:t>
                </a:r>
                <a:r>
                  <a:rPr lang="en-GB" kern="0" dirty="0"/>
                  <a:t>is the </a:t>
                </a:r>
                <a:r>
                  <a:rPr lang="en-GB" kern="0" dirty="0" smtClean="0"/>
                  <a:t>non-interactive argument </a:t>
                </a:r>
                <a14:m>
                  <m:oMath xmlns:m="http://schemas.openxmlformats.org/officeDocument/2006/math">
                    <m:r>
                      <a:rPr lang="en-GB" i="1" kern="0" smtClean="0">
                        <a:latin typeface="Cambria Math"/>
                      </a:rPr>
                      <m:t>𝜎</m:t>
                    </m:r>
                    <m:r>
                      <a:rPr lang="en-GB" i="1" kern="0">
                        <a:latin typeface="Cambria Math"/>
                      </a:rPr>
                      <m:t>=(</m:t>
                    </m:r>
                    <m:r>
                      <a:rPr lang="en-GB" i="1" kern="0">
                        <a:latin typeface="Cambria Math"/>
                      </a:rPr>
                      <m:t>𝑎</m:t>
                    </m:r>
                    <m:r>
                      <a:rPr lang="en-GB" i="1" kern="0">
                        <a:latin typeface="Cambria Math"/>
                      </a:rPr>
                      <m:t>,</m:t>
                    </m:r>
                    <m:r>
                      <a:rPr lang="en-GB" i="1" kern="0">
                        <a:latin typeface="Cambria Math"/>
                      </a:rPr>
                      <m:t>𝑧</m:t>
                    </m:r>
                    <m:r>
                      <a:rPr lang="en-GB" i="1" kern="0">
                        <a:latin typeface="Cambria Math"/>
                      </a:rPr>
                      <m:t>)</m:t>
                    </m:r>
                  </m:oMath>
                </a14:m>
                <a:endParaRPr lang="en-GB" kern="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811" y="4452348"/>
                <a:ext cx="8695126" cy="3457575"/>
              </a:xfrm>
              <a:prstGeom prst="rect">
                <a:avLst/>
              </a:prstGeom>
              <a:blipFill rotWithShape="1">
                <a:blip r:embed="rId7"/>
                <a:stretch>
                  <a:fillRect l="-1262" t="-17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 descr="C:\Users\Jens\AppData\Local\Microsoft\Windows\Temporary Internet Files\Content.IE5\CP2YCQWL\Signature-Numerology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66" y="3645024"/>
            <a:ext cx="1156998" cy="116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08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71466"/>
            <a:ext cx="8489950" cy="1296988"/>
          </a:xfrm>
        </p:spPr>
        <p:txBody>
          <a:bodyPr/>
          <a:lstStyle/>
          <a:p>
            <a:r>
              <a:rPr lang="en-GB" dirty="0" err="1" smtClean="0"/>
              <a:t>Zerocoin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56792"/>
                <a:ext cx="8634288" cy="4105002"/>
              </a:xfrm>
            </p:spPr>
            <p:txBody>
              <a:bodyPr/>
              <a:lstStyle/>
              <a:p>
                <a:r>
                  <a:rPr lang="en-GB" dirty="0" smtClean="0"/>
                  <a:t>Bulletin board with coins</a:t>
                </a:r>
              </a:p>
              <a:p>
                <a:r>
                  <a:rPr lang="en-GB" dirty="0" smtClean="0"/>
                  <a:t>Each coin commitment </a:t>
                </a:r>
                <a:br>
                  <a:rPr lang="en-GB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b="0" i="1" smtClean="0"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 smtClean="0"/>
                  <a:t> to a </a:t>
                </a:r>
                <a:br>
                  <a:rPr lang="en-GB" dirty="0" smtClean="0"/>
                </a:br>
                <a:r>
                  <a:rPr lang="en-GB" dirty="0" smtClean="0"/>
                  <a:t>serial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r>
                  <a:rPr lang="en-GB" dirty="0" smtClean="0"/>
                  <a:t>Spend a coin from a set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𝐶</m:t>
                    </m:r>
                    <m:r>
                      <a:rPr lang="en-GB" b="0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}</m:t>
                    </m:r>
                  </m:oMath>
                </a14:m>
                <a:r>
                  <a:rPr lang="en-GB" dirty="0" smtClean="0"/>
                  <a:t> anonymously by posting serial number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GB" dirty="0" smtClean="0"/>
                  <a:t> and proving one of the coins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GB" dirty="0" smtClean="0"/>
                  <a:t> has this serial number</a:t>
                </a:r>
                <a:endParaRPr lang="en-GB" dirty="0"/>
              </a:p>
              <a:p>
                <a:pPr lvl="1"/>
                <a:r>
                  <a:rPr lang="en-GB" dirty="0" smtClean="0"/>
                  <a:t>Prove </a:t>
                </a:r>
                <a:r>
                  <a:rPr lang="en-GB" dirty="0"/>
                  <a:t>that one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⋅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𝑆</m:t>
                        </m:r>
                        <m:r>
                          <a:rPr lang="en-GB" b="0" i="1" smtClean="0">
                            <a:latin typeface="Cambria Math"/>
                          </a:rPr>
                          <m:t>;0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⋅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com</m:t>
                    </m:r>
                    <m:r>
                      <a:rPr lang="en-GB" b="0" i="1" smtClean="0">
                        <a:latin typeface="Cambria Math"/>
                      </a:rPr>
                      <m:t>(−</m:t>
                    </m:r>
                    <m:r>
                      <a:rPr lang="en-GB" b="0" i="1" smtClean="0">
                        <a:latin typeface="Cambria Math"/>
                      </a:rPr>
                      <m:t>𝑆</m:t>
                    </m:r>
                    <m:r>
                      <a:rPr lang="en-GB" b="0" i="1" smtClean="0">
                        <a:latin typeface="Cambria Math"/>
                      </a:rPr>
                      <m:t>;0)</m:t>
                    </m:r>
                  </m:oMath>
                </a14:m>
                <a:r>
                  <a:rPr lang="en-GB" i="1" dirty="0" smtClean="0"/>
                  <a:t> </a:t>
                </a:r>
                <a:r>
                  <a:rPr lang="en-GB" i="1" dirty="0"/>
                  <a:t/>
                </a:r>
                <a:br>
                  <a:rPr lang="en-GB" i="1" dirty="0"/>
                </a:br>
                <a:r>
                  <a:rPr lang="en-GB" dirty="0" smtClean="0"/>
                  <a:t>is commitment to 0 using Fiat-Shamir </a:t>
                </a:r>
                <a:r>
                  <a:rPr lang="en-GB" dirty="0"/>
                  <a:t>challenge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𝑥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Hash</m:t>
                    </m:r>
                    <m:r>
                      <a:rPr lang="en-GB" i="1">
                        <a:latin typeface="Cambria Math"/>
                      </a:rPr>
                      <m:t>(</m:t>
                    </m:r>
                    <m:r>
                      <a:rPr lang="en-GB" b="0" i="1" smtClean="0">
                        <a:latin typeface="Cambria Math"/>
                      </a:rPr>
                      <m:t>𝑐𝑘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𝑀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𝑆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𝐶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𝑎</m:t>
                    </m:r>
                    <m:r>
                      <a:rPr lang="en-GB" i="1">
                        <a:latin typeface="Cambria Math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Serial number prevents double spending</a:t>
                </a:r>
              </a:p>
              <a:p>
                <a:pPr lvl="1"/>
                <a:r>
                  <a:rPr lang="en-GB" dirty="0" smtClean="0"/>
                  <a:t>Zero-knowledge guarantees anonymity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56792"/>
                <a:ext cx="8634288" cy="4105002"/>
              </a:xfrm>
              <a:blipFill rotWithShape="1">
                <a:blip r:embed="rId2"/>
                <a:stretch>
                  <a:fillRect l="-1201" t="-1484" r="-847" b="-32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712" y="776322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568" y="763498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568" y="2060848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712" y="2046468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856" y="2060848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856" y="776322"/>
            <a:ext cx="1169040" cy="116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63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One-out-of-many statement</a:t>
            </a:r>
            <a:endParaRPr lang="en-GB" dirty="0"/>
          </a:p>
        </p:txBody>
      </p:sp>
      <p:pic>
        <p:nvPicPr>
          <p:cNvPr id="1026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29528" y="1552471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89958" y="1938975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88919" y="2944279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70078" y="2634724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5" descr="pe0691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52916" y="4025297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6" descr="pe0692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98322"/>
            <a:ext cx="1809750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467544" y="1950926"/>
            <a:ext cx="2520280" cy="1569918"/>
          </a:xfrm>
          <a:prstGeom prst="wedgeRoundRectCallout">
            <a:avLst>
              <a:gd name="adj1" fmla="val 30292"/>
              <a:gd name="adj2" fmla="val 7559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One of them holds gold!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But I will not tell you which one!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45839" y="5880116"/>
            <a:ext cx="7488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a-DK" dirty="0"/>
              <a:t>		Prover				Verifier</a:t>
            </a:r>
            <a:endParaRPr lang="da-DK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8352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89950" cy="1296988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654610"/>
                <a:ext cx="8489950" cy="244827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/>
                  <a:t>Sigma-protocol for one out of many commitments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dirty="0" smtClean="0"/>
                  <a:t> being a commitment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0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Perfect completeness</a:t>
                </a:r>
              </a:p>
              <a:p>
                <a:pPr lvl="1"/>
                <a:r>
                  <a:rPr lang="en-GB" dirty="0" smtClean="0"/>
                  <a:t>Computational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e>
                    </m:func>
                    <m:r>
                      <a:rPr lang="en-GB" b="0" i="1" smtClean="0">
                        <a:latin typeface="Cambria Math"/>
                      </a:rPr>
                      <m:t>+1)</m:t>
                    </m:r>
                  </m:oMath>
                </a14:m>
                <a:r>
                  <a:rPr lang="en-GB" dirty="0" smtClean="0"/>
                  <a:t>-soundness</a:t>
                </a:r>
                <a:endParaRPr lang="en-GB" dirty="0"/>
              </a:p>
              <a:p>
                <a:pPr lvl="1"/>
                <a:r>
                  <a:rPr lang="en-GB" dirty="0" smtClean="0"/>
                  <a:t>Perfect special honest verifier ZK</a:t>
                </a:r>
                <a:endParaRPr lang="en-GB" dirty="0"/>
              </a:p>
              <a:p>
                <a:pPr lvl="1"/>
                <a:endParaRPr lang="en-GB" dirty="0" smtClean="0"/>
              </a:p>
              <a:p>
                <a:pPr lvl="1"/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Membership proof    Ring signature	</a:t>
                </a:r>
                <a:r>
                  <a:rPr lang="en-GB" dirty="0" err="1" smtClean="0"/>
                  <a:t>Zerocoin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54610"/>
                <a:ext cx="8489950" cy="2448271"/>
              </a:xfrm>
              <a:blipFill rotWithShape="1">
                <a:blip r:embed="rId2"/>
                <a:stretch>
                  <a:fillRect l="-1436" t="-2488" b="-5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6935415"/>
                  </p:ext>
                </p:extLst>
              </p:nvPr>
            </p:nvGraphicFramePr>
            <p:xfrm>
              <a:off x="532880" y="3958865"/>
              <a:ext cx="7704856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368152"/>
                    <a:gridCol w="1872208"/>
                    <a:gridCol w="3384376"/>
                  </a:tblGrid>
                  <a:tr h="12039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/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expo.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group</a:t>
                          </a:r>
                          <a:r>
                            <a:rPr lang="en-GB" baseline="0" dirty="0" smtClean="0"/>
                            <a:t> +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3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dirty="0" smtClean="0"/>
                            <a:t> field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6935415"/>
                  </p:ext>
                </p:extLst>
              </p:nvPr>
            </p:nvGraphicFramePr>
            <p:xfrm>
              <a:off x="532880" y="3958865"/>
              <a:ext cx="7704856" cy="765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368152"/>
                    <a:gridCol w="1872208"/>
                    <a:gridCol w="3384376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Rounds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Prover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Verifier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Communication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</a:tr>
                  <a:tr h="4000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8667" t="-98485" r="-383556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30945" t="-98485" r="-181107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7748" t="-98485" r="-180" b="-151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Picture 3" descr="C:\Users\Jens\AppData\Local\Microsoft\Windows\Temporary Internet Files\Content.IE5\N4TZPSH1\preview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614" y="5386498"/>
            <a:ext cx="1656184" cy="117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ens\AppData\Local\Microsoft\Windows\Temporary Internet Files\Content.IE5\CP2YCQWL\Signature-Numerology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6" y="5354981"/>
            <a:ext cx="1156998" cy="116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705" y="5500386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706" y="5942837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860" y="5488373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861" y="5951271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64" y="5946774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913" y="5488372"/>
            <a:ext cx="416067" cy="4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Jens\AppData\Local\Microsoft\Windows\Temporary Internet Files\Content.IE5\SIVEXB3S\numbered_list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53" y="5342129"/>
            <a:ext cx="1089143" cy="108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585" y="5652895"/>
            <a:ext cx="654702" cy="57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3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One-out-of-many proof</a:t>
            </a:r>
            <a:endParaRPr lang="en-GB" dirty="0"/>
          </a:p>
        </p:txBody>
      </p:sp>
      <p:pic>
        <p:nvPicPr>
          <p:cNvPr id="3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29528" y="1552471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89958" y="1938975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88919" y="2944279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70078" y="2634724"/>
            <a:ext cx="899729" cy="7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5" descr="pe0691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52916" y="4025297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6" descr="pe0692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98322"/>
            <a:ext cx="1809750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loud Callout 8"/>
          <p:cNvSpPr/>
          <p:nvPr/>
        </p:nvSpPr>
        <p:spPr>
          <a:xfrm>
            <a:off x="827584" y="2204864"/>
            <a:ext cx="1584176" cy="1368152"/>
          </a:xfrm>
          <a:prstGeom prst="cloudCallout">
            <a:avLst>
              <a:gd name="adj1" fmla="val 36086"/>
              <a:gd name="adj2" fmla="val 7363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6" name="Picture 8" descr="C:\Users\Jens\AppData\Local\Microsoft\Windows\Temporary Internet Files\Content.IE5\CP2YCQWL\3509344402_1d0bd80ec9_z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115616" y="2450160"/>
            <a:ext cx="1008112" cy="87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45839" y="5880116"/>
            <a:ext cx="7488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a-DK" dirty="0"/>
              <a:t>		Prover				Verifier</a:t>
            </a:r>
            <a:endParaRPr lang="da-DK" dirty="0">
              <a:sym typeface="Symbol" pitchFamily="18" charset="2"/>
            </a:endParaRPr>
          </a:p>
        </p:txBody>
      </p:sp>
      <p:sp>
        <p:nvSpPr>
          <p:cNvPr id="10" name="Down Arrow 9"/>
          <p:cNvSpPr/>
          <p:nvPr/>
        </p:nvSpPr>
        <p:spPr>
          <a:xfrm rot="16200000">
            <a:off x="4062130" y="3986710"/>
            <a:ext cx="1040367" cy="1923434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46426" y="4717595"/>
            <a:ext cx="1586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Argument</a:t>
            </a:r>
            <a:endParaRPr lang="en-GB" dirty="0"/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133267" y="2605956"/>
            <a:ext cx="3343137" cy="1296988"/>
          </a:xfrm>
          <a:prstGeom prst="wedgeRectCallout">
            <a:avLst>
              <a:gd name="adj1" fmla="val 81030"/>
              <a:gd name="adj2" fmla="val 7761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Zero-knowledge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Remains secret which one of them holds gold</a:t>
            </a:r>
            <a:endParaRPr lang="en-US" dirty="0"/>
          </a:p>
        </p:txBody>
      </p:sp>
      <p:sp>
        <p:nvSpPr>
          <p:cNvPr id="24" name="AutoShape 19"/>
          <p:cNvSpPr>
            <a:spLocks noChangeArrowheads="1"/>
          </p:cNvSpPr>
          <p:nvPr/>
        </p:nvSpPr>
        <p:spPr bwMode="auto">
          <a:xfrm>
            <a:off x="6329257" y="2634724"/>
            <a:ext cx="2736850" cy="1305605"/>
          </a:xfrm>
          <a:prstGeom prst="wedgeRectCallout">
            <a:avLst>
              <a:gd name="adj1" fmla="val -101885"/>
              <a:gd name="adj2" fmla="val 7655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Soundness</a:t>
            </a: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Only accept if one of them holds gold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76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Ring signature</a:t>
            </a:r>
            <a:endParaRPr lang="en-GB" dirty="0"/>
          </a:p>
        </p:txBody>
      </p:sp>
      <p:pic>
        <p:nvPicPr>
          <p:cNvPr id="3075" name="Picture 3" descr="C:\Users\Jens\AppData\Local\Microsoft\Windows\Temporary Internet Files\Content.IE5\N4TZPSH1\preview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36712"/>
            <a:ext cx="5445057" cy="387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Jens\AppData\Local\Microsoft\Windows\Temporary Internet Files\Content.IE5\CP2YCQWL\Signature-Numerology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437" y="3645024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323528" y="2123703"/>
            <a:ext cx="3343137" cy="1296988"/>
          </a:xfrm>
          <a:prstGeom prst="wedgeRectCallout">
            <a:avLst>
              <a:gd name="adj1" fmla="val 114080"/>
              <a:gd name="adj2" fmla="val 11090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Ring signature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One of them signed, but secret who it was</a:t>
            </a:r>
            <a:endParaRPr lang="en-US" dirty="0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08844" y="3933055"/>
            <a:ext cx="3343137" cy="2376265"/>
          </a:xfrm>
          <a:prstGeom prst="wedgeRectCallout">
            <a:avLst>
              <a:gd name="adj1" fmla="val -24578"/>
              <a:gd name="adj2" fmla="val -7008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Construction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Non-interactive one-of-many argument of knowledge of a secret key corresponding to one of their public keys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7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Zerocoin</a:t>
            </a:r>
            <a:endParaRPr lang="en-GB" dirty="0"/>
          </a:p>
        </p:txBody>
      </p:sp>
      <p:pic>
        <p:nvPicPr>
          <p:cNvPr id="4105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358900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6076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0752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20952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59300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Jens\AppData\Local\Microsoft\Windows\Temporary Internet Files\Content.IE5\N4TZPSH1\SS1_2012-SSB-gold-proof-ob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492" y="2946400"/>
            <a:ext cx="152908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347292" y="1929134"/>
            <a:ext cx="3343137" cy="1017266"/>
          </a:xfrm>
          <a:prstGeom prst="wedgeRectCallout">
            <a:avLst>
              <a:gd name="adj1" fmla="val 76092"/>
              <a:gd name="adj2" fmla="val 2538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Coin spending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/>
              <a:t>S</a:t>
            </a:r>
            <a:r>
              <a:rPr lang="da-DK" dirty="0" smtClean="0"/>
              <a:t>erial number 1001101</a:t>
            </a:r>
            <a:endParaRPr lang="en-US" dirty="0"/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>
            <a:off x="335064" y="3406650"/>
            <a:ext cx="3343137" cy="3068141"/>
          </a:xfrm>
          <a:prstGeom prst="wedgeRectCallout">
            <a:avLst>
              <a:gd name="adj1" fmla="val -23437"/>
              <a:gd name="adj2" fmla="val -6515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Anonymity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Each coin has unique secret serial number known only to owner</a:t>
            </a:r>
          </a:p>
          <a:p>
            <a:r>
              <a:rPr lang="da-DK" dirty="0" smtClean="0"/>
              <a:t>Use one-of-many proof to demonstrate one of the coins has this serial 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1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Membership proof</a:t>
            </a:r>
            <a:endParaRPr lang="en-GB" dirty="0"/>
          </a:p>
        </p:txBody>
      </p:sp>
      <p:pic>
        <p:nvPicPr>
          <p:cNvPr id="5122" name="Picture 2" descr="C:\Users\Jens\AppData\Local\Microsoft\Windows\Temporary Internet Files\Content.IE5\SIVEXB3S\numbered_list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76723"/>
            <a:ext cx="2697832" cy="269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Jens\AppData\Local\Microsoft\Windows\Temporary Internet Files\Content.IE5\KA8PHZ71\lgi01a2014080322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73606" y="1900559"/>
            <a:ext cx="1309404" cy="115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5" descr="pe0691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52916" y="3372413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772796" y="1724360"/>
            <a:ext cx="2160240" cy="1512168"/>
          </a:xfrm>
          <a:prstGeom prst="cloudCallout">
            <a:avLst>
              <a:gd name="adj1" fmla="val 44904"/>
              <a:gd name="adj2" fmla="val 543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            2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8" descr="C:\Users\Jens\AppData\Local\Microsoft\Windows\Temporary Internet Files\Content.IE5\CP2YCQWL\3509344402_1d0bd80ec9_z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060828" y="2041664"/>
            <a:ext cx="1008112" cy="87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AutoShape 20"/>
              <p:cNvSpPr>
                <a:spLocks noChangeArrowheads="1"/>
              </p:cNvSpPr>
              <p:nvPr/>
            </p:nvSpPr>
            <p:spPr bwMode="auto">
              <a:xfrm>
                <a:off x="467544" y="5218675"/>
                <a:ext cx="3471769" cy="1296144"/>
              </a:xfrm>
              <a:prstGeom prst="wedgeRectCallout">
                <a:avLst>
                  <a:gd name="adj1" fmla="val -20537"/>
                  <a:gd name="adj2" fmla="val -701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a-DK" dirty="0" smtClean="0"/>
                  <a:t>One-out-of-many proof that secret committed value belongs to a list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da-DK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AutoShap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5218675"/>
                <a:ext cx="3471769" cy="1296144"/>
              </a:xfrm>
              <a:prstGeom prst="wedgeRectCallout">
                <a:avLst>
                  <a:gd name="adj1" fmla="val -20537"/>
                  <a:gd name="adj2" fmla="val -70128"/>
                </a:avLst>
              </a:prstGeom>
              <a:blipFill rotWithShape="1">
                <a:blip r:embed="rId6"/>
                <a:stretch>
                  <a:fillRect l="-2627" b="-1931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599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336" y="801948"/>
            <a:ext cx="8489950" cy="1296988"/>
          </a:xfrm>
        </p:spPr>
        <p:txBody>
          <a:bodyPr/>
          <a:lstStyle/>
          <a:p>
            <a:r>
              <a:rPr lang="en-GB" dirty="0" smtClean="0"/>
              <a:t>One-out-of-many proof for commitment to 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5"/>
              <p:cNvSpPr txBox="1">
                <a:spLocks noChangeArrowheads="1"/>
              </p:cNvSpPr>
              <p:nvPr/>
            </p:nvSpPr>
            <p:spPr bwMode="auto">
              <a:xfrm>
                <a:off x="2634434" y="1865561"/>
                <a:ext cx="6402062" cy="13849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a-DK" dirty="0" smtClean="0"/>
                  <a:t>Statement: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  <m:r>
                          <a:rPr lang="en-GB" b="0" i="1" smtClean="0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endParaRPr lang="da-DK" dirty="0" smtClean="0"/>
              </a:p>
              <a:p>
                <a:pPr>
                  <a:spcBef>
                    <a:spcPct val="50000"/>
                  </a:spcBef>
                </a:pPr>
                <a:r>
                  <a:rPr lang="da-DK" dirty="0" smtClean="0"/>
                  <a:t>Claim that one of them </a:t>
                </a:r>
                <a:r>
                  <a:rPr lang="da-DK" dirty="0"/>
                  <a:t>i</a:t>
                </a:r>
                <a:r>
                  <a:rPr lang="da-DK" dirty="0" smtClean="0"/>
                  <a:t>s commitment to 0</a:t>
                </a:r>
                <a:r>
                  <a:rPr lang="da-DK" dirty="0"/>
                  <a:t>	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4434" y="1865561"/>
                <a:ext cx="6402062" cy="1384995"/>
              </a:xfrm>
              <a:prstGeom prst="rect">
                <a:avLst/>
              </a:prstGeom>
              <a:blipFill rotWithShape="1">
                <a:blip r:embed="rId2"/>
                <a:stretch>
                  <a:fillRect l="-1429" t="-30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4504" y="6181748"/>
            <a:ext cx="7488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a-DK" dirty="0"/>
              <a:t>		Prover				Verifier</a:t>
            </a:r>
            <a:endParaRPr lang="da-DK" dirty="0"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122798" y="2881224"/>
                <a:ext cx="4311828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da-DK" dirty="0" smtClean="0">
                    <a:sym typeface="Symbol" pitchFamily="18" charset="2"/>
                  </a:rPr>
                  <a:t>Witness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ℓ,</m:t>
                        </m:r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 </m:t>
                    </m:r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𝑠</m:t>
                    </m:r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.</m:t>
                    </m:r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𝑡</m:t>
                    </m:r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. </m:t>
                    </m:r>
                  </m:oMath>
                </a14:m>
                <a:endParaRPr lang="en-GB" b="0" i="1" dirty="0" smtClean="0">
                  <a:latin typeface="Cambria Math"/>
                  <a:sym typeface="Symbol" pitchFamily="18" charset="2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sym typeface="Symbol" pitchFamily="18" charset="2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sym typeface="Symbol" pitchFamily="18" charset="2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sym typeface="Symbol" pitchFamily="18" charset="2"/>
                            </a:rPr>
                            <m:t>ℓ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sym typeface="Symbol" pitchFamily="18" charset="2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  <a:sym typeface="Symbol" pitchFamily="18" charset="2"/>
                        </a:rPr>
                        <m:t>commit</m:t>
                      </m:r>
                      <m:r>
                        <a:rPr lang="en-GB" b="0" i="1" smtClean="0">
                          <a:latin typeface="Cambria Math"/>
                          <a:sym typeface="Symbol" pitchFamily="18" charset="2"/>
                        </a:rPr>
                        <m:t>(0;</m:t>
                      </m:r>
                      <m:r>
                        <a:rPr lang="en-GB" b="0" i="1" smtClean="0">
                          <a:latin typeface="Cambria Math"/>
                          <a:sym typeface="Symbol" pitchFamily="18" charset="2"/>
                        </a:rPr>
                        <m:t>𝑟</m:t>
                      </m:r>
                      <m:r>
                        <a:rPr lang="en-GB" b="0" i="1" smtClean="0">
                          <a:latin typeface="Cambria Math"/>
                          <a:sym typeface="Symbol" pitchFamily="18" charset="2"/>
                        </a:rPr>
                        <m:t>)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5" name="AutoShap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2798" y="2881224"/>
                <a:ext cx="4311828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881929" y="4957786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H="1">
            <a:off x="3881929" y="5100661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881929" y="524512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7492783" y="4735536"/>
            <a:ext cx="719931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4800" dirty="0">
                <a:sym typeface="Symbol" pitchFamily="18" charset="2"/>
              </a:rPr>
              <a:t></a:t>
            </a:r>
            <a:endParaRPr lang="en-US" sz="4800" dirty="0">
              <a:sym typeface="Symbol" pitchFamily="18" charset="2"/>
            </a:endParaRP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5395964" y="3013634"/>
            <a:ext cx="3486046" cy="1305605"/>
          </a:xfrm>
          <a:prstGeom prst="wedgeRectCallout">
            <a:avLst>
              <a:gd name="adj1" fmla="val -75899"/>
              <a:gd name="adj2" fmla="val 6877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Soundness</a:t>
            </a: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Statement is true, there is a commitment to 0</a:t>
            </a:r>
            <a:br>
              <a:rPr lang="da-DK" dirty="0" smtClean="0"/>
            </a:br>
            <a:endParaRPr lang="en-US" dirty="0"/>
          </a:p>
        </p:txBody>
      </p:sp>
      <p:pic>
        <p:nvPicPr>
          <p:cNvPr id="11" name="Picture 25" descr="pe0691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4366" y="4224361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6" descr="pe06922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279" y="4367236"/>
            <a:ext cx="1809750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354504" y="3017942"/>
            <a:ext cx="3343137" cy="1296988"/>
          </a:xfrm>
          <a:prstGeom prst="wedgeRectCallout">
            <a:avLst>
              <a:gd name="adj1" fmla="val 72673"/>
              <a:gd name="adj2" fmla="val 6880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a-DK" b="1" dirty="0" smtClean="0"/>
              <a:t>Zero-knowledge</a:t>
            </a:r>
            <a:endParaRPr lang="da-DK" dirty="0" smtClean="0"/>
          </a:p>
          <a:p>
            <a:r>
              <a:rPr lang="da-DK" dirty="0" smtClean="0"/>
              <a:t>Re</a:t>
            </a:r>
            <a:r>
              <a:rPr lang="en-US" dirty="0" smtClean="0"/>
              <a:t>mains secret which commitment contains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9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09" y="692696"/>
            <a:ext cx="8489950" cy="1296988"/>
          </a:xfrm>
        </p:spPr>
        <p:txBody>
          <a:bodyPr/>
          <a:lstStyle/>
          <a:p>
            <a:r>
              <a:rPr lang="en-GB" dirty="0" smtClean="0"/>
              <a:t>Pedersen commitments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3268" y="1556792"/>
                <a:ext cx="8489950" cy="4502777"/>
              </a:xfrm>
            </p:spPr>
            <p:txBody>
              <a:bodyPr/>
              <a:lstStyle/>
              <a:p>
                <a:r>
                  <a:rPr lang="en-GB" dirty="0" smtClean="0"/>
                  <a:t>Setup with commitment key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𝑐𝑘</m:t>
                    </m:r>
                  </m:oMath>
                </a14:m>
                <a:r>
                  <a:rPr lang="en-GB" dirty="0" smtClean="0"/>
                  <a:t> that specifies group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𝐺</m:t>
                    </m:r>
                  </m:oMath>
                </a14:m>
                <a:r>
                  <a:rPr lang="en-GB" dirty="0" smtClean="0"/>
                  <a:t> of prime order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GB" dirty="0" smtClean="0"/>
                  <a:t> and two random generators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𝑔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h</m:t>
                    </m:r>
                    <m:r>
                      <a:rPr lang="en-GB" b="0" i="1" smtClean="0">
                        <a:latin typeface="Cambria Math"/>
                      </a:rPr>
                      <m:t>∈</m:t>
                    </m:r>
                    <m:r>
                      <a:rPr lang="en-GB" b="0" i="1" smtClean="0">
                        <a:latin typeface="Cambria Math"/>
                      </a:rPr>
                      <m:t>𝐺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Commitment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𝑚</m:t>
                    </m:r>
                    <m:r>
                      <a:rPr lang="en-GB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 smtClean="0"/>
                  <a:t> using randomness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𝑟</m:t>
                    </m:r>
                    <m:r>
                      <a:rPr lang="en-GB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 smtClean="0"/>
                  <a:t> computed as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𝑐𝑜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𝑐𝑘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  <m:r>
                          <a:rPr lang="en-GB" b="0" i="1" smtClean="0">
                            <a:latin typeface="Cambria Math"/>
                          </a:rPr>
                          <m:t>;</m:t>
                        </m:r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𝑟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r>
                  <a:rPr lang="en-GB" dirty="0" smtClean="0"/>
                  <a:t>Additively homomorphic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 smtClean="0"/>
                  <a:t>Perfectly hiding</a:t>
                </a:r>
              </a:p>
              <a:p>
                <a:r>
                  <a:rPr lang="en-GB" dirty="0" smtClean="0"/>
                  <a:t>Computationally binding</a:t>
                </a:r>
              </a:p>
              <a:p>
                <a:pPr lvl="1"/>
                <a:r>
                  <a:rPr lang="en-GB" dirty="0"/>
                  <a:t>A</a:t>
                </a:r>
                <a:r>
                  <a:rPr lang="en-GB" dirty="0" smtClean="0"/>
                  <a:t>ssuming hard to compute discrete logarithms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3268" y="1556792"/>
                <a:ext cx="8489950" cy="4502777"/>
              </a:xfrm>
              <a:blipFill rotWithShape="1">
                <a:blip r:embed="rId2"/>
                <a:stretch>
                  <a:fillRect l="-1220" t="-1353" b="-21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05995" y="4653136"/>
                <a:ext cx="576064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995" y="4653136"/>
                <a:ext cx="576064" cy="5333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58123" y="4653136"/>
                <a:ext cx="576064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8123" y="4653136"/>
                <a:ext cx="576064" cy="53337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26075" y="4653136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075" y="4653136"/>
                <a:ext cx="288032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50211" y="4688992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211" y="4688992"/>
                <a:ext cx="288032" cy="461665"/>
              </a:xfrm>
              <a:prstGeom prst="rect">
                <a:avLst/>
              </a:prstGeom>
              <a:blipFill rotWithShape="1">
                <a:blip r:embed="rId6"/>
                <a:stretch>
                  <a:fillRect r="-361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754267" y="4653136"/>
                <a:ext cx="1008112" cy="5333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267" y="4653136"/>
                <a:ext cx="1008112" cy="5333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25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Sigma-protocols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334106" y="4925770"/>
                <a:ext cx="8634288" cy="194421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dirty="0" smtClean="0"/>
                  <a:t>-special soundness</a:t>
                </a:r>
              </a:p>
              <a:p>
                <a:pPr lvl="1"/>
                <a:r>
                  <a:rPr lang="en-GB" dirty="0" smtClean="0"/>
                  <a:t>Compute witness from answers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dirty="0" smtClean="0"/>
                  <a:t> different challenges</a:t>
                </a:r>
              </a:p>
              <a:p>
                <a:r>
                  <a:rPr lang="en-GB" dirty="0" smtClean="0"/>
                  <a:t>Special honest verifier zero-knowledge</a:t>
                </a:r>
              </a:p>
              <a:p>
                <a:pPr lvl="1"/>
                <a:r>
                  <a:rPr lang="en-GB" dirty="0" smtClean="0"/>
                  <a:t>Given challenge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 smtClean="0"/>
                  <a:t> simulate transcript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(</m:t>
                    </m:r>
                    <m:r>
                      <a:rPr lang="en-GB" b="0" i="1" smtClean="0">
                        <a:latin typeface="Cambria Math"/>
                      </a:rPr>
                      <m:t>𝑎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𝑥</m:t>
                    </m:r>
                    <m:r>
                      <a:rPr lang="en-GB" b="0" i="1" smtClean="0">
                        <a:latin typeface="Cambria Math"/>
                      </a:rPr>
                      <m:t>,</m:t>
                    </m:r>
                    <m:r>
                      <a:rPr lang="en-GB" b="0" i="1" smtClean="0">
                        <a:latin typeface="Cambria Math"/>
                      </a:rPr>
                      <m:t>𝑧</m:t>
                    </m:r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106" y="4925770"/>
                <a:ext cx="8634288" cy="1944216"/>
              </a:xfrm>
              <a:blipFill rotWithShape="1">
                <a:blip r:embed="rId2"/>
                <a:stretch>
                  <a:fillRect l="-1271" t="-3135" b="-5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63526" y="4398119"/>
            <a:ext cx="7488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a-DK" dirty="0"/>
              <a:t>		Prover				Verifier</a:t>
            </a:r>
            <a:endParaRPr lang="da-DK" dirty="0">
              <a:sym typeface="Symbol" pitchFamily="18" charset="2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79714" y="2973431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 flipH="1">
            <a:off x="3790951" y="3317032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3779713" y="3743486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7401805" y="2951907"/>
            <a:ext cx="719931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4800" dirty="0">
                <a:sym typeface="Symbol" pitchFamily="18" charset="2"/>
              </a:rPr>
              <a:t></a:t>
            </a:r>
            <a:endParaRPr lang="en-US" sz="4800" dirty="0">
              <a:sym typeface="Symbol" pitchFamily="18" charset="2"/>
            </a:endParaRPr>
          </a:p>
        </p:txBody>
      </p:sp>
      <p:pic>
        <p:nvPicPr>
          <p:cNvPr id="8" name="Picture 25" descr="pe0691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3388" y="2440732"/>
            <a:ext cx="1728788" cy="184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6" descr="pe0692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2583607"/>
            <a:ext cx="1809750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63889" y="1692144"/>
                <a:ext cx="15841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GB" dirty="0" smtClean="0"/>
                  <a:t>Statement</a:t>
                </a:r>
                <a:br>
                  <a:rPr lang="en-GB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𝑢</m:t>
                      </m:r>
                      <m:r>
                        <a:rPr lang="en-GB" b="0" i="1" smtClean="0">
                          <a:latin typeface="Cambria Math"/>
                        </a:rPr>
                        <m:t>∈</m:t>
                      </m:r>
                      <m:r>
                        <a:rPr lang="en-GB" b="0" i="1" smtClean="0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9" y="1692144"/>
                <a:ext cx="1584176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6178" t="-5147" r="-5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AutoShape 7"/>
              <p:cNvSpPr>
                <a:spLocks noChangeArrowheads="1"/>
              </p:cNvSpPr>
              <p:nvPr/>
            </p:nvSpPr>
            <p:spPr bwMode="auto">
              <a:xfrm>
                <a:off x="202984" y="1549740"/>
                <a:ext cx="3229192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da-DK" dirty="0" smtClean="0">
                    <a:sym typeface="Symbol" pitchFamily="18" charset="2"/>
                  </a:rPr>
                  <a:t>Witness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𝑤</m:t>
                    </m:r>
                  </m:oMath>
                </a14:m>
                <a:r>
                  <a:rPr lang="en-GB" dirty="0" smtClean="0">
                    <a:latin typeface="Cambria Math"/>
                    <a:sym typeface="Symbol" pitchFamily="18" charset="2"/>
                  </a:rPr>
                  <a:t> </a:t>
                </a:r>
                <a:r>
                  <a:rPr lang="en-GB" dirty="0" err="1" smtClean="0">
                    <a:latin typeface="Cambria Math"/>
                    <a:sym typeface="Symbol" pitchFamily="18" charset="2"/>
                  </a:rPr>
                  <a:t>s.t.</a:t>
                </a:r>
                <a:r>
                  <a:rPr lang="en-GB" dirty="0" smtClean="0">
                    <a:latin typeface="Cambria Math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𝑢</m:t>
                        </m:r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𝑤</m:t>
                        </m:r>
                      </m:e>
                    </m:d>
                    <m:r>
                      <a:rPr lang="en-GB" b="0" i="1" smtClean="0">
                        <a:latin typeface="Cambria Math"/>
                        <a:sym typeface="Symbol" pitchFamily="18" charset="2"/>
                      </a:rPr>
                      <m:t>∈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Symbol" pitchFamily="18" charset="2"/>
                          </a:rPr>
                          <m:t>𝐿</m:t>
                        </m:r>
                      </m:sub>
                    </m:sSub>
                  </m:oMath>
                </a14:m>
                <a:endParaRPr lang="en-GB" b="0" i="1" dirty="0" smtClean="0">
                  <a:latin typeface="Cambria Math"/>
                  <a:sym typeface="Symbol" pitchFamily="18" charset="2"/>
                </a:endParaRPr>
              </a:p>
            </p:txBody>
          </p:sp>
        </mc:Choice>
        <mc:Fallback xmlns="">
          <p:sp>
            <p:nvSpPr>
              <p:cNvPr id="11" name="AutoShap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984" y="1549740"/>
                <a:ext cx="3229192" cy="1195848"/>
              </a:xfrm>
              <a:prstGeom prst="cloudCallout">
                <a:avLst>
                  <a:gd name="adj1" fmla="val -1013"/>
                  <a:gd name="adj2" fmla="val 67686"/>
                </a:avLst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07644" y="2583607"/>
                <a:ext cx="636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644" y="2583607"/>
                <a:ext cx="636364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80277" y="2947132"/>
                <a:ext cx="1440657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←</m:t>
                      </m:r>
                      <m:sSubSup>
                        <m:sSubSupPr>
                          <m:ctrlPr>
                            <a:rPr lang="en-GB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1" i="1" smtClean="0">
                              <a:latin typeface="Cambria Math"/>
                            </a:rPr>
                            <m:t>𝒁</m:t>
                          </m:r>
                        </m:e>
                        <m:sub>
                          <m:r>
                            <a:rPr lang="en-GB" b="1" i="1" smtClean="0">
                              <a:latin typeface="Cambria Math"/>
                            </a:rPr>
                            <m:t>𝒑</m:t>
                          </m:r>
                        </m:sub>
                        <m:sup>
                          <m:r>
                            <a:rPr lang="en-GB" b="1" i="1" smtClean="0">
                              <a:latin typeface="Cambria Math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0277" y="2947132"/>
                <a:ext cx="1440657" cy="494751"/>
              </a:xfrm>
              <a:prstGeom prst="rect">
                <a:avLst/>
              </a:prstGeom>
              <a:blipFill rotWithShape="1">
                <a:blip r:embed="rId8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998677" y="3328428"/>
                <a:ext cx="636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8677" y="3328428"/>
                <a:ext cx="636364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921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11" grpId="0" animBg="1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JENS20GROTH@EOD4Q7IFUVWXY596" val="2735"/>
  <p:tag name="FIRSTANNA20BANANA@EOD4Q7IFUVWXY596" val="29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Custom Design">
  <a:themeElements>
    <a:clrScheme name="Custom Design 15">
      <a:dk1>
        <a:srgbClr val="000000"/>
      </a:dk1>
      <a:lt1>
        <a:srgbClr val="FFFFFF"/>
      </a:lt1>
      <a:dk2>
        <a:srgbClr val="4B4620"/>
      </a:dk2>
      <a:lt2>
        <a:srgbClr val="808080"/>
      </a:lt2>
      <a:accent1>
        <a:srgbClr val="7FA1AC"/>
      </a:accent1>
      <a:accent2>
        <a:srgbClr val="004359"/>
      </a:accent2>
      <a:accent3>
        <a:srgbClr val="FFFFFF"/>
      </a:accent3>
      <a:accent4>
        <a:srgbClr val="000000"/>
      </a:accent4>
      <a:accent5>
        <a:srgbClr val="C0CDD2"/>
      </a:accent5>
      <a:accent6>
        <a:srgbClr val="003C50"/>
      </a:accent6>
      <a:hlink>
        <a:srgbClr val="A5A28F"/>
      </a:hlink>
      <a:folHlink>
        <a:srgbClr val="CCD158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4B462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A5A28F"/>
        </a:hlink>
        <a:folHlink>
          <a:srgbClr val="CCD15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5499</TotalTime>
  <Words>1168</Words>
  <Application>Microsoft Office PowerPoint</Application>
  <PresentationFormat>On-screen Show (4:3)</PresentationFormat>
  <Paragraphs>203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Arial</vt:lpstr>
      <vt:lpstr>cmbx10</vt:lpstr>
      <vt:lpstr>cmsy10</vt:lpstr>
      <vt:lpstr>cmsy8</vt:lpstr>
      <vt:lpstr>cmr7</vt:lpstr>
      <vt:lpstr>cmmi7</vt:lpstr>
      <vt:lpstr>cmmi8</vt:lpstr>
      <vt:lpstr>Symbol</vt:lpstr>
      <vt:lpstr>cmr5</vt:lpstr>
      <vt:lpstr>cmmi5</vt:lpstr>
      <vt:lpstr>cmex10</vt:lpstr>
      <vt:lpstr>cmr10</vt:lpstr>
      <vt:lpstr>lcmss8</vt:lpstr>
      <vt:lpstr>Cambria Math</vt:lpstr>
      <vt:lpstr>cmmi10</vt:lpstr>
      <vt:lpstr>cmsy5</vt:lpstr>
      <vt:lpstr>Custom Design</vt:lpstr>
      <vt:lpstr>One-out-of-Many Proofs: Or How to Leak a Secret and Spend a Coin</vt:lpstr>
      <vt:lpstr>One-out-of-many statement</vt:lpstr>
      <vt:lpstr>One-out-of-many proof</vt:lpstr>
      <vt:lpstr>Ring signature</vt:lpstr>
      <vt:lpstr>Zerocoin</vt:lpstr>
      <vt:lpstr>Membership proof</vt:lpstr>
      <vt:lpstr>One-out-of-many proof for commitment to 0</vt:lpstr>
      <vt:lpstr>Pedersen commitments</vt:lpstr>
      <vt:lpstr>Sigma-protocols</vt:lpstr>
      <vt:lpstr>Main result: one-out-of-many proof</vt:lpstr>
      <vt:lpstr>Binary tree</vt:lpstr>
      <vt:lpstr>Commit to path</vt:lpstr>
      <vt:lpstr>Build N polynomials of degree n in challenge</vt:lpstr>
      <vt:lpstr>PowerPoint Presentation</vt:lpstr>
      <vt:lpstr>One-out-of-many proofs</vt:lpstr>
      <vt:lpstr>Membership proof</vt:lpstr>
      <vt:lpstr>Fiat-Shamir heuristic</vt:lpstr>
      <vt:lpstr>Ring signatures</vt:lpstr>
      <vt:lpstr>Zerocoin</vt:lpstr>
      <vt:lpstr>Summary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Simon Brown</dc:creator>
  <cp:lastModifiedBy>Jens Groth</cp:lastModifiedBy>
  <cp:revision>454</cp:revision>
  <dcterms:created xsi:type="dcterms:W3CDTF">2005-07-13T12:26:50Z</dcterms:created>
  <dcterms:modified xsi:type="dcterms:W3CDTF">2015-04-27T06:20:50Z</dcterms:modified>
</cp:coreProperties>
</file>