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2" r:id="rId1"/>
    <p:sldMasterId id="2147483708" r:id="rId2"/>
  </p:sldMasterIdLst>
  <p:notesMasterIdLst>
    <p:notesMasterId r:id="rId27"/>
  </p:notesMasterIdLst>
  <p:handoutMasterIdLst>
    <p:handoutMasterId r:id="rId28"/>
  </p:handoutMasterIdLst>
  <p:sldIdLst>
    <p:sldId id="730" r:id="rId3"/>
    <p:sldId id="580" r:id="rId4"/>
    <p:sldId id="731" r:id="rId5"/>
    <p:sldId id="737" r:id="rId6"/>
    <p:sldId id="743" r:id="rId7"/>
    <p:sldId id="738" r:id="rId8"/>
    <p:sldId id="740" r:id="rId9"/>
    <p:sldId id="742" r:id="rId10"/>
    <p:sldId id="691" r:id="rId11"/>
    <p:sldId id="744" r:id="rId12"/>
    <p:sldId id="718" r:id="rId13"/>
    <p:sldId id="719" r:id="rId14"/>
    <p:sldId id="745" r:id="rId15"/>
    <p:sldId id="692" r:id="rId16"/>
    <p:sldId id="717" r:id="rId17"/>
    <p:sldId id="707" r:id="rId18"/>
    <p:sldId id="693" r:id="rId19"/>
    <p:sldId id="701" r:id="rId20"/>
    <p:sldId id="695" r:id="rId21"/>
    <p:sldId id="735" r:id="rId22"/>
    <p:sldId id="698" r:id="rId23"/>
    <p:sldId id="746" r:id="rId24"/>
    <p:sldId id="747" r:id="rId25"/>
    <p:sldId id="734" r:id="rId26"/>
  </p:sldIdLst>
  <p:sldSz cx="9144000" cy="6858000" type="screen4x3"/>
  <p:notesSz cx="6858000" cy="9144000"/>
  <p:embeddedFontLst>
    <p:embeddedFont>
      <p:font typeface="Georgia" pitchFamily="18" charset="0"/>
      <p:regular r:id="rId29"/>
      <p:bold r:id="rId30"/>
      <p:italic r:id="rId31"/>
      <p:boldItalic r:id="rId32"/>
    </p:embeddedFont>
    <p:embeddedFont>
      <p:font typeface="Cambria" pitchFamily="18" charset="0"/>
      <p:regular r:id="rId33"/>
      <p:bold r:id="rId34"/>
      <p:italic r:id="rId35"/>
      <p:boldItalic r:id="rId36"/>
    </p:embeddedFont>
    <p:embeddedFont>
      <p:font typeface="Times" pitchFamily="18" charset="0"/>
      <p:regular r:id="rId37"/>
      <p:bold r:id="rId38"/>
      <p:italic r:id="rId39"/>
      <p:boldItalic r:id="rId40"/>
    </p:embeddedFont>
    <p:embeddedFont>
      <p:font typeface="cmsy10" pitchFamily="34" charset="0"/>
      <p:regular r:id="rId41"/>
    </p:embeddedFont>
    <p:embeddedFont>
      <p:font typeface="Candara" pitchFamily="34" charset="0"/>
      <p:regular r:id="rId42"/>
      <p:bold r:id="rId43"/>
      <p:italic r:id="rId44"/>
      <p:boldItalic r:id="rId45"/>
    </p:embeddedFont>
    <p:embeddedFont>
      <p:font typeface="cmmi10" pitchFamily="34" charset="0"/>
      <p:regular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CCFF99"/>
    <a:srgbClr val="FEFCBE"/>
    <a:srgbClr val="99FF66"/>
    <a:srgbClr val="CC9900"/>
    <a:srgbClr val="7030A0"/>
    <a:srgbClr val="C5E6FF"/>
    <a:srgbClr val="C1E4FF"/>
    <a:srgbClr val="ABDB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67" autoAdjust="0"/>
    <p:restoredTop sz="99353" autoAdjust="0"/>
  </p:normalViewPr>
  <p:slideViewPr>
    <p:cSldViewPr snapToGrid="0">
      <p:cViewPr varScale="1">
        <p:scale>
          <a:sx n="68" d="100"/>
          <a:sy n="68" d="100"/>
        </p:scale>
        <p:origin x="-111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0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8970"/>
    </p:cViewPr>
  </p:sorterViewPr>
  <p:notesViewPr>
    <p:cSldViewPr snapToGrid="0">
      <p:cViewPr varScale="1">
        <p:scale>
          <a:sx n="75" d="100"/>
          <a:sy n="75" d="100"/>
        </p:scale>
        <p:origin x="2898" y="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eorgia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4B393-E8D5-477E-8DE9-1965D8A40220}" type="datetimeFigureOut">
              <a:rPr lang="en-US" smtClean="0">
                <a:latin typeface="Georgia" pitchFamily="18" charset="0"/>
              </a:rPr>
              <a:pPr/>
              <a:t>4/28/2015</a:t>
            </a:fld>
            <a:endParaRPr lang="en-US" dirty="0">
              <a:latin typeface="Georgia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eorgia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DD4FC-6D2D-426E-B7A9-3BE239CA958C}" type="slidenum">
              <a:rPr lang="en-US" smtClean="0">
                <a:latin typeface="Georgia" pitchFamily="18" charset="0"/>
              </a:rPr>
              <a:pPr/>
              <a:t>‹#›</a:t>
            </a:fld>
            <a:endParaRPr lang="en-US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856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orgia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C8E08101-B3C0-4B75-ADBA-825018E13600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orgia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4D3D297D-9C79-48E8-8880-B836620EBD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3302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Idea:</a:t>
            </a:r>
            <a:r>
              <a:rPr lang="en-US" baseline="0" dirty="0" smtClean="0"/>
              <a:t> To do that which, apparently, would f</a:t>
            </a:r>
            <a:r>
              <a:rPr lang="en-US" dirty="0" smtClean="0"/>
              <a:t>etishize the syntax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D297D-9C79-48E8-8880-B836620EBD0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570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806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692375" y="6466701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D77E42E-BB35-4498-9996-3D719BB5E207}" type="slidenum">
              <a:rPr lang="en-US" sz="12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pPr algn="r"/>
              <a:t>‹#›</a:t>
            </a:fld>
            <a:endParaRPr lang="en-US" sz="12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447115" y="6466701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D77E42E-BB35-4498-9996-3D719BB5E207}" type="slidenum">
              <a:rPr lang="en-US" sz="1200" smtClean="0">
                <a:solidFill>
                  <a:prstClr val="white">
                    <a:lumMod val="50000"/>
                  </a:prstClr>
                </a:solidFill>
              </a:rPr>
              <a:pPr algn="r"/>
              <a:t>‹#›</a:t>
            </a:fld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</a:rPr>
              <a:t>/26</a:t>
            </a:r>
            <a:endParaRPr lang="en-US" sz="12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29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9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emf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.png"/><Relationship Id="rId4" Type="http://schemas.openxmlformats.org/officeDocument/2006/relationships/tags" Target="../tags/tag10.xml"/><Relationship Id="rId9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0149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Robust Authenticated Encryption</a:t>
            </a:r>
            <a:endParaRPr lang="en-US" sz="3200" b="1" dirty="0" smtClean="0">
              <a:solidFill>
                <a:srgbClr val="00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00CC"/>
                </a:solidFill>
              </a:rPr>
              <a:t>AEZ and the Problem that it Solves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394" y="3260845"/>
            <a:ext cx="26832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smtClean="0">
                <a:latin typeface="Cambria" pitchFamily="18" charset="0"/>
              </a:rPr>
              <a:t>Viet Tung Hoang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University of Maryland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Georgetown University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3478" y="3270180"/>
            <a:ext cx="2060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Cambria" pitchFamily="18" charset="0"/>
              </a:rPr>
              <a:t>Phillip Rogaway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UC Davis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3788" y="3291951"/>
            <a:ext cx="2081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Cambria" pitchFamily="18" charset="0"/>
              </a:rPr>
              <a:t>Ted Krovetz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Sacramento State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371089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EUROCRYPT 2015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April 28,  2015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4" descr="http://blackburnnews.com/wp-content/uploads/2013/01/JobWant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27" t="5304" r="22891" b="46049"/>
          <a:stretch/>
        </p:blipFill>
        <p:spPr bwMode="auto">
          <a:xfrm>
            <a:off x="545394" y="2439484"/>
            <a:ext cx="961293" cy="852467"/>
          </a:xfrm>
          <a:prstGeom prst="rect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076" y="245291"/>
            <a:ext cx="10294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rgbClr val="0000CC"/>
                </a:solidFill>
              </a:rPr>
              <a:t>2.  Meaningful authenticity for small expansion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4124541" y="1700961"/>
            <a:ext cx="588" cy="17884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994" y="1649434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451" y="1823670"/>
            <a:ext cx="4452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MRAE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37165" y="1817673"/>
            <a:ext cx="222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Robust AE</a:t>
            </a:r>
            <a:endParaRPr lang="en-US" sz="2000" dirty="0">
              <a:solidFill>
                <a:srgbClr val="0000CC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6055" y="2408123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685" y="2460830"/>
            <a:ext cx="4857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Gives up once a forgery occurs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72165" y="2480502"/>
            <a:ext cx="4589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Forgeries are independent of one another</a:t>
            </a:r>
          </a:p>
          <a:p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3458080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76169" y="2044444"/>
            <a:ext cx="7624223" cy="2675887"/>
          </a:xfrm>
          <a:custGeom>
            <a:avLst/>
            <a:gdLst>
              <a:gd name="connsiteX0" fmla="*/ 868515 w 5432096"/>
              <a:gd name="connsiteY0" fmla="*/ 286750 h 3194525"/>
              <a:gd name="connsiteX1" fmla="*/ 174551 w 5432096"/>
              <a:gd name="connsiteY1" fmla="*/ 1013371 h 3194525"/>
              <a:gd name="connsiteX2" fmla="*/ 52087 w 5432096"/>
              <a:gd name="connsiteY2" fmla="*/ 2458450 h 3194525"/>
              <a:gd name="connsiteX3" fmla="*/ 893008 w 5432096"/>
              <a:gd name="connsiteY3" fmla="*/ 3005457 h 3194525"/>
              <a:gd name="connsiteX4" fmla="*/ 4656744 w 5432096"/>
              <a:gd name="connsiteY4" fmla="*/ 3111593 h 3194525"/>
              <a:gd name="connsiteX5" fmla="*/ 5407858 w 5432096"/>
              <a:gd name="connsiteY5" fmla="*/ 1846129 h 3194525"/>
              <a:gd name="connsiteX6" fmla="*/ 4926165 w 5432096"/>
              <a:gd name="connsiteY6" fmla="*/ 245929 h 3194525"/>
              <a:gd name="connsiteX7" fmla="*/ 1978858 w 5432096"/>
              <a:gd name="connsiteY7" fmla="*/ 9164 h 3194525"/>
              <a:gd name="connsiteX8" fmla="*/ 868515 w 5432096"/>
              <a:gd name="connsiteY8" fmla="*/ 286750 h 319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32096" h="3194525">
                <a:moveTo>
                  <a:pt x="868515" y="286750"/>
                </a:moveTo>
                <a:cubicBezTo>
                  <a:pt x="567797" y="454118"/>
                  <a:pt x="310622" y="651421"/>
                  <a:pt x="174551" y="1013371"/>
                </a:cubicBezTo>
                <a:cubicBezTo>
                  <a:pt x="38480" y="1375321"/>
                  <a:pt x="-67656" y="2126436"/>
                  <a:pt x="52087" y="2458450"/>
                </a:cubicBezTo>
                <a:cubicBezTo>
                  <a:pt x="171830" y="2790464"/>
                  <a:pt x="125565" y="2896600"/>
                  <a:pt x="893008" y="3005457"/>
                </a:cubicBezTo>
                <a:cubicBezTo>
                  <a:pt x="1660451" y="3114314"/>
                  <a:pt x="3904269" y="3304814"/>
                  <a:pt x="4656744" y="3111593"/>
                </a:cubicBezTo>
                <a:cubicBezTo>
                  <a:pt x="5409219" y="2918372"/>
                  <a:pt x="5362955" y="2323740"/>
                  <a:pt x="5407858" y="1846129"/>
                </a:cubicBezTo>
                <a:cubicBezTo>
                  <a:pt x="5452761" y="1368518"/>
                  <a:pt x="5497665" y="552090"/>
                  <a:pt x="4926165" y="245929"/>
                </a:cubicBezTo>
                <a:cubicBezTo>
                  <a:pt x="4354665" y="-60232"/>
                  <a:pt x="2655133" y="3721"/>
                  <a:pt x="1978858" y="9164"/>
                </a:cubicBezTo>
                <a:cubicBezTo>
                  <a:pt x="1302583" y="14607"/>
                  <a:pt x="1169233" y="119382"/>
                  <a:pt x="868515" y="28675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099" y="532541"/>
            <a:ext cx="8674169" cy="1015663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b="1" dirty="0" smtClean="0">
                <a:solidFill>
                  <a:schemeClr val="bg1"/>
                </a:solidFill>
              </a:rPr>
              <a:t>Ciphertext </a:t>
            </a:r>
            <a:r>
              <a:rPr lang="en-US" sz="2000" b="1" dirty="0">
                <a:solidFill>
                  <a:schemeClr val="bg1"/>
                </a:solidFill>
              </a:rPr>
              <a:t>expansion</a:t>
            </a:r>
            <a:r>
              <a:rPr lang="en-US" sz="2000" dirty="0">
                <a:solidFill>
                  <a:schemeClr val="bg1"/>
                </a:solidFill>
              </a:rPr>
              <a:t>: </a:t>
            </a:r>
            <a:r>
              <a:rPr lang="en-US" sz="2000" dirty="0" smtClean="0">
                <a:solidFill>
                  <a:schemeClr val="bg1"/>
                </a:solidFill>
              </a:rPr>
              <a:t>Should be possible to have </a:t>
            </a:r>
            <a:r>
              <a:rPr lang="en-US" sz="2000" b="1" dirty="0" smtClean="0">
                <a:solidFill>
                  <a:schemeClr val="bg1"/>
                </a:solidFill>
              </a:rPr>
              <a:t>low </a:t>
            </a:r>
            <a:r>
              <a:rPr lang="en-US" sz="2000" dirty="0" smtClean="0">
                <a:solidFill>
                  <a:schemeClr val="bg1"/>
                </a:solidFill>
              </a:rPr>
              <a:t>expansion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</a:t>
            </a:r>
          </a:p>
          <a:p>
            <a:pPr marL="457200" indent="-457200"/>
            <a:r>
              <a:rPr lang="en-US" sz="2000" dirty="0" smtClean="0"/>
              <a:t>Message-validity checks should help with authenticity </a:t>
            </a:r>
          </a:p>
          <a:p>
            <a:pPr marL="457200" indent="-457200"/>
            <a:r>
              <a:rPr lang="en-US" sz="2000" dirty="0" smtClean="0"/>
              <a:t>                                             (</a:t>
            </a:r>
            <a:r>
              <a:rPr lang="en-US" sz="1600" dirty="0" smtClean="0"/>
              <a:t>even without ciphertext  expansion)</a:t>
            </a:r>
            <a:endParaRPr lang="en-US" sz="1600" b="1" dirty="0" smtClean="0"/>
          </a:p>
        </p:txBody>
      </p:sp>
      <p:sp>
        <p:nvSpPr>
          <p:cNvPr id="8" name="Freeform 7"/>
          <p:cNvSpPr/>
          <p:nvPr/>
        </p:nvSpPr>
        <p:spPr>
          <a:xfrm>
            <a:off x="2364428" y="2298676"/>
            <a:ext cx="1053413" cy="806882"/>
          </a:xfrm>
          <a:custGeom>
            <a:avLst/>
            <a:gdLst>
              <a:gd name="connsiteX0" fmla="*/ 230035 w 721035"/>
              <a:gd name="connsiteY0" fmla="*/ 92929 h 806882"/>
              <a:gd name="connsiteX1" fmla="*/ 1435 w 721035"/>
              <a:gd name="connsiteY1" fmla="*/ 337857 h 806882"/>
              <a:gd name="connsiteX2" fmla="*/ 132064 w 721035"/>
              <a:gd name="connsiteY2" fmla="*/ 541964 h 806882"/>
              <a:gd name="connsiteX3" fmla="*/ 115735 w 721035"/>
              <a:gd name="connsiteY3" fmla="*/ 778729 h 806882"/>
              <a:gd name="connsiteX4" fmla="*/ 548443 w 721035"/>
              <a:gd name="connsiteY4" fmla="*/ 762400 h 806882"/>
              <a:gd name="connsiteX5" fmla="*/ 719893 w 721035"/>
              <a:gd name="connsiteY5" fmla="*/ 419500 h 806882"/>
              <a:gd name="connsiteX6" fmla="*/ 621921 w 721035"/>
              <a:gd name="connsiteY6" fmla="*/ 199064 h 806882"/>
              <a:gd name="connsiteX7" fmla="*/ 597428 w 721035"/>
              <a:gd name="connsiteY7" fmla="*/ 3122 h 806882"/>
              <a:gd name="connsiteX8" fmla="*/ 230035 w 721035"/>
              <a:gd name="connsiteY8" fmla="*/ 92929 h 80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1035" h="806882">
                <a:moveTo>
                  <a:pt x="230035" y="92929"/>
                </a:moveTo>
                <a:cubicBezTo>
                  <a:pt x="130703" y="148718"/>
                  <a:pt x="17763" y="263018"/>
                  <a:pt x="1435" y="337857"/>
                </a:cubicBezTo>
                <a:cubicBezTo>
                  <a:pt x="-14893" y="412696"/>
                  <a:pt x="113014" y="468485"/>
                  <a:pt x="132064" y="541964"/>
                </a:cubicBezTo>
                <a:cubicBezTo>
                  <a:pt x="151114" y="615443"/>
                  <a:pt x="46338" y="741990"/>
                  <a:pt x="115735" y="778729"/>
                </a:cubicBezTo>
                <a:cubicBezTo>
                  <a:pt x="185132" y="815468"/>
                  <a:pt x="447750" y="822272"/>
                  <a:pt x="548443" y="762400"/>
                </a:cubicBezTo>
                <a:cubicBezTo>
                  <a:pt x="649136" y="702529"/>
                  <a:pt x="707647" y="513389"/>
                  <a:pt x="719893" y="419500"/>
                </a:cubicBezTo>
                <a:cubicBezTo>
                  <a:pt x="732139" y="325611"/>
                  <a:pt x="642332" y="268460"/>
                  <a:pt x="621921" y="199064"/>
                </a:cubicBezTo>
                <a:cubicBezTo>
                  <a:pt x="601510" y="129668"/>
                  <a:pt x="657299" y="19450"/>
                  <a:pt x="597428" y="3122"/>
                </a:cubicBezTo>
                <a:cubicBezTo>
                  <a:pt x="537557" y="-13206"/>
                  <a:pt x="329367" y="37140"/>
                  <a:pt x="230035" y="9292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794" y="4984946"/>
            <a:ext cx="7650863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</a:t>
            </a:r>
            <a:r>
              <a:rPr lang="en-US" sz="2000" b="1" dirty="0" smtClean="0"/>
              <a:t>expect</a:t>
            </a:r>
            <a:r>
              <a:rPr lang="en-US" sz="2000" dirty="0" smtClean="0"/>
              <a:t> that if the valid messages have density </a:t>
            </a:r>
            <a:r>
              <a:rPr lang="en-US" sz="2000" dirty="0" smtClean="0">
                <a:latin typeface="Symbol" panose="05050102010706020507" pitchFamily="18" charset="2"/>
              </a:rPr>
              <a:t>r</a:t>
            </a:r>
            <a:r>
              <a:rPr lang="en-US" sz="2000" dirty="0" smtClean="0"/>
              <a:t> then verifying validity should add </a:t>
            </a:r>
            <a:r>
              <a:rPr lang="en-US" sz="2000" dirty="0" smtClean="0">
                <a:latin typeface="Symbol" panose="05050102010706020507" pitchFamily="18" charset="2"/>
              </a:rPr>
              <a:t>- </a:t>
            </a:r>
            <a:r>
              <a:rPr lang="en-US" sz="2000" dirty="0" smtClean="0"/>
              <a:t>lg(</a:t>
            </a:r>
            <a:r>
              <a:rPr lang="en-US" sz="2000" dirty="0" smtClean="0">
                <a:latin typeface="Symbol" panose="05050102010706020507" pitchFamily="18" charset="2"/>
              </a:rPr>
              <a:t>r</a:t>
            </a:r>
            <a:r>
              <a:rPr lang="en-US" sz="2000" dirty="0" smtClean="0"/>
              <a:t>) bits of authenticity.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3887" y="5882718"/>
            <a:ext cx="7090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[BR</a:t>
            </a:r>
            <a:r>
              <a:rPr lang="en-US" sz="2000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00</a:t>
            </a:r>
            <a:r>
              <a:rPr lang="en-US" sz="2000" dirty="0" smtClean="0">
                <a:solidFill>
                  <a:srgbClr val="7030A0"/>
                </a:solidFill>
              </a:rPr>
              <a:t>]</a:t>
            </a:r>
            <a:r>
              <a:rPr lang="en-US" sz="2000" dirty="0" smtClean="0"/>
              <a:t> showed such a result in the context of a strong PRP.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49077" y="245291"/>
            <a:ext cx="605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3.   Redundancy exploitation</a:t>
            </a:r>
            <a:endParaRPr lang="en-US" sz="24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981090" y="3893696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All plaintexts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09972" y="3128927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Valid plaintext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95126" y="2416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71645" y="25690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0626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9077" y="245291"/>
            <a:ext cx="605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4.  Decryption-leakage security</a:t>
            </a:r>
            <a:endParaRPr lang="en-US" sz="2400" b="1" dirty="0" smtClean="0"/>
          </a:p>
        </p:txBody>
      </p:sp>
      <p:sp>
        <p:nvSpPr>
          <p:cNvPr id="7" name="Freeform 6"/>
          <p:cNvSpPr/>
          <p:nvPr/>
        </p:nvSpPr>
        <p:spPr>
          <a:xfrm>
            <a:off x="176169" y="1923141"/>
            <a:ext cx="7624223" cy="2675887"/>
          </a:xfrm>
          <a:custGeom>
            <a:avLst/>
            <a:gdLst>
              <a:gd name="connsiteX0" fmla="*/ 868515 w 5432096"/>
              <a:gd name="connsiteY0" fmla="*/ 286750 h 3194525"/>
              <a:gd name="connsiteX1" fmla="*/ 174551 w 5432096"/>
              <a:gd name="connsiteY1" fmla="*/ 1013371 h 3194525"/>
              <a:gd name="connsiteX2" fmla="*/ 52087 w 5432096"/>
              <a:gd name="connsiteY2" fmla="*/ 2458450 h 3194525"/>
              <a:gd name="connsiteX3" fmla="*/ 893008 w 5432096"/>
              <a:gd name="connsiteY3" fmla="*/ 3005457 h 3194525"/>
              <a:gd name="connsiteX4" fmla="*/ 4656744 w 5432096"/>
              <a:gd name="connsiteY4" fmla="*/ 3111593 h 3194525"/>
              <a:gd name="connsiteX5" fmla="*/ 5407858 w 5432096"/>
              <a:gd name="connsiteY5" fmla="*/ 1846129 h 3194525"/>
              <a:gd name="connsiteX6" fmla="*/ 4926165 w 5432096"/>
              <a:gd name="connsiteY6" fmla="*/ 245929 h 3194525"/>
              <a:gd name="connsiteX7" fmla="*/ 1978858 w 5432096"/>
              <a:gd name="connsiteY7" fmla="*/ 9164 h 3194525"/>
              <a:gd name="connsiteX8" fmla="*/ 868515 w 5432096"/>
              <a:gd name="connsiteY8" fmla="*/ 286750 h 319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32096" h="3194525">
                <a:moveTo>
                  <a:pt x="868515" y="286750"/>
                </a:moveTo>
                <a:cubicBezTo>
                  <a:pt x="567797" y="454118"/>
                  <a:pt x="310622" y="651421"/>
                  <a:pt x="174551" y="1013371"/>
                </a:cubicBezTo>
                <a:cubicBezTo>
                  <a:pt x="38480" y="1375321"/>
                  <a:pt x="-67656" y="2126436"/>
                  <a:pt x="52087" y="2458450"/>
                </a:cubicBezTo>
                <a:cubicBezTo>
                  <a:pt x="171830" y="2790464"/>
                  <a:pt x="125565" y="2896600"/>
                  <a:pt x="893008" y="3005457"/>
                </a:cubicBezTo>
                <a:cubicBezTo>
                  <a:pt x="1660451" y="3114314"/>
                  <a:pt x="3904269" y="3304814"/>
                  <a:pt x="4656744" y="3111593"/>
                </a:cubicBezTo>
                <a:cubicBezTo>
                  <a:pt x="5409219" y="2918372"/>
                  <a:pt x="5362955" y="2323740"/>
                  <a:pt x="5407858" y="1846129"/>
                </a:cubicBezTo>
                <a:cubicBezTo>
                  <a:pt x="5452761" y="1368518"/>
                  <a:pt x="5497665" y="552090"/>
                  <a:pt x="4926165" y="245929"/>
                </a:cubicBezTo>
                <a:cubicBezTo>
                  <a:pt x="4354665" y="-60232"/>
                  <a:pt x="2655133" y="3721"/>
                  <a:pt x="1978858" y="9164"/>
                </a:cubicBezTo>
                <a:cubicBezTo>
                  <a:pt x="1302583" y="14607"/>
                  <a:pt x="1169233" y="119382"/>
                  <a:pt x="868515" y="28675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1090" y="3772393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All plaintexts</a:t>
            </a:r>
            <a:endParaRPr lang="en-US" b="1" dirty="0"/>
          </a:p>
        </p:txBody>
      </p:sp>
      <p:sp>
        <p:nvSpPr>
          <p:cNvPr id="9" name="Freeform 8"/>
          <p:cNvSpPr/>
          <p:nvPr/>
        </p:nvSpPr>
        <p:spPr>
          <a:xfrm>
            <a:off x="2364428" y="2177373"/>
            <a:ext cx="1053413" cy="806882"/>
          </a:xfrm>
          <a:custGeom>
            <a:avLst/>
            <a:gdLst>
              <a:gd name="connsiteX0" fmla="*/ 230035 w 721035"/>
              <a:gd name="connsiteY0" fmla="*/ 92929 h 806882"/>
              <a:gd name="connsiteX1" fmla="*/ 1435 w 721035"/>
              <a:gd name="connsiteY1" fmla="*/ 337857 h 806882"/>
              <a:gd name="connsiteX2" fmla="*/ 132064 w 721035"/>
              <a:gd name="connsiteY2" fmla="*/ 541964 h 806882"/>
              <a:gd name="connsiteX3" fmla="*/ 115735 w 721035"/>
              <a:gd name="connsiteY3" fmla="*/ 778729 h 806882"/>
              <a:gd name="connsiteX4" fmla="*/ 548443 w 721035"/>
              <a:gd name="connsiteY4" fmla="*/ 762400 h 806882"/>
              <a:gd name="connsiteX5" fmla="*/ 719893 w 721035"/>
              <a:gd name="connsiteY5" fmla="*/ 419500 h 806882"/>
              <a:gd name="connsiteX6" fmla="*/ 621921 w 721035"/>
              <a:gd name="connsiteY6" fmla="*/ 199064 h 806882"/>
              <a:gd name="connsiteX7" fmla="*/ 597428 w 721035"/>
              <a:gd name="connsiteY7" fmla="*/ 3122 h 806882"/>
              <a:gd name="connsiteX8" fmla="*/ 230035 w 721035"/>
              <a:gd name="connsiteY8" fmla="*/ 92929 h 80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1035" h="806882">
                <a:moveTo>
                  <a:pt x="230035" y="92929"/>
                </a:moveTo>
                <a:cubicBezTo>
                  <a:pt x="130703" y="148718"/>
                  <a:pt x="17763" y="263018"/>
                  <a:pt x="1435" y="337857"/>
                </a:cubicBezTo>
                <a:cubicBezTo>
                  <a:pt x="-14893" y="412696"/>
                  <a:pt x="113014" y="468485"/>
                  <a:pt x="132064" y="541964"/>
                </a:cubicBezTo>
                <a:cubicBezTo>
                  <a:pt x="151114" y="615443"/>
                  <a:pt x="46338" y="741990"/>
                  <a:pt x="115735" y="778729"/>
                </a:cubicBezTo>
                <a:cubicBezTo>
                  <a:pt x="185132" y="815468"/>
                  <a:pt x="447750" y="822272"/>
                  <a:pt x="548443" y="762400"/>
                </a:cubicBezTo>
                <a:cubicBezTo>
                  <a:pt x="649136" y="702529"/>
                  <a:pt x="707647" y="513389"/>
                  <a:pt x="719893" y="419500"/>
                </a:cubicBezTo>
                <a:cubicBezTo>
                  <a:pt x="732139" y="325611"/>
                  <a:pt x="642332" y="268460"/>
                  <a:pt x="621921" y="199064"/>
                </a:cubicBezTo>
                <a:cubicBezTo>
                  <a:pt x="601510" y="129668"/>
                  <a:pt x="657299" y="19450"/>
                  <a:pt x="597428" y="3122"/>
                </a:cubicBezTo>
                <a:cubicBezTo>
                  <a:pt x="537557" y="-13206"/>
                  <a:pt x="329367" y="37140"/>
                  <a:pt x="230035" y="9292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9972" y="3007624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Valid plaintext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95126" y="2295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1645" y="24477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6336" y="32813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87658" y="2556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2299" y="35861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133" y="1014318"/>
            <a:ext cx="45897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Divulging an </a:t>
            </a:r>
            <a:r>
              <a:rPr lang="en-US" sz="2000" b="1" dirty="0" smtClean="0"/>
              <a:t>invalid</a:t>
            </a:r>
            <a:r>
              <a:rPr lang="en-US" sz="2000" dirty="0" smtClean="0"/>
              <a:t> </a:t>
            </a:r>
            <a:r>
              <a:rPr lang="en-US" sz="2000" i="1" dirty="0" smtClean="0"/>
              <a:t>M</a:t>
            </a:r>
            <a:r>
              <a:rPr lang="en-US" sz="2000" dirty="0" smtClean="0"/>
              <a:t> shouldn’t hurt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100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7772" y="2162205"/>
            <a:ext cx="2452006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M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7817" y="5337205"/>
            <a:ext cx="3092086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C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4774" y="3419505"/>
            <a:ext cx="1696720" cy="1158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1464" y="3886577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3675" y="3921837"/>
            <a:ext cx="56896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3675" y="4157284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53675" y="3681125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8709" y="3432960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5535" y="373387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5535" y="397694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</a:t>
            </a:r>
            <a:endParaRPr lang="en-US" i="1" dirty="0"/>
          </a:p>
        </p:txBody>
      </p:sp>
      <p:cxnSp>
        <p:nvCxnSpPr>
          <p:cNvPr id="15" name="Straight Arrow Connector 14"/>
          <p:cNvCxnSpPr>
            <a:stCxn id="7" idx="2"/>
          </p:cNvCxnSpPr>
          <p:nvPr/>
        </p:nvCxnSpPr>
        <p:spPr>
          <a:xfrm>
            <a:off x="2073134" y="4577745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088374" y="2651155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5743" y="421811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anose="05050102010706020507" pitchFamily="18" charset="2"/>
              </a:rPr>
              <a:t>l</a:t>
            </a:r>
            <a:endParaRPr lang="en-US" sz="2000" dirty="0">
              <a:latin typeface="Symbol" panose="05050102010706020507" pitchFamily="18" charset="2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65395" y="4387058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389290" y="3431943"/>
            <a:ext cx="1696720" cy="1158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065980" y="3899015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D</a:t>
            </a:r>
            <a:endParaRPr lang="en-US" sz="2800" dirty="0">
              <a:latin typeface="cmsy10" panose="020B0500000000000000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818191" y="3934275"/>
            <a:ext cx="56896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818191" y="4169722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818191" y="3693563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473225" y="344539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endParaRPr lang="en-US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4460051" y="3746315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4460051" y="398938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</a:t>
            </a:r>
            <a:endParaRPr lang="en-US" i="1" dirty="0"/>
          </a:p>
        </p:txBody>
      </p:sp>
      <p:cxnSp>
        <p:nvCxnSpPr>
          <p:cNvPr id="58" name="Straight Arrow Connector 57"/>
          <p:cNvCxnSpPr>
            <a:stCxn id="50" idx="2"/>
          </p:cNvCxnSpPr>
          <p:nvPr/>
        </p:nvCxnSpPr>
        <p:spPr>
          <a:xfrm>
            <a:off x="6237650" y="4590183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252890" y="2663593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80259" y="423055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anose="05050102010706020507" pitchFamily="18" charset="2"/>
              </a:rPr>
              <a:t>l</a:t>
            </a:r>
            <a:endParaRPr lang="en-US" sz="2000" dirty="0">
              <a:latin typeface="Symbol" panose="05050102010706020507" pitchFamily="18" charset="2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4829911" y="4399496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023066" y="2177235"/>
            <a:ext cx="3092086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C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23002" y="5347051"/>
            <a:ext cx="2452006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M</a:t>
            </a:r>
            <a:endParaRPr lang="en-US" sz="2400" i="1" dirty="0">
              <a:solidFill>
                <a:schemeClr val="tx1"/>
              </a:solidFill>
            </a:endParaRPr>
          </a:p>
        </p:txBody>
      </p:sp>
      <p:pic>
        <p:nvPicPr>
          <p:cNvPr id="38" name="Picture 3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767185" y="1084424"/>
            <a:ext cx="2971211" cy="51111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74584" y="208283"/>
            <a:ext cx="303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Robust-AE Syntax</a:t>
            </a:r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37229" y="988034"/>
            <a:ext cx="2447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|</a:t>
            </a:r>
            <a:r>
              <a:rPr lang="en-US" sz="2000" i="1" dirty="0" smtClean="0"/>
              <a:t>N|, |A|, |M|, </a:t>
            </a:r>
            <a:r>
              <a:rPr lang="en-US" sz="2400" dirty="0" smtClean="0">
                <a:latin typeface="Symbol" panose="05050102010706020507" pitchFamily="18" charset="2"/>
              </a:rPr>
              <a:t>l</a:t>
            </a:r>
            <a:r>
              <a:rPr lang="en-US" sz="2000" dirty="0" smtClean="0"/>
              <a:t>  </a:t>
            </a:r>
            <a:r>
              <a:rPr lang="en-US" sz="2000" b="1" dirty="0" smtClean="0"/>
              <a:t>arbitrary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09225" y="2153416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latin typeface="Georgia" pitchFamily="18" charset="0"/>
              </a:rPr>
              <a:t>C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70710" y="3089591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i="1" dirty="0">
              <a:latin typeface="Georgia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612571" y="1804472"/>
            <a:ext cx="1802112" cy="516193"/>
          </a:xfrm>
          <a:custGeom>
            <a:avLst/>
            <a:gdLst>
              <a:gd name="connsiteX0" fmla="*/ 1873045 w 1892709"/>
              <a:gd name="connsiteY0" fmla="*/ 491612 h 491612"/>
              <a:gd name="connsiteX1" fmla="*/ 1873045 w 1892709"/>
              <a:gd name="connsiteY1" fmla="*/ 122903 h 491612"/>
              <a:gd name="connsiteX2" fmla="*/ 1755058 w 1892709"/>
              <a:gd name="connsiteY2" fmla="*/ 19664 h 491612"/>
              <a:gd name="connsiteX3" fmla="*/ 1460091 w 1892709"/>
              <a:gd name="connsiteY3" fmla="*/ 4916 h 491612"/>
              <a:gd name="connsiteX4" fmla="*/ 0 w 1892709"/>
              <a:gd name="connsiteY4" fmla="*/ 4916 h 49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709" h="491612">
                <a:moveTo>
                  <a:pt x="1873045" y="491612"/>
                </a:moveTo>
                <a:cubicBezTo>
                  <a:pt x="1882877" y="346586"/>
                  <a:pt x="1892709" y="201561"/>
                  <a:pt x="1873045" y="122903"/>
                </a:cubicBezTo>
                <a:cubicBezTo>
                  <a:pt x="1853381" y="44245"/>
                  <a:pt x="1823884" y="39328"/>
                  <a:pt x="1755058" y="19664"/>
                </a:cubicBezTo>
                <a:cubicBezTo>
                  <a:pt x="1686232" y="0"/>
                  <a:pt x="1460091" y="4916"/>
                  <a:pt x="1460091" y="4916"/>
                </a:cubicBezTo>
                <a:lnTo>
                  <a:pt x="0" y="4916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590800" y="2070291"/>
            <a:ext cx="1725613" cy="466725"/>
          </a:xfrm>
          <a:custGeom>
            <a:avLst/>
            <a:gdLst>
              <a:gd name="connsiteX0" fmla="*/ 0 w 1744663"/>
              <a:gd name="connsiteY0" fmla="*/ 74612 h 465137"/>
              <a:gd name="connsiteX1" fmla="*/ 1457325 w 1744663"/>
              <a:gd name="connsiteY1" fmla="*/ 65087 h 465137"/>
              <a:gd name="connsiteX2" fmla="*/ 1724025 w 1744663"/>
              <a:gd name="connsiteY2" fmla="*/ 465137 h 46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4663" h="465137">
                <a:moveTo>
                  <a:pt x="0" y="74612"/>
                </a:moveTo>
                <a:cubicBezTo>
                  <a:pt x="584994" y="37306"/>
                  <a:pt x="1169988" y="0"/>
                  <a:pt x="1457325" y="65087"/>
                </a:cubicBezTo>
                <a:cubicBezTo>
                  <a:pt x="1744663" y="130175"/>
                  <a:pt x="1734344" y="297656"/>
                  <a:pt x="1724025" y="46513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562475" y="2090929"/>
            <a:ext cx="1933575" cy="446087"/>
          </a:xfrm>
          <a:custGeom>
            <a:avLst/>
            <a:gdLst>
              <a:gd name="connsiteX0" fmla="*/ 1933575 w 1933575"/>
              <a:gd name="connsiteY0" fmla="*/ 55562 h 446087"/>
              <a:gd name="connsiteX1" fmla="*/ 361950 w 1933575"/>
              <a:gd name="connsiteY1" fmla="*/ 65087 h 446087"/>
              <a:gd name="connsiteX2" fmla="*/ 0 w 1933575"/>
              <a:gd name="connsiteY2" fmla="*/ 446087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575" h="446087">
                <a:moveTo>
                  <a:pt x="1933575" y="55562"/>
                </a:moveTo>
                <a:cubicBezTo>
                  <a:pt x="1308893" y="27781"/>
                  <a:pt x="684212" y="0"/>
                  <a:pt x="361950" y="65087"/>
                </a:cubicBezTo>
                <a:cubicBezTo>
                  <a:pt x="39688" y="130174"/>
                  <a:pt x="19844" y="288130"/>
                  <a:pt x="0" y="44608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543175" y="3367666"/>
            <a:ext cx="1803400" cy="541337"/>
          </a:xfrm>
          <a:custGeom>
            <a:avLst/>
            <a:gdLst>
              <a:gd name="connsiteX0" fmla="*/ 1790700 w 1803400"/>
              <a:gd name="connsiteY0" fmla="*/ 0 h 541337"/>
              <a:gd name="connsiteX1" fmla="*/ 1781175 w 1803400"/>
              <a:gd name="connsiteY1" fmla="*/ 419100 h 541337"/>
              <a:gd name="connsiteX2" fmla="*/ 1657350 w 1803400"/>
              <a:gd name="connsiteY2" fmla="*/ 523875 h 541337"/>
              <a:gd name="connsiteX3" fmla="*/ 1524000 w 1803400"/>
              <a:gd name="connsiteY3" fmla="*/ 523875 h 541337"/>
              <a:gd name="connsiteX4" fmla="*/ 0 w 1803400"/>
              <a:gd name="connsiteY4" fmla="*/ 533400 h 54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541337">
                <a:moveTo>
                  <a:pt x="1790700" y="0"/>
                </a:moveTo>
                <a:cubicBezTo>
                  <a:pt x="1797050" y="165894"/>
                  <a:pt x="1803400" y="331788"/>
                  <a:pt x="1781175" y="419100"/>
                </a:cubicBezTo>
                <a:cubicBezTo>
                  <a:pt x="1758950" y="506413"/>
                  <a:pt x="1700212" y="506413"/>
                  <a:pt x="1657350" y="523875"/>
                </a:cubicBezTo>
                <a:cubicBezTo>
                  <a:pt x="1614488" y="541337"/>
                  <a:pt x="1524000" y="523875"/>
                  <a:pt x="1524000" y="523875"/>
                </a:cubicBezTo>
                <a:lnTo>
                  <a:pt x="0" y="533400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581275" y="3232466"/>
            <a:ext cx="1600200" cy="388938"/>
          </a:xfrm>
          <a:custGeom>
            <a:avLst/>
            <a:gdLst>
              <a:gd name="connsiteX0" fmla="*/ 0 w 1600200"/>
              <a:gd name="connsiteY0" fmla="*/ 333375 h 388938"/>
              <a:gd name="connsiteX1" fmla="*/ 1257300 w 1600200"/>
              <a:gd name="connsiteY1" fmla="*/ 333375 h 388938"/>
              <a:gd name="connsiteX2" fmla="*/ 1600200 w 1600200"/>
              <a:gd name="connsiteY2" fmla="*/ 0 h 38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88938">
                <a:moveTo>
                  <a:pt x="0" y="333375"/>
                </a:moveTo>
                <a:cubicBezTo>
                  <a:pt x="495300" y="361156"/>
                  <a:pt x="990600" y="388938"/>
                  <a:pt x="1257300" y="333375"/>
                </a:cubicBezTo>
                <a:cubicBezTo>
                  <a:pt x="1524000" y="277812"/>
                  <a:pt x="1562100" y="138906"/>
                  <a:pt x="160020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533900" y="3241991"/>
            <a:ext cx="1938152" cy="325438"/>
          </a:xfrm>
          <a:custGeom>
            <a:avLst/>
            <a:gdLst>
              <a:gd name="connsiteX0" fmla="*/ 1685925 w 1685925"/>
              <a:gd name="connsiteY0" fmla="*/ 295275 h 325438"/>
              <a:gd name="connsiteX1" fmla="*/ 304800 w 1685925"/>
              <a:gd name="connsiteY1" fmla="*/ 276225 h 325438"/>
              <a:gd name="connsiteX2" fmla="*/ 0 w 1685925"/>
              <a:gd name="connsiteY2" fmla="*/ 0 h 32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925" h="325438">
                <a:moveTo>
                  <a:pt x="1685925" y="295275"/>
                </a:moveTo>
                <a:cubicBezTo>
                  <a:pt x="1135856" y="310356"/>
                  <a:pt x="585788" y="325438"/>
                  <a:pt x="304800" y="276225"/>
                </a:cubicBezTo>
                <a:cubicBezTo>
                  <a:pt x="23812" y="227012"/>
                  <a:pt x="11906" y="113506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4400550" y="1836479"/>
            <a:ext cx="2076450" cy="131762"/>
          </a:xfrm>
          <a:custGeom>
            <a:avLst/>
            <a:gdLst>
              <a:gd name="connsiteX0" fmla="*/ 0 w 2076450"/>
              <a:gd name="connsiteY0" fmla="*/ 131762 h 131762"/>
              <a:gd name="connsiteX1" fmla="*/ 47625 w 2076450"/>
              <a:gd name="connsiteY1" fmla="*/ 55562 h 131762"/>
              <a:gd name="connsiteX2" fmla="*/ 200025 w 2076450"/>
              <a:gd name="connsiteY2" fmla="*/ 7937 h 131762"/>
              <a:gd name="connsiteX3" fmla="*/ 381000 w 2076450"/>
              <a:gd name="connsiteY3" fmla="*/ 7937 h 131762"/>
              <a:gd name="connsiteX4" fmla="*/ 2076450 w 2076450"/>
              <a:gd name="connsiteY4" fmla="*/ 7937 h 13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450" h="131762">
                <a:moveTo>
                  <a:pt x="0" y="131762"/>
                </a:moveTo>
                <a:cubicBezTo>
                  <a:pt x="7144" y="103981"/>
                  <a:pt x="14288" y="76200"/>
                  <a:pt x="47625" y="55562"/>
                </a:cubicBezTo>
                <a:cubicBezTo>
                  <a:pt x="80963" y="34925"/>
                  <a:pt x="144463" y="15874"/>
                  <a:pt x="200025" y="7937"/>
                </a:cubicBezTo>
                <a:cubicBezTo>
                  <a:pt x="255587" y="0"/>
                  <a:pt x="381000" y="7937"/>
                  <a:pt x="381000" y="7937"/>
                </a:cubicBezTo>
                <a:lnTo>
                  <a:pt x="2076450" y="7937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333875" y="3672591"/>
            <a:ext cx="2190750" cy="238125"/>
          </a:xfrm>
          <a:custGeom>
            <a:avLst/>
            <a:gdLst>
              <a:gd name="connsiteX0" fmla="*/ 0 w 2190750"/>
              <a:gd name="connsiteY0" fmla="*/ 0 h 238125"/>
              <a:gd name="connsiteX1" fmla="*/ 47625 w 2190750"/>
              <a:gd name="connsiteY1" fmla="*/ 104775 h 238125"/>
              <a:gd name="connsiteX2" fmla="*/ 171450 w 2190750"/>
              <a:gd name="connsiteY2" fmla="*/ 180975 h 238125"/>
              <a:gd name="connsiteX3" fmla="*/ 371475 w 2190750"/>
              <a:gd name="connsiteY3" fmla="*/ 200025 h 238125"/>
              <a:gd name="connsiteX4" fmla="*/ 2190750 w 2190750"/>
              <a:gd name="connsiteY4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0" h="238125">
                <a:moveTo>
                  <a:pt x="0" y="0"/>
                </a:moveTo>
                <a:cubicBezTo>
                  <a:pt x="9525" y="37306"/>
                  <a:pt x="19050" y="74613"/>
                  <a:pt x="47625" y="104775"/>
                </a:cubicBezTo>
                <a:cubicBezTo>
                  <a:pt x="76200" y="134937"/>
                  <a:pt x="117475" y="165100"/>
                  <a:pt x="171450" y="180975"/>
                </a:cubicBezTo>
                <a:cubicBezTo>
                  <a:pt x="225425" y="196850"/>
                  <a:pt x="371475" y="200025"/>
                  <a:pt x="371475" y="200025"/>
                </a:cubicBezTo>
                <a:lnTo>
                  <a:pt x="2190750" y="238125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58870" y="1651706"/>
            <a:ext cx="1607142" cy="993177"/>
          </a:xfrm>
          <a:prstGeom prst="rect">
            <a:avLst/>
          </a:prstGeom>
          <a:solidFill>
            <a:schemeClr val="bg1">
              <a:lumMod val="95000"/>
              <a:alpha val="50196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sz="2300" baseline="50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72994" y="3209296"/>
            <a:ext cx="1607142" cy="1003592"/>
          </a:xfrm>
          <a:prstGeom prst="rect">
            <a:avLst/>
          </a:prstGeom>
          <a:solidFill>
            <a:schemeClr val="bg1">
              <a:lumMod val="95000"/>
              <a:alpha val="50196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00" b="1" baseline="-25000" dirty="0" smtClean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5343263" y="2237491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C</a:t>
            </a:r>
            <a:endParaRPr lang="en-US" sz="3200" i="1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68462" y="1067360"/>
            <a:ext cx="2359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</a:rPr>
              <a:t>p</a:t>
            </a:r>
            <a:r>
              <a:rPr lang="en-US" sz="2000" dirty="0" smtClean="0">
                <a:solidFill>
                  <a:srgbClr val="0000CC"/>
                </a:solidFill>
              </a:rPr>
              <a:t>(</a:t>
            </a:r>
            <a:r>
              <a:rPr lang="en-US" sz="2000" dirty="0" smtClean="0">
                <a:solidFill>
                  <a:srgbClr val="0000CC"/>
                </a:solidFill>
                <a:latin typeface="cmmi10" pitchFamily="34" charset="0"/>
              </a:rPr>
              <a:t>N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000" dirty="0" smtClean="0">
                <a:solidFill>
                  <a:srgbClr val="0000CC"/>
                </a:solidFill>
                <a:latin typeface="cmmi10" pitchFamily="34" charset="0"/>
              </a:rPr>
              <a:t>A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</a:rPr>
              <a:t>l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400" baseline="30000" dirty="0" smtClean="0">
                <a:solidFill>
                  <a:srgbClr val="0000CC"/>
                </a:solidFill>
              </a:rPr>
              <a:t>.</a:t>
            </a:r>
            <a:r>
              <a:rPr lang="en-US" sz="2000" dirty="0" smtClean="0">
                <a:solidFill>
                  <a:srgbClr val="0000CC"/>
                </a:solidFill>
              </a:rPr>
              <a:t>) </a:t>
            </a:r>
            <a:r>
              <a:rPr lang="en-US" sz="2000" dirty="0" smtClean="0">
                <a:solidFill>
                  <a:srgbClr val="0000CC"/>
                </a:solidFill>
                <a:sym typeface="Symbol"/>
              </a:rPr>
              <a:t>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sym typeface="Wingdings" pitchFamily="2" charset="2"/>
              </a:rPr>
              <a:t>Inj(</a:t>
            </a:r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  <a:sym typeface="Wingdings" pitchFamily="2" charset="2"/>
              </a:rPr>
              <a:t>l</a:t>
            </a:r>
            <a:r>
              <a:rPr lang="en-US" sz="2000" dirty="0" smtClean="0">
                <a:solidFill>
                  <a:srgbClr val="0000CC"/>
                </a:solidFill>
                <a:sym typeface="Wingdings" pitchFamily="2" charset="2"/>
              </a:rPr>
              <a:t>)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5444987" y="3101314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b="1" i="1" baseline="20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95434" y="331123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ymbol" panose="05050102010706020507" pitchFamily="18" charset="2"/>
              </a:rPr>
              <a:t>p </a:t>
            </a:r>
            <a:r>
              <a:rPr lang="en-US" sz="2400" baseline="30000" dirty="0">
                <a:latin typeface="Symbol" panose="05050102010706020507" pitchFamily="18" charset="2"/>
              </a:rPr>
              <a:t>-1</a:t>
            </a:r>
            <a:r>
              <a:rPr lang="en-US" sz="2400" i="1" dirty="0">
                <a:latin typeface="Georgia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sz="2400" b="1" baseline="-25000" dirty="0">
              <a:latin typeface="Georgia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7127" y="5279300"/>
            <a:ext cx="4453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Pseudorandom injection</a:t>
            </a:r>
            <a:r>
              <a:rPr lang="en-US" sz="2000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[RS</a:t>
            </a:r>
            <a:r>
              <a:rPr lang="en-US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06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000927" y="2678785"/>
            <a:ext cx="6767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24019" y="5695655"/>
            <a:ext cx="664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now understood </a:t>
            </a:r>
            <a:r>
              <a:rPr lang="en-US" b="1" dirty="0" smtClean="0"/>
              <a:t>prescriptively</a:t>
            </a:r>
            <a:r>
              <a:rPr lang="en-US" dirty="0" smtClean="0"/>
              <a:t>, for all</a:t>
            </a:r>
            <a:r>
              <a:rPr lang="en-US" dirty="0" smtClean="0">
                <a:latin typeface="Symbol" panose="05050102010706020507" pitchFamily="18" charset="2"/>
              </a:rPr>
              <a:t> l</a:t>
            </a:r>
            <a:r>
              <a:rPr lang="en-US" dirty="0" smtClean="0"/>
              <a:t>  — not just an alternative characterization of an MRAE scheme</a:t>
            </a:r>
          </a:p>
        </p:txBody>
      </p:sp>
      <p:sp>
        <p:nvSpPr>
          <p:cNvPr id="4" name="Freeform 3"/>
          <p:cNvSpPr/>
          <p:nvPr/>
        </p:nvSpPr>
        <p:spPr>
          <a:xfrm>
            <a:off x="3657600" y="1000692"/>
            <a:ext cx="1095022" cy="334129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40"/>
          <p:cNvSpPr/>
          <p:nvPr/>
        </p:nvSpPr>
        <p:spPr>
          <a:xfrm>
            <a:off x="3736622" y="1063888"/>
            <a:ext cx="688622" cy="355600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3815644" y="1154199"/>
            <a:ext cx="231422" cy="282222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572306" y="857929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CC"/>
                </a:solidFill>
              </a:rPr>
              <a:t>arbitrary</a:t>
            </a:r>
          </a:p>
        </p:txBody>
      </p:sp>
      <p:sp>
        <p:nvSpPr>
          <p:cNvPr id="26" name="Freeform 25"/>
          <p:cNvSpPr/>
          <p:nvPr/>
        </p:nvSpPr>
        <p:spPr>
          <a:xfrm flipH="1">
            <a:off x="6932189" y="1470288"/>
            <a:ext cx="45719" cy="541867"/>
          </a:xfrm>
          <a:custGeom>
            <a:avLst/>
            <a:gdLst>
              <a:gd name="connsiteX0" fmla="*/ 1093648 w 1093648"/>
              <a:gd name="connsiteY0" fmla="*/ 0 h 598311"/>
              <a:gd name="connsiteX1" fmla="*/ 156670 w 1093648"/>
              <a:gd name="connsiteY1" fmla="*/ 316089 h 598311"/>
              <a:gd name="connsiteX2" fmla="*/ 9914 w 1093648"/>
              <a:gd name="connsiteY2" fmla="*/ 598311 h 59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3648" h="598311">
                <a:moveTo>
                  <a:pt x="1093648" y="0"/>
                </a:moveTo>
                <a:cubicBezTo>
                  <a:pt x="715470" y="108185"/>
                  <a:pt x="337292" y="216371"/>
                  <a:pt x="156670" y="316089"/>
                </a:cubicBezTo>
                <a:cubicBezTo>
                  <a:pt x="-23952" y="415807"/>
                  <a:pt x="-7019" y="507059"/>
                  <a:pt x="9914" y="598311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5643" y="711440"/>
            <a:ext cx="863816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37127" y="1577626"/>
            <a:ext cx="1680441" cy="1014854"/>
          </a:xfrm>
          <a:prstGeom prst="rect">
            <a:avLst/>
          </a:prstGeom>
          <a:solidFill>
            <a:srgbClr val="C4E2F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800" i="1" baseline="-25000" dirty="0" smtClean="0">
                <a:solidFill>
                  <a:schemeClr val="tx1"/>
                </a:solidFill>
                <a:latin typeface="Georgia" pitchFamily="18" charset="0"/>
              </a:rPr>
              <a:t>K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(</a:t>
            </a:r>
            <a:r>
              <a:rPr lang="en-US" sz="2400" b="1" dirty="0">
                <a:solidFill>
                  <a:schemeClr val="tx1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) </a:t>
            </a:r>
            <a:endParaRPr lang="en-US" sz="2300" baseline="-25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50006" y="3226276"/>
            <a:ext cx="1665587" cy="1037081"/>
          </a:xfrm>
          <a:prstGeom prst="rect">
            <a:avLst/>
          </a:prstGeom>
          <a:solidFill>
            <a:srgbClr val="C4E2F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800" i="1" baseline="-25000" dirty="0" smtClean="0">
                <a:solidFill>
                  <a:schemeClr val="tx1"/>
                </a:solidFill>
                <a:latin typeface="Georgia" pitchFamily="18" charset="0"/>
              </a:rPr>
              <a:t>K</a:t>
            </a:r>
            <a:r>
              <a:rPr lang="en-US" sz="2300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schemeClr val="tx1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) </a:t>
            </a:r>
            <a:endParaRPr lang="en-US" sz="2300" baseline="-25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36456" y="1940565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4823" y="3569476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D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3591061" y="868462"/>
            <a:ext cx="1534879" cy="538429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3787052" y="1330066"/>
            <a:ext cx="15552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A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 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M</a:t>
            </a:r>
            <a:endParaRPr lang="en-US" sz="24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818612" y="3910656"/>
            <a:ext cx="15246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A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C</a:t>
            </a:r>
            <a:endParaRPr lang="en-US" sz="24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4584" y="208283"/>
            <a:ext cx="184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Robust AE</a:t>
            </a:r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9724" y="4773336"/>
            <a:ext cx="1308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fixed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3" name="Freeform 42"/>
          <p:cNvSpPr/>
          <p:nvPr/>
        </p:nvSpPr>
        <p:spPr>
          <a:xfrm>
            <a:off x="1400961" y="4953700"/>
            <a:ext cx="285226" cy="473977"/>
          </a:xfrm>
          <a:custGeom>
            <a:avLst/>
            <a:gdLst>
              <a:gd name="connsiteX0" fmla="*/ 0 w 285226"/>
              <a:gd name="connsiteY0" fmla="*/ 12583 h 473977"/>
              <a:gd name="connsiteX1" fmla="*/ 243281 w 285226"/>
              <a:gd name="connsiteY1" fmla="*/ 54528 h 473977"/>
              <a:gd name="connsiteX2" fmla="*/ 251670 w 285226"/>
              <a:gd name="connsiteY2" fmla="*/ 339753 h 473977"/>
              <a:gd name="connsiteX3" fmla="*/ 142613 w 285226"/>
              <a:gd name="connsiteY3" fmla="*/ 473977 h 473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226" h="473977">
                <a:moveTo>
                  <a:pt x="0" y="12583"/>
                </a:moveTo>
                <a:cubicBezTo>
                  <a:pt x="100668" y="6291"/>
                  <a:pt x="201336" y="0"/>
                  <a:pt x="243281" y="54528"/>
                </a:cubicBezTo>
                <a:cubicBezTo>
                  <a:pt x="285226" y="109056"/>
                  <a:pt x="268448" y="269845"/>
                  <a:pt x="251670" y="339753"/>
                </a:cubicBezTo>
                <a:cubicBezTo>
                  <a:pt x="234892" y="409661"/>
                  <a:pt x="188752" y="441819"/>
                  <a:pt x="142613" y="473977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848677" y="1119654"/>
            <a:ext cx="774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$</a:t>
            </a:r>
            <a:endParaRPr lang="en-US" sz="1400" dirty="0">
              <a:solidFill>
                <a:srgbClr val="0000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1492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39" grpId="0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6572994" y="3209296"/>
            <a:ext cx="1607142" cy="1003592"/>
          </a:xfrm>
          <a:prstGeom prst="rect">
            <a:avLst/>
          </a:prstGeom>
          <a:solidFill>
            <a:schemeClr val="bg1">
              <a:lumMod val="95000"/>
              <a:alpha val="50196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00" b="1" baseline="-25000" dirty="0" smtClean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64978" y="3680804"/>
            <a:ext cx="1508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  <a:latin typeface="Georgia" pitchFamily="18" charset="0"/>
              </a:rPr>
              <a:t>or</a:t>
            </a:r>
            <a:r>
              <a:rPr lang="en-US" sz="2400" dirty="0" smtClean="0">
                <a:solidFill>
                  <a:srgbClr val="0000CC"/>
                </a:solidFill>
                <a:latin typeface="Georgia" pitchFamily="18" charset="0"/>
              </a:rPr>
              <a:t>  </a:t>
            </a:r>
            <a:r>
              <a:rPr lang="en-US" sz="2400" i="1" dirty="0" smtClean="0">
                <a:solidFill>
                  <a:srgbClr val="0000CC"/>
                </a:solidFill>
                <a:latin typeface="Georgia" pitchFamily="18" charset="0"/>
              </a:rPr>
              <a:t>S</a:t>
            </a:r>
            <a:r>
              <a:rPr lang="en-US" sz="2300" dirty="0" smtClean="0">
                <a:solidFill>
                  <a:srgbClr val="0000CC"/>
                </a:solidFill>
                <a:latin typeface="Georgia" pitchFamily="18" charset="0"/>
              </a:rPr>
              <a:t>(</a:t>
            </a:r>
            <a:r>
              <a:rPr lang="en-US" sz="2400" b="1" dirty="0" smtClean="0">
                <a:solidFill>
                  <a:srgbClr val="0000CC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srgbClr val="0000CC"/>
                </a:solidFill>
                <a:latin typeface="Georgia" pitchFamily="18" charset="0"/>
              </a:rPr>
              <a:t>)</a:t>
            </a:r>
            <a:endParaRPr lang="en-US" sz="2400" b="1" baseline="-25000" dirty="0">
              <a:solidFill>
                <a:srgbClr val="0000CC"/>
              </a:solidFill>
              <a:latin typeface="Georgia" pitchFamily="18" charset="0"/>
            </a:endParaRPr>
          </a:p>
          <a:p>
            <a:r>
              <a:rPr lang="en-US" sz="2400" dirty="0" smtClean="0">
                <a:latin typeface="Georgia" pitchFamily="18" charset="0"/>
              </a:rPr>
              <a:t> </a:t>
            </a:r>
            <a:endParaRPr lang="en-US" sz="2400" b="1" baseline="-25000" dirty="0">
              <a:latin typeface="Georgia" pitchFamily="18" charset="0"/>
            </a:endParaRP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3209225" y="2153416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latin typeface="Georgia" pitchFamily="18" charset="0"/>
              </a:rPr>
              <a:t>C</a:t>
            </a: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3787052" y="1330066"/>
            <a:ext cx="15552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A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 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M</a:t>
            </a:r>
            <a:endParaRPr lang="en-US" sz="24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3818612" y="3910656"/>
            <a:ext cx="15246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A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US" sz="2400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C</a:t>
            </a:r>
            <a:endParaRPr lang="en-US" sz="24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3170710" y="3089591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i="1" dirty="0">
              <a:latin typeface="Georgia" pitchFamily="18" charset="0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2612571" y="1804472"/>
            <a:ext cx="1802112" cy="516193"/>
          </a:xfrm>
          <a:custGeom>
            <a:avLst/>
            <a:gdLst>
              <a:gd name="connsiteX0" fmla="*/ 1873045 w 1892709"/>
              <a:gd name="connsiteY0" fmla="*/ 491612 h 491612"/>
              <a:gd name="connsiteX1" fmla="*/ 1873045 w 1892709"/>
              <a:gd name="connsiteY1" fmla="*/ 122903 h 491612"/>
              <a:gd name="connsiteX2" fmla="*/ 1755058 w 1892709"/>
              <a:gd name="connsiteY2" fmla="*/ 19664 h 491612"/>
              <a:gd name="connsiteX3" fmla="*/ 1460091 w 1892709"/>
              <a:gd name="connsiteY3" fmla="*/ 4916 h 491612"/>
              <a:gd name="connsiteX4" fmla="*/ 0 w 1892709"/>
              <a:gd name="connsiteY4" fmla="*/ 4916 h 49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709" h="491612">
                <a:moveTo>
                  <a:pt x="1873045" y="491612"/>
                </a:moveTo>
                <a:cubicBezTo>
                  <a:pt x="1882877" y="346586"/>
                  <a:pt x="1892709" y="201561"/>
                  <a:pt x="1873045" y="122903"/>
                </a:cubicBezTo>
                <a:cubicBezTo>
                  <a:pt x="1853381" y="44245"/>
                  <a:pt x="1823884" y="39328"/>
                  <a:pt x="1755058" y="19664"/>
                </a:cubicBezTo>
                <a:cubicBezTo>
                  <a:pt x="1686232" y="0"/>
                  <a:pt x="1460091" y="4916"/>
                  <a:pt x="1460091" y="4916"/>
                </a:cubicBezTo>
                <a:lnTo>
                  <a:pt x="0" y="4916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2590800" y="2070291"/>
            <a:ext cx="1725613" cy="466725"/>
          </a:xfrm>
          <a:custGeom>
            <a:avLst/>
            <a:gdLst>
              <a:gd name="connsiteX0" fmla="*/ 0 w 1744663"/>
              <a:gd name="connsiteY0" fmla="*/ 74612 h 465137"/>
              <a:gd name="connsiteX1" fmla="*/ 1457325 w 1744663"/>
              <a:gd name="connsiteY1" fmla="*/ 65087 h 465137"/>
              <a:gd name="connsiteX2" fmla="*/ 1724025 w 1744663"/>
              <a:gd name="connsiteY2" fmla="*/ 465137 h 46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4663" h="465137">
                <a:moveTo>
                  <a:pt x="0" y="74612"/>
                </a:moveTo>
                <a:cubicBezTo>
                  <a:pt x="584994" y="37306"/>
                  <a:pt x="1169988" y="0"/>
                  <a:pt x="1457325" y="65087"/>
                </a:cubicBezTo>
                <a:cubicBezTo>
                  <a:pt x="1744663" y="130175"/>
                  <a:pt x="1734344" y="297656"/>
                  <a:pt x="1724025" y="46513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4562475" y="2090929"/>
            <a:ext cx="1933575" cy="446087"/>
          </a:xfrm>
          <a:custGeom>
            <a:avLst/>
            <a:gdLst>
              <a:gd name="connsiteX0" fmla="*/ 1933575 w 1933575"/>
              <a:gd name="connsiteY0" fmla="*/ 55562 h 446087"/>
              <a:gd name="connsiteX1" fmla="*/ 361950 w 1933575"/>
              <a:gd name="connsiteY1" fmla="*/ 65087 h 446087"/>
              <a:gd name="connsiteX2" fmla="*/ 0 w 1933575"/>
              <a:gd name="connsiteY2" fmla="*/ 446087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575" h="446087">
                <a:moveTo>
                  <a:pt x="1933575" y="55562"/>
                </a:moveTo>
                <a:cubicBezTo>
                  <a:pt x="1308893" y="27781"/>
                  <a:pt x="684212" y="0"/>
                  <a:pt x="361950" y="65087"/>
                </a:cubicBezTo>
                <a:cubicBezTo>
                  <a:pt x="39688" y="130174"/>
                  <a:pt x="19844" y="288130"/>
                  <a:pt x="0" y="44608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2543175" y="3367666"/>
            <a:ext cx="1803400" cy="541337"/>
          </a:xfrm>
          <a:custGeom>
            <a:avLst/>
            <a:gdLst>
              <a:gd name="connsiteX0" fmla="*/ 1790700 w 1803400"/>
              <a:gd name="connsiteY0" fmla="*/ 0 h 541337"/>
              <a:gd name="connsiteX1" fmla="*/ 1781175 w 1803400"/>
              <a:gd name="connsiteY1" fmla="*/ 419100 h 541337"/>
              <a:gd name="connsiteX2" fmla="*/ 1657350 w 1803400"/>
              <a:gd name="connsiteY2" fmla="*/ 523875 h 541337"/>
              <a:gd name="connsiteX3" fmla="*/ 1524000 w 1803400"/>
              <a:gd name="connsiteY3" fmla="*/ 523875 h 541337"/>
              <a:gd name="connsiteX4" fmla="*/ 0 w 1803400"/>
              <a:gd name="connsiteY4" fmla="*/ 533400 h 54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541337">
                <a:moveTo>
                  <a:pt x="1790700" y="0"/>
                </a:moveTo>
                <a:cubicBezTo>
                  <a:pt x="1797050" y="165894"/>
                  <a:pt x="1803400" y="331788"/>
                  <a:pt x="1781175" y="419100"/>
                </a:cubicBezTo>
                <a:cubicBezTo>
                  <a:pt x="1758950" y="506413"/>
                  <a:pt x="1700212" y="506413"/>
                  <a:pt x="1657350" y="523875"/>
                </a:cubicBezTo>
                <a:cubicBezTo>
                  <a:pt x="1614488" y="541337"/>
                  <a:pt x="1524000" y="523875"/>
                  <a:pt x="1524000" y="523875"/>
                </a:cubicBezTo>
                <a:lnTo>
                  <a:pt x="0" y="533400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2581275" y="3232466"/>
            <a:ext cx="1600200" cy="388938"/>
          </a:xfrm>
          <a:custGeom>
            <a:avLst/>
            <a:gdLst>
              <a:gd name="connsiteX0" fmla="*/ 0 w 1600200"/>
              <a:gd name="connsiteY0" fmla="*/ 333375 h 388938"/>
              <a:gd name="connsiteX1" fmla="*/ 1257300 w 1600200"/>
              <a:gd name="connsiteY1" fmla="*/ 333375 h 388938"/>
              <a:gd name="connsiteX2" fmla="*/ 1600200 w 1600200"/>
              <a:gd name="connsiteY2" fmla="*/ 0 h 38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88938">
                <a:moveTo>
                  <a:pt x="0" y="333375"/>
                </a:moveTo>
                <a:cubicBezTo>
                  <a:pt x="495300" y="361156"/>
                  <a:pt x="990600" y="388938"/>
                  <a:pt x="1257300" y="333375"/>
                </a:cubicBezTo>
                <a:cubicBezTo>
                  <a:pt x="1524000" y="277812"/>
                  <a:pt x="1562100" y="138906"/>
                  <a:pt x="160020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4533900" y="3241991"/>
            <a:ext cx="1938152" cy="325438"/>
          </a:xfrm>
          <a:custGeom>
            <a:avLst/>
            <a:gdLst>
              <a:gd name="connsiteX0" fmla="*/ 1685925 w 1685925"/>
              <a:gd name="connsiteY0" fmla="*/ 295275 h 325438"/>
              <a:gd name="connsiteX1" fmla="*/ 304800 w 1685925"/>
              <a:gd name="connsiteY1" fmla="*/ 276225 h 325438"/>
              <a:gd name="connsiteX2" fmla="*/ 0 w 1685925"/>
              <a:gd name="connsiteY2" fmla="*/ 0 h 32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925" h="325438">
                <a:moveTo>
                  <a:pt x="1685925" y="295275"/>
                </a:moveTo>
                <a:cubicBezTo>
                  <a:pt x="1135856" y="310356"/>
                  <a:pt x="585788" y="325438"/>
                  <a:pt x="304800" y="276225"/>
                </a:cubicBezTo>
                <a:cubicBezTo>
                  <a:pt x="23812" y="227012"/>
                  <a:pt x="11906" y="113506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4400550" y="1836479"/>
            <a:ext cx="2076450" cy="131762"/>
          </a:xfrm>
          <a:custGeom>
            <a:avLst/>
            <a:gdLst>
              <a:gd name="connsiteX0" fmla="*/ 0 w 2076450"/>
              <a:gd name="connsiteY0" fmla="*/ 131762 h 131762"/>
              <a:gd name="connsiteX1" fmla="*/ 47625 w 2076450"/>
              <a:gd name="connsiteY1" fmla="*/ 55562 h 131762"/>
              <a:gd name="connsiteX2" fmla="*/ 200025 w 2076450"/>
              <a:gd name="connsiteY2" fmla="*/ 7937 h 131762"/>
              <a:gd name="connsiteX3" fmla="*/ 381000 w 2076450"/>
              <a:gd name="connsiteY3" fmla="*/ 7937 h 131762"/>
              <a:gd name="connsiteX4" fmla="*/ 2076450 w 2076450"/>
              <a:gd name="connsiteY4" fmla="*/ 7937 h 13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450" h="131762">
                <a:moveTo>
                  <a:pt x="0" y="131762"/>
                </a:moveTo>
                <a:cubicBezTo>
                  <a:pt x="7144" y="103981"/>
                  <a:pt x="14288" y="76200"/>
                  <a:pt x="47625" y="55562"/>
                </a:cubicBezTo>
                <a:cubicBezTo>
                  <a:pt x="80963" y="34925"/>
                  <a:pt x="144463" y="15874"/>
                  <a:pt x="200025" y="7937"/>
                </a:cubicBezTo>
                <a:cubicBezTo>
                  <a:pt x="255587" y="0"/>
                  <a:pt x="381000" y="7937"/>
                  <a:pt x="381000" y="7937"/>
                </a:cubicBezTo>
                <a:lnTo>
                  <a:pt x="2076450" y="7937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4333875" y="3672591"/>
            <a:ext cx="2190750" cy="238125"/>
          </a:xfrm>
          <a:custGeom>
            <a:avLst/>
            <a:gdLst>
              <a:gd name="connsiteX0" fmla="*/ 0 w 2190750"/>
              <a:gd name="connsiteY0" fmla="*/ 0 h 238125"/>
              <a:gd name="connsiteX1" fmla="*/ 47625 w 2190750"/>
              <a:gd name="connsiteY1" fmla="*/ 104775 h 238125"/>
              <a:gd name="connsiteX2" fmla="*/ 171450 w 2190750"/>
              <a:gd name="connsiteY2" fmla="*/ 180975 h 238125"/>
              <a:gd name="connsiteX3" fmla="*/ 371475 w 2190750"/>
              <a:gd name="connsiteY3" fmla="*/ 200025 h 238125"/>
              <a:gd name="connsiteX4" fmla="*/ 2190750 w 2190750"/>
              <a:gd name="connsiteY4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0" h="238125">
                <a:moveTo>
                  <a:pt x="0" y="0"/>
                </a:moveTo>
                <a:cubicBezTo>
                  <a:pt x="9525" y="37306"/>
                  <a:pt x="19050" y="74613"/>
                  <a:pt x="47625" y="104775"/>
                </a:cubicBezTo>
                <a:cubicBezTo>
                  <a:pt x="76200" y="134937"/>
                  <a:pt x="117475" y="165100"/>
                  <a:pt x="171450" y="180975"/>
                </a:cubicBezTo>
                <a:cubicBezTo>
                  <a:pt x="225425" y="196850"/>
                  <a:pt x="371475" y="200025"/>
                  <a:pt x="371475" y="200025"/>
                </a:cubicBezTo>
                <a:lnTo>
                  <a:pt x="2190750" y="238125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558870" y="1651706"/>
            <a:ext cx="1607142" cy="993177"/>
          </a:xfrm>
          <a:prstGeom prst="rect">
            <a:avLst/>
          </a:prstGeom>
          <a:solidFill>
            <a:schemeClr val="bg1">
              <a:lumMod val="95000"/>
              <a:alpha val="50196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sz="2300" baseline="50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5343263" y="2237491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C</a:t>
            </a:r>
            <a:endParaRPr lang="en-US" sz="3200" i="1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5444987" y="3101314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b="1" i="1" baseline="20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95434" y="331123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ymbol" panose="05050102010706020507" pitchFamily="18" charset="2"/>
              </a:rPr>
              <a:t>p </a:t>
            </a:r>
            <a:r>
              <a:rPr lang="en-US" sz="2400" baseline="30000" dirty="0">
                <a:latin typeface="Symbol" panose="05050102010706020507" pitchFamily="18" charset="2"/>
              </a:rPr>
              <a:t>-</a:t>
            </a:r>
            <a:r>
              <a:rPr lang="en-US" sz="2400" baseline="30000" dirty="0" smtClean="0">
                <a:latin typeface="Symbol" panose="05050102010706020507" pitchFamily="18" charset="2"/>
              </a:rPr>
              <a:t>1</a:t>
            </a:r>
            <a:r>
              <a:rPr lang="en-US" sz="2400" i="1" dirty="0" smtClean="0">
                <a:latin typeface="Georgia" pitchFamily="18" charset="0"/>
              </a:rPr>
              <a:t> </a:t>
            </a:r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 smtClean="0">
                <a:solidFill>
                  <a:prstClr val="black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sz="2400" b="1" baseline="-25000" dirty="0">
              <a:latin typeface="Georgia" pitchFamily="18" charset="0"/>
            </a:endParaRPr>
          </a:p>
        </p:txBody>
      </p:sp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4000927" y="2678785"/>
            <a:ext cx="6767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</a:p>
        </p:txBody>
      </p:sp>
      <p:sp>
        <p:nvSpPr>
          <p:cNvPr id="68" name="Freeform 67"/>
          <p:cNvSpPr/>
          <p:nvPr/>
        </p:nvSpPr>
        <p:spPr>
          <a:xfrm>
            <a:off x="3657600" y="1000692"/>
            <a:ext cx="1095022" cy="334129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3736622" y="1063888"/>
            <a:ext cx="688622" cy="355600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3815644" y="1154199"/>
            <a:ext cx="231422" cy="282222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72306" y="857929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0000CC"/>
                </a:solidFill>
              </a:rPr>
              <a:t>arbitrary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155643" y="711440"/>
            <a:ext cx="863816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837127" y="1577626"/>
            <a:ext cx="1680441" cy="1014854"/>
          </a:xfrm>
          <a:prstGeom prst="rect">
            <a:avLst/>
          </a:prstGeom>
          <a:solidFill>
            <a:srgbClr val="C4E2F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800" i="1" baseline="-25000" dirty="0" smtClean="0">
                <a:solidFill>
                  <a:schemeClr val="tx1"/>
                </a:solidFill>
                <a:latin typeface="Georgia" pitchFamily="18" charset="0"/>
              </a:rPr>
              <a:t>K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 (</a:t>
            </a:r>
            <a:r>
              <a:rPr lang="en-US" sz="2400" b="1" dirty="0">
                <a:solidFill>
                  <a:schemeClr val="tx1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) </a:t>
            </a:r>
            <a:endParaRPr lang="en-US" sz="2300" baseline="-25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850006" y="3226276"/>
            <a:ext cx="1665587" cy="1037081"/>
          </a:xfrm>
          <a:prstGeom prst="rect">
            <a:avLst/>
          </a:prstGeom>
          <a:solidFill>
            <a:srgbClr val="C4E2F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800" i="1" baseline="-25000" dirty="0" smtClean="0">
                <a:solidFill>
                  <a:schemeClr val="tx1"/>
                </a:solidFill>
                <a:latin typeface="Georgia" pitchFamily="18" charset="0"/>
              </a:rPr>
              <a:t>K</a:t>
            </a:r>
            <a:r>
              <a:rPr lang="en-US" sz="2300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schemeClr val="tx1"/>
                </a:solidFill>
                <a:latin typeface="Symbol"/>
              </a:rPr>
              <a:t>×,×,×,×</a:t>
            </a:r>
            <a:r>
              <a:rPr lang="en-US" sz="2300" dirty="0" smtClean="0">
                <a:solidFill>
                  <a:schemeClr val="tx1"/>
                </a:solidFill>
                <a:latin typeface="Georgia" pitchFamily="18" charset="0"/>
              </a:rPr>
              <a:t>) </a:t>
            </a:r>
            <a:endParaRPr lang="en-US" sz="2300" baseline="-250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3591061" y="868462"/>
            <a:ext cx="1534879" cy="538429"/>
          </a:xfrm>
          <a:custGeom>
            <a:avLst/>
            <a:gdLst>
              <a:gd name="connsiteX0" fmla="*/ 0 w 1095022"/>
              <a:gd name="connsiteY0" fmla="*/ 29329 h 334129"/>
              <a:gd name="connsiteX1" fmla="*/ 812800 w 1095022"/>
              <a:gd name="connsiteY1" fmla="*/ 29329 h 334129"/>
              <a:gd name="connsiteX2" fmla="*/ 1095022 w 1095022"/>
              <a:gd name="connsiteY2" fmla="*/ 334129 h 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5022" h="334129">
                <a:moveTo>
                  <a:pt x="0" y="29329"/>
                </a:moveTo>
                <a:cubicBezTo>
                  <a:pt x="315148" y="3929"/>
                  <a:pt x="630296" y="-21471"/>
                  <a:pt x="812800" y="29329"/>
                </a:cubicBezTo>
                <a:cubicBezTo>
                  <a:pt x="995304" y="80129"/>
                  <a:pt x="1045163" y="207129"/>
                  <a:pt x="1095022" y="334129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4584" y="208283"/>
            <a:ext cx="184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Robust AE</a:t>
            </a:r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84823" y="3569476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D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6456" y="1940565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68462" y="1067360"/>
            <a:ext cx="2359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</a:rPr>
              <a:t>p</a:t>
            </a:r>
            <a:r>
              <a:rPr lang="en-US" sz="2000" dirty="0" smtClean="0">
                <a:solidFill>
                  <a:srgbClr val="0000CC"/>
                </a:solidFill>
              </a:rPr>
              <a:t>(</a:t>
            </a:r>
            <a:r>
              <a:rPr lang="en-US" sz="2000" dirty="0" smtClean="0">
                <a:solidFill>
                  <a:srgbClr val="0000CC"/>
                </a:solidFill>
                <a:latin typeface="cmmi10" pitchFamily="34" charset="0"/>
              </a:rPr>
              <a:t>N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000" dirty="0" smtClean="0">
                <a:solidFill>
                  <a:srgbClr val="0000CC"/>
                </a:solidFill>
                <a:latin typeface="cmmi10" pitchFamily="34" charset="0"/>
              </a:rPr>
              <a:t>A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</a:rPr>
              <a:t>l</a:t>
            </a:r>
            <a:r>
              <a:rPr lang="en-US" sz="2000" dirty="0" smtClean="0">
                <a:solidFill>
                  <a:srgbClr val="0000CC"/>
                </a:solidFill>
              </a:rPr>
              <a:t>,</a:t>
            </a:r>
            <a:r>
              <a:rPr lang="en-US" sz="2400" baseline="30000" dirty="0" smtClean="0">
                <a:solidFill>
                  <a:srgbClr val="0000CC"/>
                </a:solidFill>
              </a:rPr>
              <a:t>.</a:t>
            </a:r>
            <a:r>
              <a:rPr lang="en-US" sz="2000" dirty="0" smtClean="0">
                <a:solidFill>
                  <a:srgbClr val="0000CC"/>
                </a:solidFill>
              </a:rPr>
              <a:t>) </a:t>
            </a:r>
            <a:r>
              <a:rPr lang="en-US" sz="2000" dirty="0" smtClean="0">
                <a:solidFill>
                  <a:srgbClr val="0000CC"/>
                </a:solidFill>
                <a:sym typeface="Symbol"/>
              </a:rPr>
              <a:t>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sym typeface="Wingdings" pitchFamily="2" charset="2"/>
              </a:rPr>
              <a:t>Inj(</a:t>
            </a:r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  <a:sym typeface="Wingdings" pitchFamily="2" charset="2"/>
              </a:rPr>
              <a:t>l</a:t>
            </a:r>
            <a:r>
              <a:rPr lang="en-US" sz="2000" dirty="0" smtClean="0">
                <a:solidFill>
                  <a:srgbClr val="0000CC"/>
                </a:solidFill>
                <a:sym typeface="Wingdings" pitchFamily="2" charset="2"/>
              </a:rPr>
              <a:t>)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36" name="Freeform 35"/>
          <p:cNvSpPr/>
          <p:nvPr/>
        </p:nvSpPr>
        <p:spPr>
          <a:xfrm flipH="1">
            <a:off x="6932189" y="1470288"/>
            <a:ext cx="45719" cy="541867"/>
          </a:xfrm>
          <a:custGeom>
            <a:avLst/>
            <a:gdLst>
              <a:gd name="connsiteX0" fmla="*/ 1093648 w 1093648"/>
              <a:gd name="connsiteY0" fmla="*/ 0 h 598311"/>
              <a:gd name="connsiteX1" fmla="*/ 156670 w 1093648"/>
              <a:gd name="connsiteY1" fmla="*/ 316089 h 598311"/>
              <a:gd name="connsiteX2" fmla="*/ 9914 w 1093648"/>
              <a:gd name="connsiteY2" fmla="*/ 598311 h 59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3648" h="598311">
                <a:moveTo>
                  <a:pt x="1093648" y="0"/>
                </a:moveTo>
                <a:cubicBezTo>
                  <a:pt x="715470" y="108185"/>
                  <a:pt x="337292" y="216371"/>
                  <a:pt x="156670" y="316089"/>
                </a:cubicBezTo>
                <a:cubicBezTo>
                  <a:pt x="-23952" y="415807"/>
                  <a:pt x="-7019" y="507059"/>
                  <a:pt x="9914" y="598311"/>
                </a:cubicBezTo>
              </a:path>
            </a:pathLst>
          </a:custGeom>
          <a:noFill/>
          <a:ln w="31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848677" y="1119654"/>
            <a:ext cx="774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$</a:t>
            </a:r>
            <a:endParaRPr lang="en-US" sz="1400" dirty="0">
              <a:solidFill>
                <a:srgbClr val="0000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9914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81400" y="963386"/>
            <a:ext cx="5048250" cy="379639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0243" y="963386"/>
            <a:ext cx="3020786" cy="37963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243" y="1126672"/>
            <a:ext cx="2605200" cy="33393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initialization</a:t>
            </a:r>
            <a:endParaRPr lang="en-US" baseline="-25000" dirty="0" smtClean="0">
              <a:latin typeface="Symbol" panose="05050102010706020507" pitchFamily="18" charset="2"/>
            </a:endParaRPr>
          </a:p>
          <a:p>
            <a:endParaRPr lang="en-US" sz="500" i="1" dirty="0" smtClean="0"/>
          </a:p>
          <a:p>
            <a:r>
              <a:rPr lang="en-US" i="1" dirty="0" smtClean="0"/>
              <a:t>K</a:t>
            </a:r>
            <a:r>
              <a:rPr lang="en-US" dirty="0"/>
              <a:t>↞</a:t>
            </a:r>
            <a:r>
              <a:rPr lang="en-US" dirty="0" smtClean="0">
                <a:latin typeface="cmsy10" panose="020B0500000000000000" pitchFamily="34" charset="0"/>
              </a:rPr>
              <a:t>K</a:t>
            </a:r>
          </a:p>
          <a:p>
            <a:endParaRPr lang="en-US" b="1" dirty="0" smtClean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oracle</a:t>
            </a:r>
            <a:r>
              <a:rPr lang="en-US" dirty="0" smtClean="0">
                <a:latin typeface="+mj-lt"/>
              </a:rPr>
              <a:t> Enc(</a:t>
            </a:r>
            <a:r>
              <a:rPr lang="en-US" i="1" dirty="0" smtClean="0">
                <a:latin typeface="+mj-lt"/>
              </a:rPr>
              <a:t>N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,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M</a:t>
            </a:r>
            <a:r>
              <a:rPr lang="en-US" sz="1000" i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)</a:t>
            </a:r>
          </a:p>
          <a:p>
            <a:endParaRPr lang="en-US" sz="400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return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cmsy10" panose="020B0500000000000000" pitchFamily="34" charset="0"/>
              </a:rPr>
              <a:t>E</a:t>
            </a:r>
            <a:r>
              <a:rPr lang="en-US" sz="2000" i="1" baseline="-25000" dirty="0" smtClean="0">
                <a:latin typeface="+mj-lt"/>
              </a:rPr>
              <a:t>K</a:t>
            </a:r>
            <a:r>
              <a:rPr lang="en-US" dirty="0" smtClean="0">
                <a:latin typeface="+mj-lt"/>
              </a:rPr>
              <a:t>(</a:t>
            </a:r>
            <a:r>
              <a:rPr lang="en-US" i="1" dirty="0" smtClean="0">
                <a:latin typeface="+mj-lt"/>
              </a:rPr>
              <a:t>N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,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M</a:t>
            </a:r>
            <a:r>
              <a:rPr lang="en-US" sz="1000" i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)</a:t>
            </a:r>
          </a:p>
          <a:p>
            <a:endParaRPr lang="en-US" dirty="0" smtClean="0">
              <a:latin typeface="+mj-lt"/>
            </a:endParaRPr>
          </a:p>
          <a:p>
            <a:r>
              <a:rPr lang="en-US" b="1" dirty="0"/>
              <a:t>oracle</a:t>
            </a:r>
            <a:r>
              <a:rPr lang="en-US" dirty="0"/>
              <a:t> </a:t>
            </a:r>
            <a:r>
              <a:rPr lang="en-US" dirty="0" smtClean="0"/>
              <a:t>Dec(</a:t>
            </a:r>
            <a:r>
              <a:rPr lang="en-US" i="1" dirty="0" smtClean="0"/>
              <a:t>N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, </a:t>
            </a:r>
            <a:r>
              <a:rPr lang="en-US" i="1" dirty="0" smtClean="0"/>
              <a:t>C</a:t>
            </a:r>
            <a:r>
              <a:rPr lang="en-US" sz="1000" i="1" dirty="0" smtClean="0"/>
              <a:t> </a:t>
            </a:r>
            <a:r>
              <a:rPr lang="en-US" dirty="0"/>
              <a:t>)</a:t>
            </a:r>
          </a:p>
          <a:p>
            <a:endParaRPr lang="en-US" sz="400" dirty="0"/>
          </a:p>
          <a:p>
            <a:r>
              <a:rPr lang="en-US" b="1" dirty="0"/>
              <a:t>return</a:t>
            </a:r>
            <a:r>
              <a:rPr lang="en-US" dirty="0"/>
              <a:t> </a:t>
            </a:r>
            <a:r>
              <a:rPr lang="en-US" dirty="0" smtClean="0">
                <a:latin typeface="cmsy10" panose="020B0500000000000000" pitchFamily="34" charset="0"/>
              </a:rPr>
              <a:t>D</a:t>
            </a:r>
            <a:r>
              <a:rPr lang="en-US" sz="2000" i="1" baseline="-25000" dirty="0" smtClean="0"/>
              <a:t>K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, </a:t>
            </a:r>
            <a:r>
              <a:rPr lang="en-US" i="1" dirty="0" smtClean="0"/>
              <a:t>C</a:t>
            </a:r>
            <a:r>
              <a:rPr lang="en-US" sz="1000" i="1" dirty="0" smtClean="0"/>
              <a:t> </a:t>
            </a:r>
            <a:r>
              <a:rPr lang="en-US" dirty="0"/>
              <a:t>)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cmsy10" panose="020B0500000000000000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4039" y="1102177"/>
            <a:ext cx="4713150" cy="398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Initialization</a:t>
            </a:r>
          </a:p>
          <a:p>
            <a:endParaRPr lang="en-US" sz="500" i="1" dirty="0" smtClean="0"/>
          </a:p>
          <a:p>
            <a:r>
              <a:rPr lang="en-US" b="1" dirty="0" smtClean="0"/>
              <a:t>for</a:t>
            </a:r>
            <a:r>
              <a:rPr lang="en-US" dirty="0" smtClean="0"/>
              <a:t> (</a:t>
            </a:r>
            <a:r>
              <a:rPr lang="en-US" i="1" dirty="0" smtClean="0"/>
              <a:t>N</a:t>
            </a:r>
            <a:r>
              <a:rPr lang="en-US" dirty="0" smtClean="0"/>
              <a:t>,</a:t>
            </a:r>
            <a:r>
              <a:rPr lang="en-US" i="1" dirty="0" smtClean="0"/>
              <a:t> A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)</a:t>
            </a:r>
            <a:r>
              <a:rPr lang="en-US" dirty="0">
                <a:latin typeface="Symbol" panose="05050102010706020507" pitchFamily="18" charset="2"/>
              </a:rPr>
              <a:t> Î</a:t>
            </a: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30000" dirty="0" smtClean="0">
                <a:latin typeface="Symbol" panose="05050102010706020507" pitchFamily="18" charset="2"/>
              </a:rPr>
              <a:t>*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´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30000" dirty="0">
                <a:latin typeface="Symbol" panose="05050102010706020507" pitchFamily="18" charset="2"/>
              </a:rPr>
              <a:t> *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´ </a:t>
            </a:r>
            <a:r>
              <a:rPr lang="en-US" dirty="0"/>
              <a:t>ℕ</a:t>
            </a:r>
            <a:r>
              <a:rPr lang="en-US" i="1" dirty="0" smtClean="0"/>
              <a:t> </a:t>
            </a:r>
            <a:r>
              <a:rPr lang="en-US" b="1" dirty="0" smtClean="0"/>
              <a:t>do</a:t>
            </a:r>
            <a:r>
              <a:rPr lang="en-US" i="1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i="1" baseline="-25000" dirty="0" smtClean="0"/>
              <a:t>N</a:t>
            </a:r>
            <a:r>
              <a:rPr lang="en-US" baseline="-25000" dirty="0" smtClean="0"/>
              <a:t>,</a:t>
            </a:r>
            <a:r>
              <a:rPr lang="en-US" i="1" baseline="-25000" dirty="0" smtClean="0"/>
              <a:t>A</a:t>
            </a:r>
            <a:r>
              <a:rPr lang="en-US" baseline="-25000" dirty="0" smtClean="0"/>
              <a:t>,</a:t>
            </a:r>
            <a:r>
              <a:rPr lang="en-US" baseline="-25000" dirty="0" smtClean="0">
                <a:latin typeface="Symbol" panose="05050102010706020507" pitchFamily="18" charset="2"/>
              </a:rPr>
              <a:t>l</a:t>
            </a:r>
            <a:r>
              <a:rPr lang="en-US" i="1" dirty="0" smtClean="0"/>
              <a:t> </a:t>
            </a:r>
            <a:r>
              <a:rPr lang="en-US" dirty="0"/>
              <a:t>↞ </a:t>
            </a:r>
            <a:r>
              <a:rPr lang="en-US" dirty="0" smtClean="0"/>
              <a:t>Inj(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)</a:t>
            </a:r>
          </a:p>
          <a:p>
            <a:r>
              <a:rPr lang="en-US" dirty="0">
                <a:latin typeface="Symbol" panose="05050102010706020507" pitchFamily="18" charset="2"/>
              </a:rPr>
              <a:t>Q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¬ </a:t>
            </a:r>
            <a:r>
              <a:rPr lang="en-US" dirty="0" smtClean="0">
                <a:latin typeface="Symbol" panose="05050102010706020507" pitchFamily="18" charset="2"/>
              </a:rPr>
              <a:t>e</a:t>
            </a:r>
            <a:endParaRPr lang="en-US" dirty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oracle</a:t>
            </a:r>
            <a:r>
              <a:rPr lang="en-US" dirty="0" smtClean="0">
                <a:latin typeface="+mj-lt"/>
              </a:rPr>
              <a:t> Enc(</a:t>
            </a:r>
            <a:r>
              <a:rPr lang="en-US" i="1" dirty="0" smtClean="0">
                <a:latin typeface="+mj-lt"/>
              </a:rPr>
              <a:t>N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,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M</a:t>
            </a:r>
            <a:r>
              <a:rPr lang="en-US" sz="1000" i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)</a:t>
            </a:r>
          </a:p>
          <a:p>
            <a:endParaRPr lang="en-US" sz="400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return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cmsy10" panose="020B0500000000000000" pitchFamily="34" charset="0"/>
              </a:rPr>
              <a:t>E</a:t>
            </a:r>
            <a:r>
              <a:rPr lang="en-US" sz="2000" i="1" baseline="-25000" dirty="0" smtClean="0">
                <a:latin typeface="+mj-lt"/>
              </a:rPr>
              <a:t>K</a:t>
            </a:r>
            <a:r>
              <a:rPr lang="en-US" dirty="0" smtClean="0">
                <a:latin typeface="+mj-lt"/>
              </a:rPr>
              <a:t>(</a:t>
            </a:r>
            <a:r>
              <a:rPr lang="en-US" i="1" dirty="0" smtClean="0">
                <a:latin typeface="+mj-lt"/>
              </a:rPr>
              <a:t>N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,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>
                <a:latin typeface="+mj-lt"/>
              </a:rPr>
              <a:t>, </a:t>
            </a:r>
            <a:r>
              <a:rPr lang="en-US" i="1" dirty="0" smtClean="0">
                <a:latin typeface="+mj-lt"/>
              </a:rPr>
              <a:t>M</a:t>
            </a:r>
            <a:r>
              <a:rPr lang="en-US" sz="1000" i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)</a:t>
            </a:r>
          </a:p>
          <a:p>
            <a:endParaRPr lang="en-US" dirty="0" smtClean="0">
              <a:latin typeface="+mj-lt"/>
            </a:endParaRPr>
          </a:p>
          <a:p>
            <a:r>
              <a:rPr lang="en-US" b="1" dirty="0"/>
              <a:t>oracle</a:t>
            </a:r>
            <a:r>
              <a:rPr lang="en-US" dirty="0"/>
              <a:t> </a:t>
            </a:r>
            <a:r>
              <a:rPr lang="en-US" dirty="0" smtClean="0"/>
              <a:t>Dec(</a:t>
            </a:r>
            <a:r>
              <a:rPr lang="en-US" i="1" dirty="0" smtClean="0"/>
              <a:t>N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, </a:t>
            </a:r>
            <a:r>
              <a:rPr lang="en-US" i="1" dirty="0" smtClean="0"/>
              <a:t>C</a:t>
            </a:r>
            <a:r>
              <a:rPr lang="en-US" sz="1000" i="1" dirty="0" smtClean="0"/>
              <a:t> </a:t>
            </a:r>
            <a:r>
              <a:rPr lang="en-US" dirty="0"/>
              <a:t>)</a:t>
            </a:r>
          </a:p>
          <a:p>
            <a:endParaRPr lang="en-US" sz="400" dirty="0"/>
          </a:p>
          <a:p>
            <a:r>
              <a:rPr lang="en-US" b="1" dirty="0" smtClean="0"/>
              <a:t>if </a:t>
            </a:r>
            <a:r>
              <a:rPr lang="en-US" dirty="0">
                <a:latin typeface="Symbol" panose="05050102010706020507" pitchFamily="18" charset="2"/>
              </a:rPr>
              <a:t>$ </a:t>
            </a:r>
            <a:r>
              <a:rPr lang="en-US" i="1" dirty="0" smtClean="0"/>
              <a:t>M</a:t>
            </a:r>
            <a:r>
              <a:rPr lang="en-US" b="1" dirty="0" smtClean="0"/>
              <a:t> </a:t>
            </a:r>
            <a:r>
              <a:rPr lang="en-US" dirty="0" smtClean="0"/>
              <a:t>s.t.</a:t>
            </a:r>
            <a:r>
              <a:rPr lang="en-US" b="1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i="1" baseline="-25000" dirty="0" smtClean="0"/>
              <a:t>N</a:t>
            </a:r>
            <a:r>
              <a:rPr lang="en-US" baseline="-25000" dirty="0" smtClean="0"/>
              <a:t>,</a:t>
            </a:r>
            <a:r>
              <a:rPr lang="en-US" i="1" baseline="-25000" dirty="0" smtClean="0"/>
              <a:t>A</a:t>
            </a:r>
            <a:r>
              <a:rPr lang="en-US" baseline="-25000" dirty="0" smtClean="0"/>
              <a:t>,</a:t>
            </a:r>
            <a:r>
              <a:rPr lang="en-US" baseline="-25000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 smtClean="0"/>
              <a:t>)=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  <a:r>
              <a:rPr lang="en-US" b="1" dirty="0" smtClean="0"/>
              <a:t>then return </a:t>
            </a:r>
            <a:r>
              <a:rPr lang="en-US" i="1" dirty="0" smtClean="0"/>
              <a:t>M</a:t>
            </a:r>
          </a:p>
          <a:p>
            <a:endParaRPr lang="en-US" sz="600" b="1" dirty="0"/>
          </a:p>
          <a:p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 smtClean="0"/>
              <a:t>,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dirty="0" smtClean="0"/>
              <a:t>)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¬ </a:t>
            </a:r>
            <a:r>
              <a:rPr lang="en-US" i="1" dirty="0" smtClean="0"/>
              <a:t>S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, </a:t>
            </a:r>
            <a:r>
              <a:rPr lang="en-US" i="1" dirty="0" smtClean="0"/>
              <a:t>C</a:t>
            </a:r>
            <a:r>
              <a:rPr lang="en-US" dirty="0" smtClean="0"/>
              <a:t>,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dirty="0" smtClean="0"/>
              <a:t>)</a:t>
            </a:r>
            <a:endParaRPr lang="en-US" b="1" dirty="0" smtClean="0"/>
          </a:p>
          <a:p>
            <a:r>
              <a:rPr lang="en-US" b="1" dirty="0" smtClean="0"/>
              <a:t>return </a:t>
            </a:r>
            <a:r>
              <a:rPr lang="en-US" i="1" dirty="0" smtClean="0"/>
              <a:t>M</a:t>
            </a:r>
            <a:endParaRPr lang="en-US" i="1" dirty="0"/>
          </a:p>
          <a:p>
            <a:endParaRPr lang="en-US" dirty="0">
              <a:latin typeface="+mj-lt"/>
            </a:endParaRPr>
          </a:p>
          <a:p>
            <a:endParaRPr lang="en-US" dirty="0">
              <a:latin typeface="cmsy10" panose="020B0500000000000000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584" y="208283"/>
            <a:ext cx="184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Robust AE</a:t>
            </a:r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22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791833" y="2731811"/>
            <a:ext cx="1636987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Robust AE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175658" y="3046291"/>
            <a:ext cx="332093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3. Redundancy exploitation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8463" y="3900077"/>
            <a:ext cx="2525325" cy="369332"/>
          </a:xfrm>
          <a:prstGeom prst="rect">
            <a:avLst/>
          </a:prstGeom>
          <a:solidFill>
            <a:srgbClr val="CC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6. Novelty exploitation</a:t>
            </a:r>
            <a:endParaRPr lang="en-US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805417" y="4106377"/>
            <a:ext cx="244551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4. Decryption-leakage security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528506" y="3219061"/>
            <a:ext cx="606580" cy="67269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861163" y="3192312"/>
            <a:ext cx="699322" cy="9112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2344" y="1963891"/>
            <a:ext cx="36486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1. Arbitrary ciphertext-expansion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5186" y="4789405"/>
            <a:ext cx="1816197" cy="646331"/>
          </a:xfrm>
          <a:prstGeom prst="rect">
            <a:avLst/>
          </a:prstGeom>
          <a:solidFill>
            <a:srgbClr val="CC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5. Nonce-reuse security</a:t>
            </a:r>
            <a:endParaRPr lang="en-US" sz="1600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419814" y="2916124"/>
            <a:ext cx="767349" cy="3117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4584" y="208283"/>
            <a:ext cx="3993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Properties of </a:t>
            </a:r>
            <a:r>
              <a:rPr lang="en-US" sz="24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Robust AE</a:t>
            </a:r>
            <a:endParaRPr lang="en-US" b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00208" y="1394279"/>
            <a:ext cx="268557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2. Meaningful authenticity for small </a:t>
            </a:r>
            <a:r>
              <a:rPr lang="en-US" dirty="0" smtClean="0">
                <a:latin typeface="Symbol" pitchFamily="18" charset="2"/>
              </a:rPr>
              <a:t>l</a:t>
            </a:r>
            <a:endParaRPr lang="en-US" sz="1600" dirty="0">
              <a:latin typeface="Symbol" pitchFamily="18" charset="2"/>
            </a:endParaRPr>
          </a:p>
        </p:txBody>
      </p:sp>
      <p:cxnSp>
        <p:nvCxnSpPr>
          <p:cNvPr id="35" name="Straight Arrow Connector 34"/>
          <p:cNvCxnSpPr>
            <a:stCxn id="11" idx="2"/>
          </p:cNvCxnSpPr>
          <p:nvPr/>
        </p:nvCxnSpPr>
        <p:spPr>
          <a:xfrm flipH="1">
            <a:off x="2967135" y="3193476"/>
            <a:ext cx="643192" cy="15931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0"/>
          </p:cNvCxnSpPr>
          <p:nvPr/>
        </p:nvCxnSpPr>
        <p:spPr>
          <a:xfrm flipV="1">
            <a:off x="3610327" y="2062065"/>
            <a:ext cx="1689461" cy="66974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5" idx="2"/>
          </p:cNvCxnSpPr>
          <p:nvPr/>
        </p:nvCxnSpPr>
        <p:spPr>
          <a:xfrm flipH="1" flipV="1">
            <a:off x="2066690" y="2333223"/>
            <a:ext cx="725143" cy="3985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073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85234" y="-25904"/>
            <a:ext cx="3258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Following</a:t>
            </a:r>
          </a:p>
          <a:p>
            <a:pPr algn="r"/>
            <a:r>
              <a:rPr lang="en-US" dirty="0">
                <a:solidFill>
                  <a:srgbClr val="7030A0"/>
                </a:solidFill>
              </a:rPr>
              <a:t>[</a:t>
            </a:r>
            <a:r>
              <a:rPr lang="en-US" dirty="0" smtClean="0">
                <a:solidFill>
                  <a:srgbClr val="7030A0"/>
                </a:solidFill>
              </a:rPr>
              <a:t>BR</a:t>
            </a:r>
            <a:r>
              <a:rPr lang="en-US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00</a:t>
            </a:r>
            <a:r>
              <a:rPr lang="en-US" dirty="0" smtClean="0">
                <a:solidFill>
                  <a:srgbClr val="7030A0"/>
                </a:solidFill>
              </a:rPr>
              <a:t>, ST</a:t>
            </a:r>
            <a:r>
              <a:rPr lang="en-US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13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dirty="0">
              <a:solidFill>
                <a:srgbClr val="7030A0"/>
              </a:solidFill>
            </a:endParaRPr>
          </a:p>
          <a:p>
            <a:pPr algn="r"/>
            <a:endParaRPr lang="en-US" sz="1200" dirty="0" smtClean="0">
              <a:solidFill>
                <a:srgbClr val="7030A0"/>
              </a:solidFill>
            </a:endParaRPr>
          </a:p>
          <a:p>
            <a:pPr algn="r"/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2440" y="4361586"/>
            <a:ext cx="6767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Need      secure as a strong, AIL, VIL, tweakable PRP – </a:t>
            </a:r>
          </a:p>
          <a:p>
            <a:r>
              <a:rPr lang="en-US" sz="2000" dirty="0" smtClean="0"/>
              <a:t>                                  a </a:t>
            </a:r>
            <a:r>
              <a:rPr lang="en-US" sz="2000" b="1" dirty="0" smtClean="0">
                <a:solidFill>
                  <a:srgbClr val="7030A0"/>
                </a:solidFill>
              </a:rPr>
              <a:t>“generalized blockcipher”</a:t>
            </a:r>
          </a:p>
          <a:p>
            <a:r>
              <a:rPr lang="en-US" sz="2000" dirty="0" smtClean="0"/>
              <a:t>                                    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0609" y="897345"/>
            <a:ext cx="6611491" cy="33708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39780" y="2474752"/>
            <a:ext cx="914400" cy="92278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074102" y="2485109"/>
            <a:ext cx="635545" cy="535796"/>
          </a:xfrm>
          <a:prstGeom prst="rect">
            <a:avLst/>
          </a:prstGeom>
        </p:spPr>
      </p:pic>
      <p:pic>
        <p:nvPicPr>
          <p:cNvPr id="19" name="Picture 1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014480" y="4401312"/>
            <a:ext cx="167727" cy="2628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4584" y="208283"/>
            <a:ext cx="5396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Achieving </a:t>
            </a:r>
            <a:r>
              <a:rPr lang="en-US" sz="2400" b="1" dirty="0" smtClean="0">
                <a:solidFill>
                  <a:srgbClr val="0000CC"/>
                </a:solidFill>
              </a:rPr>
              <a:t>Robust AE</a:t>
            </a:r>
          </a:p>
          <a:p>
            <a:r>
              <a:rPr lang="en-US" sz="2000" b="1" dirty="0" smtClean="0"/>
              <a:t>Encode-then-encipher (EtE) encryption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143841" y="5177400"/>
            <a:ext cx="8836873" cy="1125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9984" y="5202222"/>
            <a:ext cx="8994015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Theorem</a:t>
            </a:r>
            <a:r>
              <a:rPr lang="en-US" sz="2000" dirty="0" smtClean="0"/>
              <a:t>. Let                    . Then there are explicit &amp; efficient reduction and </a:t>
            </a:r>
            <a:r>
              <a:rPr lang="en-US" sz="2000" i="1" dirty="0" smtClean="0"/>
              <a:t>S</a:t>
            </a:r>
            <a:r>
              <a:rPr lang="en-US" sz="2000" dirty="0" smtClean="0"/>
              <a:t> such that   </a:t>
            </a:r>
          </a:p>
          <a:p>
            <a:r>
              <a:rPr lang="en-US" sz="2000" dirty="0" smtClean="0"/>
              <a:t> </a:t>
            </a:r>
          </a:p>
          <a:p>
            <a:endParaRPr lang="en-US" sz="1050" dirty="0"/>
          </a:p>
        </p:txBody>
      </p:sp>
      <p:pic>
        <p:nvPicPr>
          <p:cNvPr id="17" name="Picture 1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025074" y="5232036"/>
            <a:ext cx="1126205" cy="322169"/>
          </a:xfrm>
          <a:prstGeom prst="rect">
            <a:avLst/>
          </a:prstGeom>
        </p:spPr>
      </p:pic>
      <p:pic>
        <p:nvPicPr>
          <p:cNvPr id="20" name="Picture 1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644167" y="5790296"/>
            <a:ext cx="3180488" cy="41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9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715" y="743087"/>
            <a:ext cx="6613445" cy="313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8539" y="3946027"/>
            <a:ext cx="2353529" cy="15388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AEZ-tiny</a:t>
            </a:r>
            <a:endParaRPr lang="en-US" sz="2000" b="1" dirty="0" smtClean="0"/>
          </a:p>
          <a:p>
            <a:pPr algn="r"/>
            <a:r>
              <a:rPr lang="en-US" dirty="0" smtClean="0"/>
              <a:t>FFX-like (Feistel)</a:t>
            </a:r>
          </a:p>
          <a:p>
            <a:pPr algn="r"/>
            <a:r>
              <a:rPr lang="en-US" sz="1600" dirty="0">
                <a:solidFill>
                  <a:srgbClr val="7030A0"/>
                </a:solidFill>
              </a:rPr>
              <a:t>[NIST SP </a:t>
            </a:r>
            <a:r>
              <a:rPr lang="en-US" sz="1600" dirty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800-38</a:t>
            </a:r>
            <a:r>
              <a:rPr lang="en-US" sz="1600" dirty="0">
                <a:solidFill>
                  <a:srgbClr val="7030A0"/>
                </a:solidFill>
              </a:rPr>
              <a:t>G</a:t>
            </a:r>
            <a:r>
              <a:rPr lang="en-US" sz="1600" dirty="0" smtClean="0">
                <a:solidFill>
                  <a:srgbClr val="7030A0"/>
                </a:solidFill>
              </a:rPr>
              <a:t>]</a:t>
            </a:r>
          </a:p>
          <a:p>
            <a:pPr algn="r"/>
            <a:r>
              <a:rPr lang="en-US" dirty="0" smtClean="0"/>
              <a:t>Handle strings &lt; 32B</a:t>
            </a:r>
            <a:endParaRPr lang="en-US" sz="2000" dirty="0" smtClean="0"/>
          </a:p>
          <a:p>
            <a:pPr algn="r"/>
            <a:r>
              <a:rPr lang="en-US" dirty="0" smtClean="0"/>
              <a:t>AES4-based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6497" y="3920860"/>
            <a:ext cx="2515432" cy="16004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AEZ-core</a:t>
            </a:r>
            <a:endParaRPr lang="en-US" sz="2400" b="1" dirty="0"/>
          </a:p>
          <a:p>
            <a:r>
              <a:rPr lang="en-US" dirty="0" smtClean="0"/>
              <a:t>Builds on EME </a:t>
            </a:r>
            <a:r>
              <a:rPr lang="en-US" sz="1600" dirty="0" smtClean="0">
                <a:solidFill>
                  <a:srgbClr val="7030A0"/>
                </a:solidFill>
              </a:rPr>
              <a:t>[HR</a:t>
            </a:r>
            <a:r>
              <a:rPr lang="en-US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04</a:t>
            </a:r>
            <a:r>
              <a:rPr lang="en-US" sz="1600" dirty="0" smtClean="0">
                <a:solidFill>
                  <a:srgbClr val="7030A0"/>
                </a:solidFill>
              </a:rPr>
              <a:t>]</a:t>
            </a:r>
            <a:endParaRPr lang="en-US" sz="1400" dirty="0" smtClean="0">
              <a:solidFill>
                <a:srgbClr val="7030A0"/>
              </a:solidFill>
            </a:endParaRPr>
          </a:p>
          <a:p>
            <a:pPr lvl="0"/>
            <a:r>
              <a:rPr lang="en-US" dirty="0" smtClean="0"/>
              <a:t>and OTR  </a:t>
            </a:r>
            <a:r>
              <a:rPr lang="en-US" sz="1600" dirty="0" smtClean="0">
                <a:solidFill>
                  <a:srgbClr val="7030A0"/>
                </a:solidFill>
              </a:rPr>
              <a:t>[M</a:t>
            </a:r>
            <a:r>
              <a:rPr lang="en-US" sz="1600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14</a:t>
            </a:r>
            <a:r>
              <a:rPr lang="en-US" sz="1600" dirty="0" smtClean="0">
                <a:solidFill>
                  <a:srgbClr val="7030A0"/>
                </a:solidFill>
              </a:rPr>
              <a:t>]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endParaRPr lang="en-US" dirty="0" smtClean="0">
              <a:solidFill>
                <a:srgbClr val="7030A0"/>
              </a:solidFill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Handle strings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 </a:t>
            </a:r>
            <a:r>
              <a:rPr lang="en-US" dirty="0" smtClean="0">
                <a:solidFill>
                  <a:prstClr val="black"/>
                </a:solidFill>
              </a:rPr>
              <a:t>32B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AES4 </a:t>
            </a:r>
            <a:r>
              <a:rPr lang="en-US" dirty="0">
                <a:solidFill>
                  <a:prstClr val="black"/>
                </a:solidFill>
              </a:rPr>
              <a:t>&amp; AES based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584" y="208283"/>
            <a:ext cx="689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How to make the generalized blockcipher?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8113" y="5685185"/>
            <a:ext cx="8835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XE/XEX </a:t>
            </a:r>
            <a:r>
              <a:rPr lang="en-US" sz="2000" dirty="0" smtClean="0">
                <a:solidFill>
                  <a:srgbClr val="7030A0"/>
                </a:solidFill>
              </a:rPr>
              <a:t>[R</a:t>
            </a:r>
            <a:r>
              <a:rPr lang="en-US" sz="2000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04</a:t>
            </a:r>
            <a:r>
              <a:rPr lang="en-US" sz="2000" dirty="0" smtClean="0">
                <a:solidFill>
                  <a:srgbClr val="7030A0"/>
                </a:solidFill>
              </a:rPr>
              <a:t>]</a:t>
            </a:r>
            <a:r>
              <a:rPr lang="en-US" sz="2000" dirty="0" smtClean="0"/>
              <a:t> to tweak AEZ-core and the round functions of AEZ-tiny</a:t>
            </a:r>
          </a:p>
          <a:p>
            <a:r>
              <a:rPr lang="en-US" sz="2000" dirty="0" smtClean="0"/>
              <a:t>Need AEZ-core secure as a strong AIL, VIL PRP – a “wideblock blockcipher”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8458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584" y="208283"/>
            <a:ext cx="5083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Authenticated Encryption (AE)</a:t>
            </a:r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4559" y="2061895"/>
            <a:ext cx="1364476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Privacy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31539" y="2036495"/>
            <a:ext cx="21451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8000"/>
                </a:solidFill>
              </a:rPr>
              <a:t>Authenticity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48392" y="2995701"/>
            <a:ext cx="19672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8000"/>
                </a:solidFill>
              </a:rPr>
              <a:t>Message</a:t>
            </a:r>
          </a:p>
          <a:p>
            <a:pPr algn="r"/>
            <a:r>
              <a:rPr lang="en-US" b="1" dirty="0" smtClean="0">
                <a:solidFill>
                  <a:srgbClr val="008000"/>
                </a:solidFill>
              </a:rPr>
              <a:t>Authentication</a:t>
            </a:r>
          </a:p>
          <a:p>
            <a:pPr algn="r"/>
            <a:r>
              <a:rPr lang="en-US" b="1" dirty="0" smtClean="0">
                <a:solidFill>
                  <a:srgbClr val="008000"/>
                </a:solidFill>
              </a:rPr>
              <a:t>Code</a:t>
            </a:r>
          </a:p>
          <a:p>
            <a:pPr algn="r"/>
            <a:r>
              <a:rPr lang="en-US" sz="2000" b="1" dirty="0" smtClean="0">
                <a:solidFill>
                  <a:srgbClr val="008000"/>
                </a:solidFill>
              </a:rPr>
              <a:t>(MAC)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3168" y="3018287"/>
            <a:ext cx="1661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Encryption</a:t>
            </a:r>
          </a:p>
          <a:p>
            <a:r>
              <a:rPr lang="en-US" sz="2000" b="1" dirty="0" smtClean="0"/>
              <a:t>scheme</a:t>
            </a:r>
            <a:endParaRPr lang="en-US" sz="2000" b="1" dirty="0"/>
          </a:p>
        </p:txBody>
      </p:sp>
      <p:sp>
        <p:nvSpPr>
          <p:cNvPr id="3" name="Right Brace 2"/>
          <p:cNvSpPr/>
          <p:nvPr/>
        </p:nvSpPr>
        <p:spPr>
          <a:xfrm rot="5400000">
            <a:off x="4462107" y="-1289735"/>
            <a:ext cx="322214" cy="8145417"/>
          </a:xfrm>
          <a:prstGeom prst="rightBrace">
            <a:avLst>
              <a:gd name="adj1" fmla="val 70295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6174" y="3053371"/>
            <a:ext cx="3594254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CC"/>
                </a:solidFill>
              </a:rPr>
              <a:t>Authenticated Encryption</a:t>
            </a:r>
          </a:p>
          <a:p>
            <a:pPr algn="ctr"/>
            <a:r>
              <a:rPr lang="en-US" sz="2000" dirty="0"/>
              <a:t>A</a:t>
            </a:r>
            <a:r>
              <a:rPr lang="en-US" sz="2000" dirty="0" smtClean="0"/>
              <a:t>chieve </a:t>
            </a:r>
            <a:r>
              <a:rPr lang="en-US" sz="2000" b="1" dirty="0" smtClean="0">
                <a:solidFill>
                  <a:srgbClr val="0000CC"/>
                </a:solidFill>
              </a:rPr>
              <a:t>both</a:t>
            </a:r>
            <a:r>
              <a:rPr lang="en-US" sz="2000" dirty="0" smtClean="0"/>
              <a:t> of these aims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1623222" y="1359703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Sender</a:t>
            </a:r>
            <a:endParaRPr 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95232" y="1390938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Receiver</a:t>
            </a:r>
            <a:endParaRPr 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786128" y="1137278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K</a:t>
            </a:r>
            <a:endParaRPr lang="en-US" sz="20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7014882" y="1167142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K</a:t>
            </a:r>
            <a:endParaRPr lang="en-US" sz="2000" i="1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020907" y="1586930"/>
            <a:ext cx="2484051" cy="75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059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9385" y="2184546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Assume some primitive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714691" y="2151316"/>
            <a:ext cx="3695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 tweakable blockcipher (TBC)</a:t>
            </a:r>
          </a:p>
          <a:p>
            <a:r>
              <a:rPr lang="en-US" sz="2000" dirty="0" smtClean="0"/>
              <a:t>(tweak space ℤ </a:t>
            </a:r>
            <a:r>
              <a:rPr lang="en-US" sz="2000" dirty="0" smtClean="0">
                <a:latin typeface="Symbol"/>
              </a:rPr>
              <a:t>´ </a:t>
            </a:r>
            <a:r>
              <a:rPr lang="en-US" sz="2000" dirty="0" smtClean="0"/>
              <a:t>ℤ)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6847" y="2639962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[LRW</a:t>
            </a:r>
            <a:r>
              <a:rPr lang="en-US" sz="2000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02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95" y="3177692"/>
            <a:ext cx="4088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Design assuming the primitive meets some standard assumption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711446" y="331063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TBC is good as a tweakable PRP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02079" y="4119434"/>
            <a:ext cx="4088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Instantiate with “standard” primitive: the </a:t>
            </a:r>
            <a:r>
              <a:rPr lang="en-US" sz="2000" b="1" dirty="0" smtClean="0"/>
              <a:t>scaled-up </a:t>
            </a:r>
            <a:r>
              <a:rPr lang="en-US" sz="2000" dirty="0" smtClean="0"/>
              <a:t>design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7825" y="4938878"/>
            <a:ext cx="43969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Selectively</a:t>
            </a:r>
            <a:r>
              <a:rPr lang="en-US" sz="2000" dirty="0" smtClean="0"/>
              <a:t> instantiate with a mix of standard and </a:t>
            </a:r>
            <a:r>
              <a:rPr lang="en-US" sz="2000" b="1" dirty="0" smtClean="0">
                <a:solidFill>
                  <a:srgbClr val="FF0000"/>
                </a:solidFill>
              </a:rPr>
              <a:t>reduced-round</a:t>
            </a:r>
            <a:r>
              <a:rPr lang="en-US" sz="2000" dirty="0" smtClean="0"/>
              <a:t> primitives: the </a:t>
            </a:r>
            <a:r>
              <a:rPr lang="en-US" sz="2000" b="1" dirty="0" smtClean="0">
                <a:solidFill>
                  <a:srgbClr val="0000CC"/>
                </a:solidFill>
              </a:rPr>
              <a:t>scaled-down</a:t>
            </a:r>
            <a:r>
              <a:rPr lang="en-US" sz="2000" dirty="0" smtClean="0"/>
              <a:t> design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737387" y="4102938"/>
            <a:ext cx="354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Realize the TBC with AES / XE.</a:t>
            </a:r>
          </a:p>
          <a:p>
            <a:r>
              <a:rPr lang="en-US" sz="2000" b="1" dirty="0" smtClean="0"/>
              <a:t>Not</a:t>
            </a:r>
            <a:r>
              <a:rPr lang="en-US" sz="2000" dirty="0" smtClean="0"/>
              <a:t> AEZ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33940" y="5093587"/>
            <a:ext cx="2061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Use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AES + </a:t>
            </a:r>
            <a:r>
              <a:rPr lang="en-US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AES4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AEZ.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688733" y="2013619"/>
            <a:ext cx="23944" cy="39347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37745" y="3024334"/>
            <a:ext cx="8485191" cy="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59521" y="4010718"/>
            <a:ext cx="8485191" cy="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1153" y="4906670"/>
            <a:ext cx="8485191" cy="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69569" y="2021214"/>
            <a:ext cx="8485191" cy="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91345" y="5961710"/>
            <a:ext cx="8485191" cy="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2031" y="1547234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general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794739" y="1579054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our case</a:t>
            </a:r>
            <a:endParaRPr lang="en-US" b="1" dirty="0"/>
          </a:p>
        </p:txBody>
      </p:sp>
      <p:sp>
        <p:nvSpPr>
          <p:cNvPr id="20" name="Right Brace 19"/>
          <p:cNvSpPr/>
          <p:nvPr/>
        </p:nvSpPr>
        <p:spPr>
          <a:xfrm rot="5400000">
            <a:off x="7868038" y="2187636"/>
            <a:ext cx="209939" cy="802432"/>
          </a:xfrm>
          <a:prstGeom prst="rightBrace">
            <a:avLst>
              <a:gd name="adj1" fmla="val 5320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43898" y="4537182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[R</a:t>
            </a:r>
            <a:r>
              <a:rPr lang="en-US" sz="2000" dirty="0" smtClean="0">
                <a:solidFill>
                  <a:srgbClr val="7030A0"/>
                </a:solidFill>
                <a:latin typeface="Times" pitchFamily="18" charset="0"/>
                <a:cs typeface="Times" pitchFamily="18" charset="0"/>
              </a:rPr>
              <a:t>04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2" name="Right Brace 21"/>
          <p:cNvSpPr/>
          <p:nvPr/>
        </p:nvSpPr>
        <p:spPr>
          <a:xfrm rot="5400000">
            <a:off x="7884369" y="4171169"/>
            <a:ext cx="213039" cy="645367"/>
          </a:xfrm>
          <a:prstGeom prst="rightBrace">
            <a:avLst>
              <a:gd name="adj1" fmla="val 5320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53942" y="5124449"/>
            <a:ext cx="1884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4-round variant of AES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6550090" y="5035808"/>
            <a:ext cx="662473" cy="172617"/>
          </a:xfrm>
          <a:custGeom>
            <a:avLst/>
            <a:gdLst>
              <a:gd name="connsiteX0" fmla="*/ 662473 w 662473"/>
              <a:gd name="connsiteY0" fmla="*/ 172617 h 172617"/>
              <a:gd name="connsiteX1" fmla="*/ 363894 w 662473"/>
              <a:gd name="connsiteY1" fmla="*/ 13996 h 172617"/>
              <a:gd name="connsiteX2" fmla="*/ 0 w 662473"/>
              <a:gd name="connsiteY2" fmla="*/ 88641 h 172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2473" h="172617">
                <a:moveTo>
                  <a:pt x="662473" y="172617"/>
                </a:moveTo>
                <a:cubicBezTo>
                  <a:pt x="568389" y="100304"/>
                  <a:pt x="474306" y="27992"/>
                  <a:pt x="363894" y="13996"/>
                </a:cubicBezTo>
                <a:cubicBezTo>
                  <a:pt x="253482" y="0"/>
                  <a:pt x="126741" y="44320"/>
                  <a:pt x="0" y="8864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74584" y="208283"/>
            <a:ext cx="5319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Designing AEZ-core:</a:t>
            </a:r>
          </a:p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The</a:t>
            </a:r>
            <a:r>
              <a:rPr lang="en-US" sz="24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 Prove-then-Prune </a:t>
            </a:r>
            <a:r>
              <a:rPr lang="en-US" sz="2400" b="1" dirty="0">
                <a:latin typeface="Georgia" panose="02040502050405020303" pitchFamily="18" charset="0"/>
              </a:rPr>
              <a:t>p</a:t>
            </a:r>
            <a:r>
              <a:rPr lang="en-US" sz="2400" b="1" dirty="0" smtClean="0">
                <a:latin typeface="Georgia" panose="02040502050405020303" pitchFamily="18" charset="0"/>
              </a:rPr>
              <a:t>aradigm</a:t>
            </a:r>
            <a:endParaRPr lang="en-US" b="1" dirty="0">
              <a:latin typeface="Georgia" panose="02040502050405020303" pitchFamily="18" charset="0"/>
            </a:endParaRPr>
          </a:p>
        </p:txBody>
      </p:sp>
      <p:pic>
        <p:nvPicPr>
          <p:cNvPr id="1026" name="Picture 2" descr="Trident Maple bonsai 52, October 10, 2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6846" y="8083"/>
            <a:ext cx="1727153" cy="138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747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4584" y="208283"/>
            <a:ext cx="75039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latin typeface="Georgia" panose="02040502050405020303" pitchFamily="18" charset="0"/>
              </a:rPr>
              <a:t>AEZ-core</a:t>
            </a:r>
          </a:p>
          <a:p>
            <a:r>
              <a:rPr lang="en-US" dirty="0" smtClean="0"/>
              <a:t>Illustrated for messages with an </a:t>
            </a:r>
            <a:r>
              <a:rPr lang="en-US" b="1" dirty="0" smtClean="0"/>
              <a:t>even</a:t>
            </a:r>
            <a:r>
              <a:rPr lang="en-US" dirty="0" smtClean="0"/>
              <a:t> number of blocks, all of them </a:t>
            </a:r>
            <a:r>
              <a:rPr lang="en-US" b="1" dirty="0" smtClean="0"/>
              <a:t>full</a:t>
            </a:r>
          </a:p>
          <a:p>
            <a:pPr lvl="0"/>
            <a:endParaRPr lang="en-US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6" descr="drawin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620" y="1037883"/>
            <a:ext cx="7298376" cy="40733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7132" y="5290463"/>
            <a:ext cx="8124265" cy="13436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1433" y="5345450"/>
            <a:ext cx="79203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Theorem</a:t>
            </a:r>
            <a:r>
              <a:rPr lang="en-US" dirty="0" smtClean="0"/>
              <a:t>. Let </a:t>
            </a:r>
            <a:r>
              <a:rPr lang="en-US" i="1" dirty="0" smtClean="0"/>
              <a:t>E</a:t>
            </a:r>
            <a:r>
              <a:rPr lang="en-US" dirty="0" smtClean="0"/>
              <a:t> be a TBC and 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/>
              <a:t> = AEZ-core[</a:t>
            </a:r>
            <a:r>
              <a:rPr lang="en-US" i="1" dirty="0" smtClean="0"/>
              <a:t>E</a:t>
            </a:r>
            <a:r>
              <a:rPr lang="en-US" dirty="0" smtClean="0"/>
              <a:t>]. Then there is an explicit reduction such that</a:t>
            </a:r>
          </a:p>
          <a:p>
            <a:endParaRPr lang="en-US" sz="700" dirty="0" smtClean="0"/>
          </a:p>
          <a:p>
            <a:endParaRPr lang="en-US" sz="900" dirty="0" smtClean="0"/>
          </a:p>
          <a:p>
            <a:endParaRPr lang="en-US" sz="1000" dirty="0"/>
          </a:p>
          <a:p>
            <a:r>
              <a:rPr lang="en-US" dirty="0" smtClean="0"/>
              <a:t>where </a:t>
            </a:r>
            <a:r>
              <a:rPr lang="en-US" i="1" dirty="0" smtClean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US" dirty="0" smtClean="0"/>
              <a:t> is the total number of blocks asked by </a:t>
            </a:r>
            <a:r>
              <a:rPr lang="en-US" dirty="0" smtClean="0">
                <a:latin typeface="cmsy10" panose="020B0500000000000000" pitchFamily="34" charset="0"/>
              </a:rPr>
              <a:t>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740655" y="5882067"/>
            <a:ext cx="3930734" cy="36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68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9814"/>
            <a:ext cx="9144000" cy="6658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5155" y="1556249"/>
            <a:ext cx="275107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 far from AES-CTR</a:t>
            </a:r>
          </a:p>
          <a:p>
            <a:r>
              <a:rPr lang="en-US" sz="2000" dirty="0" smtClean="0"/>
              <a:t>which has </a:t>
            </a:r>
            <a:r>
              <a:rPr lang="en-US" sz="2000" b="1" dirty="0" smtClean="0"/>
              <a:t>0.63 cpb</a:t>
            </a:r>
          </a:p>
          <a:p>
            <a:r>
              <a:rPr lang="en-US" dirty="0"/>
              <a:t>a</a:t>
            </a:r>
            <a:r>
              <a:rPr lang="en-US" dirty="0" smtClean="0"/>
              <a:t>s a theoretical limit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009845" y="1405190"/>
            <a:ext cx="475162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Encrypt/decrypt:</a:t>
            </a:r>
            <a:r>
              <a:rPr lang="en-US" sz="2000" b="1" dirty="0" smtClean="0">
                <a:solidFill>
                  <a:srgbClr val="0000CC"/>
                </a:solidFill>
              </a:rPr>
              <a:t> 0.72 cpb</a:t>
            </a:r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2000" dirty="0" smtClean="0">
                <a:solidFill>
                  <a:srgbClr val="0000CC"/>
                </a:solidFill>
              </a:rPr>
              <a:t>Reject invalid ciphertext: </a:t>
            </a:r>
            <a:r>
              <a:rPr lang="en-US" sz="2000" b="1" dirty="0" smtClean="0">
                <a:solidFill>
                  <a:srgbClr val="0000CC"/>
                </a:solidFill>
              </a:rPr>
              <a:t>0.28 cpb</a:t>
            </a:r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2000" dirty="0" smtClean="0">
                <a:solidFill>
                  <a:srgbClr val="0000CC"/>
                </a:solidFill>
              </a:rPr>
              <a:t>MAC: </a:t>
            </a:r>
            <a:r>
              <a:rPr lang="en-US" sz="2000" b="1" dirty="0" smtClean="0">
                <a:solidFill>
                  <a:srgbClr val="0000CC"/>
                </a:solidFill>
              </a:rPr>
              <a:t>0.28 cpb</a:t>
            </a:r>
            <a:endParaRPr lang="en-US" sz="2000" dirty="0" smtClean="0">
              <a:solidFill>
                <a:srgbClr val="0000CC"/>
              </a:solidFill>
            </a:endParaRPr>
          </a:p>
          <a:p>
            <a:endParaRPr lang="en-US" sz="2000" dirty="0">
              <a:solidFill>
                <a:srgbClr val="0000CC"/>
              </a:solidFill>
            </a:endParaRPr>
          </a:p>
          <a:p>
            <a:r>
              <a:rPr lang="en-US" sz="2000" dirty="0" smtClean="0">
                <a:solidFill>
                  <a:srgbClr val="0000CC"/>
                </a:solidFill>
              </a:rPr>
              <a:t>No need for AES-</a:t>
            </a:r>
            <a:r>
              <a:rPr lang="en-US" sz="2000" b="1" dirty="0" smtClean="0">
                <a:solidFill>
                  <a:srgbClr val="0000CC"/>
                </a:solidFill>
              </a:rPr>
              <a:t>decryption</a:t>
            </a:r>
            <a:r>
              <a:rPr lang="en-US" sz="2000" dirty="0" smtClean="0">
                <a:solidFill>
                  <a:srgbClr val="0000CC"/>
                </a:solidFill>
              </a:rPr>
              <a:t> operation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190510" y="165830"/>
            <a:ext cx="6255239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Georgia" pitchFamily="18" charset="0"/>
              </a:rPr>
              <a:t>Realizing </a:t>
            </a:r>
            <a:r>
              <a:rPr lang="en-US" sz="2400" b="1" dirty="0" smtClean="0">
                <a:solidFill>
                  <a:srgbClr val="0000CC"/>
                </a:solidFill>
                <a:latin typeface="Georgia" pitchFamily="18" charset="0"/>
              </a:rPr>
              <a:t>Robust AE</a:t>
            </a:r>
            <a:r>
              <a:rPr lang="en-US" sz="2400" b="1" dirty="0" smtClean="0">
                <a:latin typeface="Georgia" pitchFamily="18" charset="0"/>
              </a:rPr>
              <a:t>: The AEZ Scheme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101" y="3188848"/>
            <a:ext cx="8196806" cy="32081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8299422" y="1522066"/>
            <a:ext cx="723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peak</a:t>
            </a:r>
          </a:p>
          <a:p>
            <a:r>
              <a:rPr lang="en-US" sz="1400" dirty="0" smtClean="0">
                <a:solidFill>
                  <a:srgbClr val="0000CC"/>
                </a:solidFill>
              </a:rPr>
              <a:t>(16Kb)</a:t>
            </a:r>
            <a:endParaRPr lang="en-US" sz="1400" dirty="0">
              <a:solidFill>
                <a:srgbClr val="0000CC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8017017" y="1526890"/>
            <a:ext cx="212651" cy="340452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8121597" y="1866455"/>
            <a:ext cx="106326" cy="340454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49486" y="588028"/>
            <a:ext cx="50945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Haswell i</a:t>
            </a:r>
            <a:r>
              <a:rPr lang="en-US" sz="1400" dirty="0" smtClean="0">
                <a:latin typeface="Times" pitchFamily="18" charset="0"/>
                <a:cs typeface="Times" pitchFamily="18" charset="0"/>
              </a:rPr>
              <a:t>5-4570</a:t>
            </a:r>
            <a:r>
              <a:rPr lang="en-US" sz="1400" dirty="0" smtClean="0">
                <a:latin typeface="Georgia" pitchFamily="18" charset="0"/>
              </a:rPr>
              <a:t>S (</a:t>
            </a:r>
            <a:r>
              <a:rPr lang="en-US" sz="1400" dirty="0" smtClean="0">
                <a:latin typeface="Times" pitchFamily="18" charset="0"/>
                <a:cs typeface="Times" pitchFamily="18" charset="0"/>
              </a:rPr>
              <a:t>2.9</a:t>
            </a:r>
            <a:r>
              <a:rPr lang="en-US" sz="1400" dirty="0" smtClean="0">
                <a:latin typeface="Georgia" pitchFamily="18" charset="0"/>
              </a:rPr>
              <a:t> GHz), cpb vs bytes,</a:t>
            </a:r>
          </a:p>
          <a:p>
            <a:r>
              <a:rPr lang="en-US" sz="1400" dirty="0" smtClean="0">
                <a:latin typeface="Georgia" pitchFamily="18" charset="0"/>
              </a:rPr>
              <a:t>C with “intrinsic” function calls, GCC </a:t>
            </a:r>
            <a:r>
              <a:rPr lang="en-US" sz="1400" dirty="0" smtClean="0">
                <a:latin typeface="Times" pitchFamily="18" charset="0"/>
                <a:cs typeface="Times" pitchFamily="18" charset="0"/>
              </a:rPr>
              <a:t>4.9</a:t>
            </a:r>
            <a:r>
              <a:rPr lang="en-US" sz="1400" dirty="0" smtClean="0">
                <a:latin typeface="Georgia" pitchFamily="18" charset="0"/>
              </a:rPr>
              <a:t>, -marc=native –O</a:t>
            </a:r>
            <a:r>
              <a:rPr lang="en-US" sz="1400" dirty="0" smtClean="0">
                <a:latin typeface="Times" pitchFamily="18" charset="0"/>
                <a:cs typeface="Times" pitchFamily="18" charset="0"/>
              </a:rPr>
              <a:t>3</a:t>
            </a:r>
            <a:r>
              <a:rPr lang="en-US" sz="1400" dirty="0" smtClean="0"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3348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4584" y="208283"/>
            <a:ext cx="726673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Robust AE</a:t>
            </a:r>
          </a:p>
          <a:p>
            <a:r>
              <a:rPr lang="en-US" sz="2000" b="1" dirty="0" smtClean="0"/>
              <a:t>Connects strong-PRP and MRAE definitions.</a:t>
            </a:r>
          </a:p>
          <a:p>
            <a:r>
              <a:rPr lang="en-US" sz="2000" b="1" dirty="0" smtClean="0"/>
              <a:t>Views enciphering and encryption as one-in-the-same</a:t>
            </a:r>
            <a:endParaRPr lang="en-US" sz="1600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2" descr="http://www.clipartbest.com/cliparts/7ca/KEe/7caKEeoAi.gif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073"/>
          <a:stretch/>
        </p:blipFill>
        <p:spPr bwMode="auto">
          <a:xfrm>
            <a:off x="1065125" y="2426948"/>
            <a:ext cx="7204668" cy="114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3977" y="2063265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Enciphering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8894" y="1981962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MRAE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0821" y="4078874"/>
            <a:ext cx="1290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ABYTES</a:t>
            </a:r>
            <a:endParaRPr lang="en-US" sz="24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Symbol" panose="05050102010706020507" pitchFamily="18" charset="2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dirty="0" smtClean="0">
                <a:solidFill>
                  <a:prstClr val="black"/>
                </a:solidFill>
                <a:latin typeface="Symbol" panose="05050102010706020507" pitchFamily="18" charset="2"/>
                <a:cs typeface="Courier New" panose="02070309020205020404" pitchFamily="49" charset="0"/>
              </a:rPr>
              <a:t>l)</a:t>
            </a:r>
            <a:endParaRPr lang="en-US" sz="2000" dirty="0">
              <a:solidFill>
                <a:prstClr val="black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81370" y="3619888"/>
            <a:ext cx="6990080" cy="101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28970" y="3704283"/>
            <a:ext cx="739337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0  1  2  3  4  5  6  7  8  9 10 11 12 13 14 15 16</a:t>
            </a:r>
            <a:r>
              <a:rPr lang="en-US" sz="19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US" sz="1900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072501" y="2382072"/>
            <a:ext cx="30639" cy="1149079"/>
          </a:xfrm>
          <a:prstGeom prst="straightConnector1">
            <a:avLst/>
          </a:prstGeom>
          <a:ln w="101600">
            <a:solidFill>
              <a:schemeClr val="tx1">
                <a:alpha val="7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586505" y="2382072"/>
            <a:ext cx="485996" cy="1077672"/>
          </a:xfrm>
          <a:prstGeom prst="straightConnector1">
            <a:avLst/>
          </a:prstGeom>
          <a:ln w="101600">
            <a:solidFill>
              <a:schemeClr val="tx1">
                <a:lumMod val="75000"/>
                <a:lumOff val="25000"/>
                <a:alpha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013749" y="2382072"/>
            <a:ext cx="1060672" cy="1017382"/>
          </a:xfrm>
          <a:prstGeom prst="straightConnector1">
            <a:avLst/>
          </a:prstGeom>
          <a:ln w="101600">
            <a:solidFill>
              <a:schemeClr val="tx1">
                <a:lumMod val="50000"/>
                <a:lumOff val="50000"/>
                <a:alpha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40026" y="2385000"/>
            <a:ext cx="1837557" cy="1064696"/>
          </a:xfrm>
          <a:prstGeom prst="straightConnector1">
            <a:avLst/>
          </a:prstGeom>
          <a:ln w="101600">
            <a:solidFill>
              <a:schemeClr val="bg1">
                <a:lumMod val="85000"/>
                <a:alpha val="91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55771" y="2434812"/>
            <a:ext cx="2672863" cy="1034980"/>
          </a:xfrm>
          <a:prstGeom prst="straightConnector1">
            <a:avLst/>
          </a:prstGeom>
          <a:ln w="101600">
            <a:solidFill>
              <a:schemeClr val="bg1">
                <a:lumMod val="75000"/>
                <a:alpha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202987" y="2470837"/>
            <a:ext cx="3243" cy="1095982"/>
          </a:xfrm>
          <a:prstGeom prst="straightConnector1">
            <a:avLst/>
          </a:prstGeom>
          <a:ln w="101600">
            <a:solidFill>
              <a:schemeClr val="tx1">
                <a:alpha val="8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919" y="233121"/>
            <a:ext cx="8518847" cy="46827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 smtClean="0"/>
              <a:t>AE Succeeds by </a:t>
            </a:r>
            <a:r>
              <a:rPr lang="en-US" sz="2400" b="1" u="sng" dirty="0" smtClean="0"/>
              <a:t>Definitional Strengthening</a:t>
            </a:r>
            <a:endParaRPr lang="en-US" sz="2400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660249" y="1519809"/>
            <a:ext cx="1" cy="2929826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04254" y="4003236"/>
            <a:ext cx="426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IND-CPA prob encryption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2073" y="3395251"/>
            <a:ext cx="2824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C9900"/>
                </a:solidFill>
              </a:rPr>
              <a:t>Probabilistic  AE</a:t>
            </a:r>
            <a:endParaRPr lang="en-US" sz="2400" b="1" dirty="0">
              <a:solidFill>
                <a:srgbClr val="CC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9169" y="2777944"/>
            <a:ext cx="4894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Nonce-based AE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(with AD)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(nAE)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9572" y="2125123"/>
            <a:ext cx="4673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Misuse-Resistant AE  </a:t>
            </a:r>
            <a:r>
              <a:rPr lang="en-US" sz="2000" b="1" dirty="0" smtClean="0">
                <a:solidFill>
                  <a:srgbClr val="008000"/>
                </a:solidFill>
              </a:rPr>
              <a:t>(MRAE)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1864" y="1499515"/>
            <a:ext cx="3007555" cy="46166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Today:    </a:t>
            </a:r>
            <a:r>
              <a:rPr lang="en-US" sz="2400" b="1" dirty="0" smtClean="0">
                <a:solidFill>
                  <a:srgbClr val="0000CC"/>
                </a:solidFill>
              </a:rPr>
              <a:t>Robust AE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33859" y="275866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Strength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65122" y="3441927"/>
            <a:ext cx="186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C9900"/>
                </a:solidFill>
              </a:rPr>
              <a:t>[BN</a:t>
            </a:r>
            <a:r>
              <a:rPr lang="en-US" dirty="0" smtClean="0">
                <a:solidFill>
                  <a:srgbClr val="CC9900"/>
                </a:solidFill>
                <a:latin typeface="Times" pitchFamily="18" charset="0"/>
                <a:cs typeface="Times" pitchFamily="18" charset="0"/>
              </a:rPr>
              <a:t>00</a:t>
            </a:r>
            <a:r>
              <a:rPr lang="en-US" sz="1600" dirty="0" smtClean="0">
                <a:solidFill>
                  <a:srgbClr val="CC9900"/>
                </a:solidFill>
              </a:rPr>
              <a:t>, KY</a:t>
            </a:r>
            <a:r>
              <a:rPr lang="en-US" dirty="0" smtClean="0">
                <a:solidFill>
                  <a:srgbClr val="CC9900"/>
                </a:solidFill>
                <a:latin typeface="Times" pitchFamily="18" charset="0"/>
                <a:cs typeface="Times" pitchFamily="18" charset="0"/>
              </a:rPr>
              <a:t>00</a:t>
            </a:r>
            <a:r>
              <a:rPr lang="en-US" sz="1600" dirty="0" smtClean="0">
                <a:solidFill>
                  <a:srgbClr val="CC9900"/>
                </a:solidFill>
              </a:rPr>
              <a:t>]</a:t>
            </a:r>
            <a:endParaRPr lang="en-US" sz="1600" dirty="0">
              <a:solidFill>
                <a:srgbClr val="CC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8055" y="4032858"/>
            <a:ext cx="2460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[GM</a:t>
            </a:r>
            <a:r>
              <a:rPr lang="en-US" dirty="0" smtClean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8</a:t>
            </a:r>
            <a:r>
              <a:rPr lang="en-US" sz="2000" dirty="0" smtClean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BDJR</a:t>
            </a:r>
            <a:r>
              <a:rPr lang="en-US" sz="2000" dirty="0" smtClean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97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22973" y="2819894"/>
            <a:ext cx="186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[RBBK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01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, 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  <a:cs typeface="Times" pitchFamily="18" charset="0"/>
              </a:rPr>
              <a:t>04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20429" y="2169857"/>
            <a:ext cx="186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[RS</a:t>
            </a:r>
            <a:r>
              <a:rPr lang="en-US" sz="2000" dirty="0" smtClean="0">
                <a:solidFill>
                  <a:srgbClr val="008000"/>
                </a:solidFill>
                <a:latin typeface="Times" pitchFamily="18" charset="0"/>
                <a:cs typeface="Times" pitchFamily="18" charset="0"/>
              </a:rPr>
              <a:t>06</a:t>
            </a:r>
            <a:r>
              <a:rPr lang="en-US" dirty="0" smtClean="0">
                <a:solidFill>
                  <a:srgbClr val="008000"/>
                </a:solidFill>
              </a:rPr>
              <a:t>]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525347" y="1259633"/>
            <a:ext cx="326571" cy="4105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53339" y="1791478"/>
            <a:ext cx="289249" cy="746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935894" y="1007707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definition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11012" y="1701282"/>
            <a:ext cx="2473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construction – AEZ</a:t>
            </a:r>
            <a:endParaRPr lang="en-US" sz="2000" dirty="0">
              <a:solidFill>
                <a:srgbClr val="0000CC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8" grpId="0"/>
      <p:bldP spid="19" grpId="0"/>
      <p:bldP spid="21" grpId="0"/>
      <p:bldP spid="22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077" y="245291"/>
            <a:ext cx="605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Why </a:t>
            </a:r>
            <a:r>
              <a:rPr lang="en-US" sz="2400" b="1" dirty="0" smtClean="0">
                <a:solidFill>
                  <a:srgbClr val="0000CC"/>
                </a:solidFill>
              </a:rPr>
              <a:t>Robust AE</a:t>
            </a:r>
            <a:r>
              <a:rPr lang="en-US" sz="2400" b="1" dirty="0" smtClean="0"/>
              <a:t>? </a:t>
            </a:r>
          </a:p>
          <a:p>
            <a:r>
              <a:rPr lang="en-US" sz="2400" b="1" dirty="0" smtClean="0"/>
              <a:t>Isn’t </a:t>
            </a:r>
            <a:r>
              <a:rPr lang="en-US" sz="2400" b="1" dirty="0" smtClean="0">
                <a:solidFill>
                  <a:srgbClr val="008000"/>
                </a:solidFill>
              </a:rPr>
              <a:t>MRAE</a:t>
            </a:r>
            <a:r>
              <a:rPr lang="en-US" sz="2400" b="1" dirty="0" smtClean="0"/>
              <a:t> already very strong?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03173" y="352836"/>
            <a:ext cx="2228495" cy="914790"/>
            <a:chOff x="6477340" y="161632"/>
            <a:chExt cx="2228495" cy="914790"/>
          </a:xfrm>
        </p:grpSpPr>
        <p:sp>
          <p:nvSpPr>
            <p:cNvPr id="4" name="TextBox 3"/>
            <p:cNvSpPr txBox="1"/>
            <p:nvPr/>
          </p:nvSpPr>
          <p:spPr>
            <a:xfrm>
              <a:off x="6477340" y="737868"/>
              <a:ext cx="22284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Nonce-based AEAD</a:t>
              </a:r>
              <a:endParaRPr lang="en-US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190204" y="454549"/>
              <a:ext cx="861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</a:rPr>
                <a:t>MRAE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73802" y="161632"/>
              <a:ext cx="1293944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CC"/>
                  </a:solidFill>
                </a:rPr>
                <a:t>Robust AE</a:t>
              </a:r>
              <a:endParaRPr lang="en-US" sz="1600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61257" y="2736622"/>
            <a:ext cx="8647851" cy="156966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Still, there are </a:t>
            </a:r>
            <a:r>
              <a:rPr lang="en-US" sz="2400" b="1" dirty="0" smtClean="0"/>
              <a:t>important ways </a:t>
            </a:r>
            <a:r>
              <a:rPr lang="en-US" sz="2400" dirty="0" smtClean="0"/>
              <a:t>in which </a:t>
            </a:r>
            <a:r>
              <a:rPr lang="en-US" sz="2400" b="1" dirty="0" smtClean="0">
                <a:solidFill>
                  <a:srgbClr val="008000"/>
                </a:solidFill>
              </a:rPr>
              <a:t>MRAE</a:t>
            </a:r>
            <a:r>
              <a:rPr lang="en-US" sz="2400" dirty="0" smtClean="0"/>
              <a:t> </a:t>
            </a:r>
            <a:r>
              <a:rPr lang="en-US" sz="2400" b="1" dirty="0" smtClean="0"/>
              <a:t>falls short </a:t>
            </a:r>
            <a:r>
              <a:rPr lang="en-US" sz="2400" dirty="0" smtClean="0"/>
              <a:t>of maximizing strength/ease of correct use, in both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service it provides (</a:t>
            </a:r>
            <a:r>
              <a:rPr lang="en-US" sz="2400" b="1" dirty="0" smtClean="0"/>
              <a:t>syntax</a:t>
            </a:r>
            <a:r>
              <a:rPr lang="en-US" sz="24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what it guarantees (</a:t>
            </a:r>
            <a:r>
              <a:rPr lang="en-US" sz="2400" b="1" dirty="0"/>
              <a:t>security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51082" y="1923592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Yes. 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077" y="245291"/>
            <a:ext cx="605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MRAE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25167" y="266808"/>
            <a:ext cx="129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[RS</a:t>
            </a:r>
            <a:r>
              <a:rPr lang="en-US" sz="2000" dirty="0" smtClean="0">
                <a:solidFill>
                  <a:srgbClr val="008000"/>
                </a:solidFill>
                <a:latin typeface="Times" pitchFamily="18" charset="0"/>
                <a:cs typeface="Times" pitchFamily="18" charset="0"/>
              </a:rPr>
              <a:t>06</a:t>
            </a:r>
            <a:r>
              <a:rPr lang="en-US" dirty="0" smtClean="0">
                <a:solidFill>
                  <a:srgbClr val="008000"/>
                </a:solidFill>
              </a:rPr>
              <a:t>]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00927" y="2153212"/>
            <a:ext cx="6767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09225" y="1597453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latin typeface="Georgia" pitchFamily="18" charset="0"/>
              </a:rPr>
              <a:t>C</a:t>
            </a: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743225" y="782492"/>
            <a:ext cx="1300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N, A, M</a:t>
            </a:r>
            <a:endParaRPr lang="en-US" sz="2400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56516" y="3354693"/>
            <a:ext cx="11384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N, A, C</a:t>
            </a:r>
            <a:endParaRPr lang="en-US" sz="2400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70710" y="2533628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i="1" dirty="0">
              <a:latin typeface="Georgia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17658" y="2574203"/>
            <a:ext cx="386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Symbol"/>
              </a:rPr>
              <a:t>^</a:t>
            </a:r>
            <a:endParaRPr lang="en-US" sz="2400" b="1" dirty="0">
              <a:latin typeface="Georgia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612571" y="1248509"/>
            <a:ext cx="1802112" cy="516193"/>
          </a:xfrm>
          <a:custGeom>
            <a:avLst/>
            <a:gdLst>
              <a:gd name="connsiteX0" fmla="*/ 1873045 w 1892709"/>
              <a:gd name="connsiteY0" fmla="*/ 491612 h 491612"/>
              <a:gd name="connsiteX1" fmla="*/ 1873045 w 1892709"/>
              <a:gd name="connsiteY1" fmla="*/ 122903 h 491612"/>
              <a:gd name="connsiteX2" fmla="*/ 1755058 w 1892709"/>
              <a:gd name="connsiteY2" fmla="*/ 19664 h 491612"/>
              <a:gd name="connsiteX3" fmla="*/ 1460091 w 1892709"/>
              <a:gd name="connsiteY3" fmla="*/ 4916 h 491612"/>
              <a:gd name="connsiteX4" fmla="*/ 0 w 1892709"/>
              <a:gd name="connsiteY4" fmla="*/ 4916 h 49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709" h="491612">
                <a:moveTo>
                  <a:pt x="1873045" y="491612"/>
                </a:moveTo>
                <a:cubicBezTo>
                  <a:pt x="1882877" y="346586"/>
                  <a:pt x="1892709" y="201561"/>
                  <a:pt x="1873045" y="122903"/>
                </a:cubicBezTo>
                <a:cubicBezTo>
                  <a:pt x="1853381" y="44245"/>
                  <a:pt x="1823884" y="39328"/>
                  <a:pt x="1755058" y="19664"/>
                </a:cubicBezTo>
                <a:cubicBezTo>
                  <a:pt x="1686232" y="0"/>
                  <a:pt x="1460091" y="4916"/>
                  <a:pt x="1460091" y="4916"/>
                </a:cubicBezTo>
                <a:lnTo>
                  <a:pt x="0" y="4916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590800" y="1514328"/>
            <a:ext cx="1725613" cy="466725"/>
          </a:xfrm>
          <a:custGeom>
            <a:avLst/>
            <a:gdLst>
              <a:gd name="connsiteX0" fmla="*/ 0 w 1744663"/>
              <a:gd name="connsiteY0" fmla="*/ 74612 h 465137"/>
              <a:gd name="connsiteX1" fmla="*/ 1457325 w 1744663"/>
              <a:gd name="connsiteY1" fmla="*/ 65087 h 465137"/>
              <a:gd name="connsiteX2" fmla="*/ 1724025 w 1744663"/>
              <a:gd name="connsiteY2" fmla="*/ 465137 h 46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4663" h="465137">
                <a:moveTo>
                  <a:pt x="0" y="74612"/>
                </a:moveTo>
                <a:cubicBezTo>
                  <a:pt x="584994" y="37306"/>
                  <a:pt x="1169988" y="0"/>
                  <a:pt x="1457325" y="65087"/>
                </a:cubicBezTo>
                <a:cubicBezTo>
                  <a:pt x="1744663" y="130175"/>
                  <a:pt x="1734344" y="297656"/>
                  <a:pt x="1724025" y="46513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562475" y="1534966"/>
            <a:ext cx="1933575" cy="446087"/>
          </a:xfrm>
          <a:custGeom>
            <a:avLst/>
            <a:gdLst>
              <a:gd name="connsiteX0" fmla="*/ 1933575 w 1933575"/>
              <a:gd name="connsiteY0" fmla="*/ 55562 h 446087"/>
              <a:gd name="connsiteX1" fmla="*/ 361950 w 1933575"/>
              <a:gd name="connsiteY1" fmla="*/ 65087 h 446087"/>
              <a:gd name="connsiteX2" fmla="*/ 0 w 1933575"/>
              <a:gd name="connsiteY2" fmla="*/ 446087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575" h="446087">
                <a:moveTo>
                  <a:pt x="1933575" y="55562"/>
                </a:moveTo>
                <a:cubicBezTo>
                  <a:pt x="1308893" y="27781"/>
                  <a:pt x="684212" y="0"/>
                  <a:pt x="361950" y="65087"/>
                </a:cubicBezTo>
                <a:cubicBezTo>
                  <a:pt x="39688" y="130174"/>
                  <a:pt x="19844" y="288130"/>
                  <a:pt x="0" y="44608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543175" y="2811703"/>
            <a:ext cx="1803400" cy="541337"/>
          </a:xfrm>
          <a:custGeom>
            <a:avLst/>
            <a:gdLst>
              <a:gd name="connsiteX0" fmla="*/ 1790700 w 1803400"/>
              <a:gd name="connsiteY0" fmla="*/ 0 h 541337"/>
              <a:gd name="connsiteX1" fmla="*/ 1781175 w 1803400"/>
              <a:gd name="connsiteY1" fmla="*/ 419100 h 541337"/>
              <a:gd name="connsiteX2" fmla="*/ 1657350 w 1803400"/>
              <a:gd name="connsiteY2" fmla="*/ 523875 h 541337"/>
              <a:gd name="connsiteX3" fmla="*/ 1524000 w 1803400"/>
              <a:gd name="connsiteY3" fmla="*/ 523875 h 541337"/>
              <a:gd name="connsiteX4" fmla="*/ 0 w 1803400"/>
              <a:gd name="connsiteY4" fmla="*/ 533400 h 54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541337">
                <a:moveTo>
                  <a:pt x="1790700" y="0"/>
                </a:moveTo>
                <a:cubicBezTo>
                  <a:pt x="1797050" y="165894"/>
                  <a:pt x="1803400" y="331788"/>
                  <a:pt x="1781175" y="419100"/>
                </a:cubicBezTo>
                <a:cubicBezTo>
                  <a:pt x="1758950" y="506413"/>
                  <a:pt x="1700212" y="506413"/>
                  <a:pt x="1657350" y="523875"/>
                </a:cubicBezTo>
                <a:cubicBezTo>
                  <a:pt x="1614488" y="541337"/>
                  <a:pt x="1524000" y="523875"/>
                  <a:pt x="1524000" y="523875"/>
                </a:cubicBezTo>
                <a:lnTo>
                  <a:pt x="0" y="533400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81275" y="2676503"/>
            <a:ext cx="1600200" cy="388938"/>
          </a:xfrm>
          <a:custGeom>
            <a:avLst/>
            <a:gdLst>
              <a:gd name="connsiteX0" fmla="*/ 0 w 1600200"/>
              <a:gd name="connsiteY0" fmla="*/ 333375 h 388938"/>
              <a:gd name="connsiteX1" fmla="*/ 1257300 w 1600200"/>
              <a:gd name="connsiteY1" fmla="*/ 333375 h 388938"/>
              <a:gd name="connsiteX2" fmla="*/ 1600200 w 1600200"/>
              <a:gd name="connsiteY2" fmla="*/ 0 h 38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88938">
                <a:moveTo>
                  <a:pt x="0" y="333375"/>
                </a:moveTo>
                <a:cubicBezTo>
                  <a:pt x="495300" y="361156"/>
                  <a:pt x="990600" y="388938"/>
                  <a:pt x="1257300" y="333375"/>
                </a:cubicBezTo>
                <a:cubicBezTo>
                  <a:pt x="1524000" y="277812"/>
                  <a:pt x="1562100" y="138906"/>
                  <a:pt x="160020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533900" y="2686028"/>
            <a:ext cx="1938152" cy="325438"/>
          </a:xfrm>
          <a:custGeom>
            <a:avLst/>
            <a:gdLst>
              <a:gd name="connsiteX0" fmla="*/ 1685925 w 1685925"/>
              <a:gd name="connsiteY0" fmla="*/ 295275 h 325438"/>
              <a:gd name="connsiteX1" fmla="*/ 304800 w 1685925"/>
              <a:gd name="connsiteY1" fmla="*/ 276225 h 325438"/>
              <a:gd name="connsiteX2" fmla="*/ 0 w 1685925"/>
              <a:gd name="connsiteY2" fmla="*/ 0 h 32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925" h="325438">
                <a:moveTo>
                  <a:pt x="1685925" y="295275"/>
                </a:moveTo>
                <a:cubicBezTo>
                  <a:pt x="1135856" y="310356"/>
                  <a:pt x="585788" y="325438"/>
                  <a:pt x="304800" y="276225"/>
                </a:cubicBezTo>
                <a:cubicBezTo>
                  <a:pt x="23812" y="227012"/>
                  <a:pt x="11906" y="113506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400550" y="1280516"/>
            <a:ext cx="2076450" cy="131762"/>
          </a:xfrm>
          <a:custGeom>
            <a:avLst/>
            <a:gdLst>
              <a:gd name="connsiteX0" fmla="*/ 0 w 2076450"/>
              <a:gd name="connsiteY0" fmla="*/ 131762 h 131762"/>
              <a:gd name="connsiteX1" fmla="*/ 47625 w 2076450"/>
              <a:gd name="connsiteY1" fmla="*/ 55562 h 131762"/>
              <a:gd name="connsiteX2" fmla="*/ 200025 w 2076450"/>
              <a:gd name="connsiteY2" fmla="*/ 7937 h 131762"/>
              <a:gd name="connsiteX3" fmla="*/ 381000 w 2076450"/>
              <a:gd name="connsiteY3" fmla="*/ 7937 h 131762"/>
              <a:gd name="connsiteX4" fmla="*/ 2076450 w 2076450"/>
              <a:gd name="connsiteY4" fmla="*/ 7937 h 13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450" h="131762">
                <a:moveTo>
                  <a:pt x="0" y="131762"/>
                </a:moveTo>
                <a:cubicBezTo>
                  <a:pt x="7144" y="103981"/>
                  <a:pt x="14288" y="76200"/>
                  <a:pt x="47625" y="55562"/>
                </a:cubicBezTo>
                <a:cubicBezTo>
                  <a:pt x="80963" y="34925"/>
                  <a:pt x="144463" y="15874"/>
                  <a:pt x="200025" y="7937"/>
                </a:cubicBezTo>
                <a:cubicBezTo>
                  <a:pt x="255587" y="0"/>
                  <a:pt x="381000" y="7937"/>
                  <a:pt x="381000" y="7937"/>
                </a:cubicBezTo>
                <a:lnTo>
                  <a:pt x="2076450" y="7937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333875" y="3116628"/>
            <a:ext cx="2190750" cy="238125"/>
          </a:xfrm>
          <a:custGeom>
            <a:avLst/>
            <a:gdLst>
              <a:gd name="connsiteX0" fmla="*/ 0 w 2190750"/>
              <a:gd name="connsiteY0" fmla="*/ 0 h 238125"/>
              <a:gd name="connsiteX1" fmla="*/ 47625 w 2190750"/>
              <a:gd name="connsiteY1" fmla="*/ 104775 h 238125"/>
              <a:gd name="connsiteX2" fmla="*/ 171450 w 2190750"/>
              <a:gd name="connsiteY2" fmla="*/ 180975 h 238125"/>
              <a:gd name="connsiteX3" fmla="*/ 371475 w 2190750"/>
              <a:gd name="connsiteY3" fmla="*/ 200025 h 238125"/>
              <a:gd name="connsiteX4" fmla="*/ 2190750 w 2190750"/>
              <a:gd name="connsiteY4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0" h="238125">
                <a:moveTo>
                  <a:pt x="0" y="0"/>
                </a:moveTo>
                <a:cubicBezTo>
                  <a:pt x="9525" y="37306"/>
                  <a:pt x="19050" y="74613"/>
                  <a:pt x="47625" y="104775"/>
                </a:cubicBezTo>
                <a:cubicBezTo>
                  <a:pt x="76200" y="134937"/>
                  <a:pt x="117475" y="165100"/>
                  <a:pt x="171450" y="180975"/>
                </a:cubicBezTo>
                <a:cubicBezTo>
                  <a:pt x="225425" y="196850"/>
                  <a:pt x="371475" y="200025"/>
                  <a:pt x="371475" y="200025"/>
                </a:cubicBezTo>
                <a:lnTo>
                  <a:pt x="2190750" y="238125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3094" y="1064058"/>
            <a:ext cx="1607142" cy="878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200" baseline="50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72994" y="2653333"/>
            <a:ext cx="1607142" cy="878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prstClr val="black"/>
                </a:solidFill>
                <a:latin typeface="Symbol"/>
              </a:rPr>
              <a:t>   </a:t>
            </a:r>
            <a:endParaRPr lang="en-US" sz="2800" b="1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343263" y="1681528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C</a:t>
            </a:r>
            <a:endParaRPr lang="en-US" sz="3200" i="1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628808" y="4005773"/>
            <a:ext cx="65854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  <a:r>
              <a:rPr lang="en-US" sz="2000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Georgia" pitchFamily="18" charset="0"/>
              </a:rPr>
              <a:t>may </a:t>
            </a:r>
            <a:r>
              <a:rPr lang="en-US" sz="2000" dirty="0" smtClean="0">
                <a:solidFill>
                  <a:prstClr val="black"/>
                </a:solidFill>
                <a:latin typeface="Georgia" pitchFamily="18" charset="0"/>
              </a:rPr>
              <a:t>not ask queries that would trivially result in a win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73758" y="4294520"/>
            <a:ext cx="741581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 - Repeat an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enc query</a:t>
            </a:r>
          </a:p>
          <a:p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 - Ask a dec query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N, A, C 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after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C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is returned by an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2000" b="1" dirty="0" smtClean="0">
                <a:solidFill>
                  <a:prstClr val="black"/>
                </a:solidFill>
                <a:latin typeface="Symbol" pitchFamily="18" charset="2"/>
              </a:rPr>
              <a:t>×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enc query</a:t>
            </a:r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127" y="1044264"/>
            <a:ext cx="1680441" cy="866899"/>
          </a:xfrm>
          <a:prstGeom prst="rect">
            <a:avLst/>
          </a:prstGeom>
          <a:solidFill>
            <a:srgbClr val="CC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300" i="1" dirty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300" i="1" dirty="0" smtClean="0">
                <a:solidFill>
                  <a:prstClr val="black"/>
                </a:solidFill>
                <a:latin typeface="Georgia" pitchFamily="18" charset="0"/>
              </a:rPr>
              <a:t>     </a:t>
            </a:r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  </a:t>
            </a:r>
            <a:endParaRPr lang="en-US" sz="2300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50006" y="2692914"/>
            <a:ext cx="1665587" cy="866899"/>
          </a:xfrm>
          <a:prstGeom prst="rect">
            <a:avLst/>
          </a:prstGeom>
          <a:solidFill>
            <a:srgbClr val="CC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300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3044" y="132569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85539" y="118144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99259" y="1374829"/>
            <a:ext cx="344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latin typeface="Georgia" pitchFamily="18" charset="0"/>
              </a:rPr>
              <a:t>K</a:t>
            </a:r>
            <a:endParaRPr lang="en-US" i="1" dirty="0">
              <a:latin typeface="Georg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6836" y="2978290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D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1250" y="283404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284970" y="3027429"/>
            <a:ext cx="344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latin typeface="Georgia" pitchFamily="18" charset="0"/>
              </a:rPr>
              <a:t>K</a:t>
            </a:r>
            <a:endParaRPr lang="en-US" i="1" dirty="0"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96909" y="2866390"/>
            <a:ext cx="386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Symbol"/>
              </a:rPr>
              <a:t>^</a:t>
            </a:r>
            <a:endParaRPr lang="en-US" sz="2800" b="1" baseline="-250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27599" y="1219863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124357" y="2821687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6918683" y="1251942"/>
            <a:ext cx="372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$</a:t>
            </a:r>
            <a:endParaRPr lang="en-US" sz="3200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1047" y="5700404"/>
            <a:ext cx="8218917" cy="707886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8000"/>
                </a:solidFill>
              </a:rPr>
              <a:t>Nonce-reuse security</a:t>
            </a:r>
            <a:r>
              <a:rPr lang="en-US" sz="2000" dirty="0" smtClean="0">
                <a:solidFill>
                  <a:srgbClr val="008000"/>
                </a:solidFill>
              </a:rPr>
              <a:t>:</a:t>
            </a:r>
            <a:r>
              <a:rPr lang="en-US" sz="2000" i="1" dirty="0" smtClean="0">
                <a:solidFill>
                  <a:srgbClr val="008000"/>
                </a:solidFill>
              </a:rPr>
              <a:t>  </a:t>
            </a:r>
            <a:r>
              <a:rPr lang="en-US" sz="2000" dirty="0" smtClean="0"/>
              <a:t>A repeated </a:t>
            </a:r>
            <a:r>
              <a:rPr lang="en-US" sz="2000" i="1" dirty="0" smtClean="0"/>
              <a:t>N</a:t>
            </a:r>
            <a:r>
              <a:rPr lang="en-US" sz="2000" dirty="0" smtClean="0"/>
              <a:t> shouldn’t be catastrophic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8000"/>
                </a:solidFill>
              </a:rPr>
              <a:t>Novelty exploitation</a:t>
            </a:r>
            <a:r>
              <a:rPr lang="en-US" sz="2000" dirty="0" smtClean="0">
                <a:solidFill>
                  <a:srgbClr val="008000"/>
                </a:solidFill>
              </a:rPr>
              <a:t>:  </a:t>
            </a:r>
            <a:r>
              <a:rPr lang="en-US" sz="2000" dirty="0" smtClean="0"/>
              <a:t>Uniqueness of (</a:t>
            </a:r>
            <a:r>
              <a:rPr lang="en-US" sz="2000" i="1" dirty="0" smtClean="0"/>
              <a:t>N</a:t>
            </a:r>
            <a:r>
              <a:rPr lang="en-US" sz="2000" dirty="0" smtClean="0"/>
              <a:t>, </a:t>
            </a:r>
            <a:r>
              <a:rPr lang="en-US" sz="2000" i="1" dirty="0" smtClean="0"/>
              <a:t>A</a:t>
            </a:r>
            <a:r>
              <a:rPr lang="en-US" sz="2000" dirty="0" smtClean="0"/>
              <a:t>, </a:t>
            </a:r>
            <a:r>
              <a:rPr lang="en-US" sz="2000" i="1" dirty="0" smtClean="0"/>
              <a:t>M</a:t>
            </a:r>
            <a:r>
              <a:rPr lang="en-US" sz="2000" dirty="0" smtClean="0"/>
              <a:t>) should suffice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3160" y="5184396"/>
            <a:ext cx="5939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Adds to nAE: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427839" y="5075339"/>
            <a:ext cx="8305100" cy="125835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9077" y="245291"/>
            <a:ext cx="605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MRAE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25167" y="266808"/>
            <a:ext cx="129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[RS</a:t>
            </a:r>
            <a:r>
              <a:rPr lang="en-US" sz="2000" dirty="0" smtClean="0">
                <a:solidFill>
                  <a:srgbClr val="008000"/>
                </a:solidFill>
                <a:latin typeface="Times" pitchFamily="18" charset="0"/>
                <a:cs typeface="Times" pitchFamily="18" charset="0"/>
              </a:rPr>
              <a:t>06</a:t>
            </a:r>
            <a:r>
              <a:rPr lang="en-US" dirty="0" smtClean="0">
                <a:solidFill>
                  <a:srgbClr val="008000"/>
                </a:solidFill>
              </a:rPr>
              <a:t>]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00927" y="2153212"/>
            <a:ext cx="6767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209225" y="1597453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latin typeface="Georgia" pitchFamily="18" charset="0"/>
              </a:rPr>
              <a:t>C</a:t>
            </a: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743225" y="782492"/>
            <a:ext cx="1300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 N, A, M</a:t>
            </a:r>
            <a:endParaRPr lang="en-US" sz="2400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56516" y="3354693"/>
            <a:ext cx="11384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Georgia" pitchFamily="18" charset="0"/>
              </a:rPr>
              <a:t>N, A, C</a:t>
            </a:r>
            <a:endParaRPr lang="en-US" sz="2400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70710" y="2533628"/>
            <a:ext cx="47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M</a:t>
            </a:r>
            <a:endParaRPr lang="en-US" sz="2400" i="1" dirty="0">
              <a:latin typeface="Georgia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17658" y="2574203"/>
            <a:ext cx="386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Symbol"/>
              </a:rPr>
              <a:t>^</a:t>
            </a:r>
            <a:endParaRPr lang="en-US" sz="2400" b="1" dirty="0">
              <a:latin typeface="Georgia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612571" y="1248509"/>
            <a:ext cx="1802112" cy="516193"/>
          </a:xfrm>
          <a:custGeom>
            <a:avLst/>
            <a:gdLst>
              <a:gd name="connsiteX0" fmla="*/ 1873045 w 1892709"/>
              <a:gd name="connsiteY0" fmla="*/ 491612 h 491612"/>
              <a:gd name="connsiteX1" fmla="*/ 1873045 w 1892709"/>
              <a:gd name="connsiteY1" fmla="*/ 122903 h 491612"/>
              <a:gd name="connsiteX2" fmla="*/ 1755058 w 1892709"/>
              <a:gd name="connsiteY2" fmla="*/ 19664 h 491612"/>
              <a:gd name="connsiteX3" fmla="*/ 1460091 w 1892709"/>
              <a:gd name="connsiteY3" fmla="*/ 4916 h 491612"/>
              <a:gd name="connsiteX4" fmla="*/ 0 w 1892709"/>
              <a:gd name="connsiteY4" fmla="*/ 4916 h 49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709" h="491612">
                <a:moveTo>
                  <a:pt x="1873045" y="491612"/>
                </a:moveTo>
                <a:cubicBezTo>
                  <a:pt x="1882877" y="346586"/>
                  <a:pt x="1892709" y="201561"/>
                  <a:pt x="1873045" y="122903"/>
                </a:cubicBezTo>
                <a:cubicBezTo>
                  <a:pt x="1853381" y="44245"/>
                  <a:pt x="1823884" y="39328"/>
                  <a:pt x="1755058" y="19664"/>
                </a:cubicBezTo>
                <a:cubicBezTo>
                  <a:pt x="1686232" y="0"/>
                  <a:pt x="1460091" y="4916"/>
                  <a:pt x="1460091" y="4916"/>
                </a:cubicBezTo>
                <a:lnTo>
                  <a:pt x="0" y="4916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590800" y="1514328"/>
            <a:ext cx="1725613" cy="466725"/>
          </a:xfrm>
          <a:custGeom>
            <a:avLst/>
            <a:gdLst>
              <a:gd name="connsiteX0" fmla="*/ 0 w 1744663"/>
              <a:gd name="connsiteY0" fmla="*/ 74612 h 465137"/>
              <a:gd name="connsiteX1" fmla="*/ 1457325 w 1744663"/>
              <a:gd name="connsiteY1" fmla="*/ 65087 h 465137"/>
              <a:gd name="connsiteX2" fmla="*/ 1724025 w 1744663"/>
              <a:gd name="connsiteY2" fmla="*/ 465137 h 46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4663" h="465137">
                <a:moveTo>
                  <a:pt x="0" y="74612"/>
                </a:moveTo>
                <a:cubicBezTo>
                  <a:pt x="584994" y="37306"/>
                  <a:pt x="1169988" y="0"/>
                  <a:pt x="1457325" y="65087"/>
                </a:cubicBezTo>
                <a:cubicBezTo>
                  <a:pt x="1744663" y="130175"/>
                  <a:pt x="1734344" y="297656"/>
                  <a:pt x="1724025" y="46513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562475" y="1534966"/>
            <a:ext cx="1933575" cy="446087"/>
          </a:xfrm>
          <a:custGeom>
            <a:avLst/>
            <a:gdLst>
              <a:gd name="connsiteX0" fmla="*/ 1933575 w 1933575"/>
              <a:gd name="connsiteY0" fmla="*/ 55562 h 446087"/>
              <a:gd name="connsiteX1" fmla="*/ 361950 w 1933575"/>
              <a:gd name="connsiteY1" fmla="*/ 65087 h 446087"/>
              <a:gd name="connsiteX2" fmla="*/ 0 w 1933575"/>
              <a:gd name="connsiteY2" fmla="*/ 446087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575" h="446087">
                <a:moveTo>
                  <a:pt x="1933575" y="55562"/>
                </a:moveTo>
                <a:cubicBezTo>
                  <a:pt x="1308893" y="27781"/>
                  <a:pt x="684212" y="0"/>
                  <a:pt x="361950" y="65087"/>
                </a:cubicBezTo>
                <a:cubicBezTo>
                  <a:pt x="39688" y="130174"/>
                  <a:pt x="19844" y="288130"/>
                  <a:pt x="0" y="446087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543175" y="2811703"/>
            <a:ext cx="1803400" cy="541337"/>
          </a:xfrm>
          <a:custGeom>
            <a:avLst/>
            <a:gdLst>
              <a:gd name="connsiteX0" fmla="*/ 1790700 w 1803400"/>
              <a:gd name="connsiteY0" fmla="*/ 0 h 541337"/>
              <a:gd name="connsiteX1" fmla="*/ 1781175 w 1803400"/>
              <a:gd name="connsiteY1" fmla="*/ 419100 h 541337"/>
              <a:gd name="connsiteX2" fmla="*/ 1657350 w 1803400"/>
              <a:gd name="connsiteY2" fmla="*/ 523875 h 541337"/>
              <a:gd name="connsiteX3" fmla="*/ 1524000 w 1803400"/>
              <a:gd name="connsiteY3" fmla="*/ 523875 h 541337"/>
              <a:gd name="connsiteX4" fmla="*/ 0 w 1803400"/>
              <a:gd name="connsiteY4" fmla="*/ 533400 h 54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541337">
                <a:moveTo>
                  <a:pt x="1790700" y="0"/>
                </a:moveTo>
                <a:cubicBezTo>
                  <a:pt x="1797050" y="165894"/>
                  <a:pt x="1803400" y="331788"/>
                  <a:pt x="1781175" y="419100"/>
                </a:cubicBezTo>
                <a:cubicBezTo>
                  <a:pt x="1758950" y="506413"/>
                  <a:pt x="1700212" y="506413"/>
                  <a:pt x="1657350" y="523875"/>
                </a:cubicBezTo>
                <a:cubicBezTo>
                  <a:pt x="1614488" y="541337"/>
                  <a:pt x="1524000" y="523875"/>
                  <a:pt x="1524000" y="523875"/>
                </a:cubicBezTo>
                <a:lnTo>
                  <a:pt x="0" y="533400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81275" y="2676503"/>
            <a:ext cx="1600200" cy="388938"/>
          </a:xfrm>
          <a:custGeom>
            <a:avLst/>
            <a:gdLst>
              <a:gd name="connsiteX0" fmla="*/ 0 w 1600200"/>
              <a:gd name="connsiteY0" fmla="*/ 333375 h 388938"/>
              <a:gd name="connsiteX1" fmla="*/ 1257300 w 1600200"/>
              <a:gd name="connsiteY1" fmla="*/ 333375 h 388938"/>
              <a:gd name="connsiteX2" fmla="*/ 1600200 w 1600200"/>
              <a:gd name="connsiteY2" fmla="*/ 0 h 38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88938">
                <a:moveTo>
                  <a:pt x="0" y="333375"/>
                </a:moveTo>
                <a:cubicBezTo>
                  <a:pt x="495300" y="361156"/>
                  <a:pt x="990600" y="388938"/>
                  <a:pt x="1257300" y="333375"/>
                </a:cubicBezTo>
                <a:cubicBezTo>
                  <a:pt x="1524000" y="277812"/>
                  <a:pt x="1562100" y="138906"/>
                  <a:pt x="160020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533900" y="2686028"/>
            <a:ext cx="1938152" cy="325438"/>
          </a:xfrm>
          <a:custGeom>
            <a:avLst/>
            <a:gdLst>
              <a:gd name="connsiteX0" fmla="*/ 1685925 w 1685925"/>
              <a:gd name="connsiteY0" fmla="*/ 295275 h 325438"/>
              <a:gd name="connsiteX1" fmla="*/ 304800 w 1685925"/>
              <a:gd name="connsiteY1" fmla="*/ 276225 h 325438"/>
              <a:gd name="connsiteX2" fmla="*/ 0 w 1685925"/>
              <a:gd name="connsiteY2" fmla="*/ 0 h 32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925" h="325438">
                <a:moveTo>
                  <a:pt x="1685925" y="295275"/>
                </a:moveTo>
                <a:cubicBezTo>
                  <a:pt x="1135856" y="310356"/>
                  <a:pt x="585788" y="325438"/>
                  <a:pt x="304800" y="276225"/>
                </a:cubicBezTo>
                <a:cubicBezTo>
                  <a:pt x="23812" y="227012"/>
                  <a:pt x="11906" y="113506"/>
                  <a:pt x="0" y="0"/>
                </a:cubicBez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400550" y="1280516"/>
            <a:ext cx="2076450" cy="131762"/>
          </a:xfrm>
          <a:custGeom>
            <a:avLst/>
            <a:gdLst>
              <a:gd name="connsiteX0" fmla="*/ 0 w 2076450"/>
              <a:gd name="connsiteY0" fmla="*/ 131762 h 131762"/>
              <a:gd name="connsiteX1" fmla="*/ 47625 w 2076450"/>
              <a:gd name="connsiteY1" fmla="*/ 55562 h 131762"/>
              <a:gd name="connsiteX2" fmla="*/ 200025 w 2076450"/>
              <a:gd name="connsiteY2" fmla="*/ 7937 h 131762"/>
              <a:gd name="connsiteX3" fmla="*/ 381000 w 2076450"/>
              <a:gd name="connsiteY3" fmla="*/ 7937 h 131762"/>
              <a:gd name="connsiteX4" fmla="*/ 2076450 w 2076450"/>
              <a:gd name="connsiteY4" fmla="*/ 7937 h 131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450" h="131762">
                <a:moveTo>
                  <a:pt x="0" y="131762"/>
                </a:moveTo>
                <a:cubicBezTo>
                  <a:pt x="7144" y="103981"/>
                  <a:pt x="14288" y="76200"/>
                  <a:pt x="47625" y="55562"/>
                </a:cubicBezTo>
                <a:cubicBezTo>
                  <a:pt x="80963" y="34925"/>
                  <a:pt x="144463" y="15874"/>
                  <a:pt x="200025" y="7937"/>
                </a:cubicBezTo>
                <a:cubicBezTo>
                  <a:pt x="255587" y="0"/>
                  <a:pt x="381000" y="7937"/>
                  <a:pt x="381000" y="7937"/>
                </a:cubicBezTo>
                <a:lnTo>
                  <a:pt x="2076450" y="7937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333875" y="3116628"/>
            <a:ext cx="2190750" cy="238125"/>
          </a:xfrm>
          <a:custGeom>
            <a:avLst/>
            <a:gdLst>
              <a:gd name="connsiteX0" fmla="*/ 0 w 2190750"/>
              <a:gd name="connsiteY0" fmla="*/ 0 h 238125"/>
              <a:gd name="connsiteX1" fmla="*/ 47625 w 2190750"/>
              <a:gd name="connsiteY1" fmla="*/ 104775 h 238125"/>
              <a:gd name="connsiteX2" fmla="*/ 171450 w 2190750"/>
              <a:gd name="connsiteY2" fmla="*/ 180975 h 238125"/>
              <a:gd name="connsiteX3" fmla="*/ 371475 w 2190750"/>
              <a:gd name="connsiteY3" fmla="*/ 200025 h 238125"/>
              <a:gd name="connsiteX4" fmla="*/ 2190750 w 2190750"/>
              <a:gd name="connsiteY4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0" h="238125">
                <a:moveTo>
                  <a:pt x="0" y="0"/>
                </a:moveTo>
                <a:cubicBezTo>
                  <a:pt x="9525" y="37306"/>
                  <a:pt x="19050" y="74613"/>
                  <a:pt x="47625" y="104775"/>
                </a:cubicBezTo>
                <a:cubicBezTo>
                  <a:pt x="76200" y="134937"/>
                  <a:pt x="117475" y="165100"/>
                  <a:pt x="171450" y="180975"/>
                </a:cubicBezTo>
                <a:cubicBezTo>
                  <a:pt x="225425" y="196850"/>
                  <a:pt x="371475" y="200025"/>
                  <a:pt x="371475" y="200025"/>
                </a:cubicBezTo>
                <a:lnTo>
                  <a:pt x="2190750" y="238125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3094" y="1064058"/>
            <a:ext cx="1607142" cy="878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200" baseline="50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72994" y="2653333"/>
            <a:ext cx="1607142" cy="878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prstClr val="black"/>
                </a:solidFill>
                <a:latin typeface="Symbol"/>
              </a:rPr>
              <a:t>   </a:t>
            </a:r>
            <a:endParaRPr lang="en-US" sz="2800" b="1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343263" y="1681528"/>
            <a:ext cx="38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Georgia" pitchFamily="18" charset="0"/>
              </a:rPr>
              <a:t>C</a:t>
            </a:r>
            <a:endParaRPr lang="en-US" sz="3200" i="1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628808" y="4005773"/>
            <a:ext cx="65854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msy10" panose="020B0500000000000000" pitchFamily="34" charset="0"/>
              </a:rPr>
              <a:t>A</a:t>
            </a:r>
            <a:r>
              <a:rPr lang="en-US" sz="2000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Georgia" pitchFamily="18" charset="0"/>
              </a:rPr>
              <a:t>may </a:t>
            </a:r>
            <a:r>
              <a:rPr lang="en-US" sz="2000" dirty="0" smtClean="0">
                <a:solidFill>
                  <a:prstClr val="black"/>
                </a:solidFill>
                <a:latin typeface="Georgia" pitchFamily="18" charset="0"/>
              </a:rPr>
              <a:t>not ask queries that would trivially result in a win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73758" y="4294520"/>
            <a:ext cx="741581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 - Repeat an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enc query</a:t>
            </a:r>
          </a:p>
          <a:p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 - Ask a dec query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N, A, C 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after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C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 is returned by an (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i="1" dirty="0" smtClean="0">
                <a:solidFill>
                  <a:prstClr val="black"/>
                </a:solidFill>
                <a:latin typeface="Georgia" pitchFamily="18" charset="0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2000" b="1" dirty="0" smtClean="0">
                <a:solidFill>
                  <a:prstClr val="black"/>
                </a:solidFill>
                <a:latin typeface="Symbol" pitchFamily="18" charset="2"/>
              </a:rPr>
              <a:t>×</a:t>
            </a:r>
            <a:r>
              <a:rPr lang="en-US" dirty="0" smtClean="0">
                <a:solidFill>
                  <a:prstClr val="black"/>
                </a:solidFill>
                <a:latin typeface="Georgia" pitchFamily="18" charset="0"/>
              </a:rPr>
              <a:t>) enc query</a:t>
            </a:r>
            <a:endParaRPr lang="en-US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127" y="1044264"/>
            <a:ext cx="1680441" cy="866899"/>
          </a:xfrm>
          <a:prstGeom prst="rect">
            <a:avLst/>
          </a:prstGeom>
          <a:solidFill>
            <a:srgbClr val="CC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300" i="1" dirty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en-US" sz="2300" i="1" dirty="0" smtClean="0">
                <a:solidFill>
                  <a:prstClr val="black"/>
                </a:solidFill>
                <a:latin typeface="Georgia" pitchFamily="18" charset="0"/>
              </a:rPr>
              <a:t>     </a:t>
            </a:r>
            <a:r>
              <a:rPr lang="en-US" sz="2300" dirty="0" smtClean="0">
                <a:solidFill>
                  <a:prstClr val="black"/>
                </a:solidFill>
                <a:latin typeface="Georgia" pitchFamily="18" charset="0"/>
              </a:rPr>
              <a:t>  </a:t>
            </a:r>
            <a:endParaRPr lang="en-US" sz="2300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50006" y="2692914"/>
            <a:ext cx="1665587" cy="866899"/>
          </a:xfrm>
          <a:prstGeom prst="rect">
            <a:avLst/>
          </a:prstGeom>
          <a:solidFill>
            <a:srgbClr val="CC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300" baseline="-25000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3044" y="132569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85539" y="118144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99259" y="1374829"/>
            <a:ext cx="344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latin typeface="Georgia" pitchFamily="18" charset="0"/>
              </a:rPr>
              <a:t>K</a:t>
            </a:r>
            <a:endParaRPr lang="en-US" i="1" dirty="0">
              <a:latin typeface="Georg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6836" y="2978290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D</a:t>
            </a:r>
            <a:endParaRPr lang="en-US" sz="2800" dirty="0">
              <a:latin typeface="cmsy10" panose="020B0500000000000000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1250" y="283404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284970" y="3027429"/>
            <a:ext cx="344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latin typeface="Georgia" pitchFamily="18" charset="0"/>
              </a:rPr>
              <a:t>K</a:t>
            </a:r>
            <a:endParaRPr lang="en-US" i="1" dirty="0"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96909" y="2866390"/>
            <a:ext cx="386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Symbol"/>
              </a:rPr>
              <a:t>^</a:t>
            </a:r>
            <a:endParaRPr lang="en-US" sz="2800" b="1" baseline="-250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27599" y="1219863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124357" y="2821687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Symbol"/>
              </a:rPr>
              <a:t>×,×,×</a:t>
            </a:r>
            <a:r>
              <a:rPr lang="en-US" sz="2300" dirty="0">
                <a:solidFill>
                  <a:prstClr val="black"/>
                </a:solidFill>
                <a:latin typeface="Georgia" pitchFamily="18" charset="0"/>
              </a:rPr>
              <a:t>)</a:t>
            </a:r>
            <a:endParaRPr lang="en-US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6918683" y="1251942"/>
            <a:ext cx="372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$</a:t>
            </a:r>
            <a:endParaRPr lang="en-US" sz="3200" baseline="1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-528506" y="5115825"/>
            <a:ext cx="7343009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8000"/>
                </a:solidFill>
                <a:latin typeface="Georgia" pitchFamily="18" charset="0"/>
              </a:rPr>
              <a:t>Effectively</a:t>
            </a:r>
            <a:r>
              <a:rPr lang="en-US" sz="2400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Georgia" pitchFamily="18" charset="0"/>
              </a:rPr>
              <a:t>assumes </a:t>
            </a:r>
            <a:r>
              <a:rPr lang="en-US" sz="2400" i="1" dirty="0" smtClean="0">
                <a:solidFill>
                  <a:srgbClr val="008000"/>
                </a:solidFill>
                <a:latin typeface="Georgia" pitchFamily="18" charset="0"/>
              </a:rPr>
              <a:t>|C| = |M|+</a:t>
            </a:r>
            <a:r>
              <a:rPr lang="en-US" sz="2400" dirty="0" smtClean="0">
                <a:solidFill>
                  <a:srgbClr val="008000"/>
                </a:solidFill>
                <a:latin typeface="Times" pitchFamily="18" charset="0"/>
              </a:rPr>
              <a:t>128</a:t>
            </a:r>
            <a:endParaRPr lang="en-US" sz="3200" baseline="16000" dirty="0">
              <a:solidFill>
                <a:srgbClr val="008000"/>
              </a:solidFill>
              <a:latin typeface="Times" pitchFamily="18" charset="0"/>
              <a:cs typeface="Courier New" pitchFamily="49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840448" y="5511567"/>
            <a:ext cx="494950" cy="2348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221449" y="5586146"/>
            <a:ext cx="75450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ome </a:t>
            </a:r>
            <a:r>
              <a:rPr lang="en-US" i="1" dirty="0" smtClean="0"/>
              <a:t>reasonably large</a:t>
            </a:r>
            <a:r>
              <a:rPr lang="en-US" dirty="0" smtClean="0"/>
              <a:t> constant </a:t>
            </a:r>
            <a:r>
              <a:rPr lang="en-US" sz="2000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US" sz="2000" dirty="0" smtClean="0">
                <a:latin typeface="Symbol" panose="05050102010706020507" pitchFamily="18" charset="2"/>
              </a:rPr>
              <a:t> 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Big enough that, with the “real” scheme, forgeries almost </a:t>
            </a:r>
            <a:r>
              <a:rPr lang="en-US" i="1" dirty="0" smtClean="0"/>
              <a:t>never</a:t>
            </a:r>
            <a:r>
              <a:rPr lang="en-US" dirty="0" smtClean="0"/>
              <a:t> occur.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314" y="1731374"/>
            <a:ext cx="3812949" cy="27834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114243" y="1740181"/>
            <a:ext cx="4861120" cy="276998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onstrained devices: sensor networks, ad hoc networks, “internet of things”:  </a:t>
            </a:r>
          </a:p>
          <a:p>
            <a:r>
              <a:rPr lang="en-US" b="1" dirty="0" smtClean="0"/>
              <a:t>                 short tags save energy. </a:t>
            </a:r>
            <a:endParaRPr lang="en-US" sz="1000" b="1" dirty="0"/>
          </a:p>
          <a:p>
            <a:endParaRPr lang="en-US" sz="1000" dirty="0">
              <a:latin typeface="Candara" panose="020E0502030303020204" pitchFamily="34" charset="0"/>
            </a:endParaRPr>
          </a:p>
          <a:p>
            <a:r>
              <a:rPr lang="en-US" i="1" dirty="0">
                <a:latin typeface="Candara" panose="020E0502030303020204" pitchFamily="34" charset="0"/>
              </a:rPr>
              <a:t>Shaving off 8 octets may justify making symmetric-key crypto 10× more </a:t>
            </a:r>
            <a:r>
              <a:rPr lang="en-US" i="1" dirty="0" smtClean="0">
                <a:latin typeface="Candara" panose="020E0502030303020204" pitchFamily="34" charset="0"/>
              </a:rPr>
              <a:t>expensive </a:t>
            </a:r>
            <a:r>
              <a:rPr lang="en-US" dirty="0" smtClean="0">
                <a:latin typeface="Candara" panose="020E0502030303020204" pitchFamily="34" charset="0"/>
              </a:rPr>
              <a:t>[sl.12]</a:t>
            </a:r>
          </a:p>
          <a:p>
            <a:endParaRPr lang="en-US" sz="1000" dirty="0">
              <a:latin typeface="Candara" panose="020E0502030303020204" pitchFamily="34" charset="0"/>
            </a:endParaRPr>
          </a:p>
          <a:p>
            <a:endParaRPr lang="en-US" sz="1000" i="1" dirty="0"/>
          </a:p>
          <a:p>
            <a:r>
              <a:rPr lang="en-US" i="1" dirty="0">
                <a:latin typeface="Candara" panose="020E0502030303020204" pitchFamily="34" charset="0"/>
              </a:rPr>
              <a:t>Crypto cost should not ignore cost of data </a:t>
            </a:r>
            <a:r>
              <a:rPr lang="en-US" i="1" dirty="0" smtClean="0">
                <a:latin typeface="Candara" panose="020E0502030303020204" pitchFamily="34" charset="0"/>
              </a:rPr>
              <a:t>expansion.  Authentication tags may be “evil”     (authenticity is </a:t>
            </a:r>
            <a:r>
              <a:rPr lang="en-US" b="1" i="1" dirty="0" smtClean="0">
                <a:latin typeface="Candara" panose="020E0502030303020204" pitchFamily="34" charset="0"/>
              </a:rPr>
              <a:t>not</a:t>
            </a:r>
            <a:r>
              <a:rPr lang="en-US" i="1" dirty="0" smtClean="0">
                <a:latin typeface="Candara" panose="020E0502030303020204" pitchFamily="34" charset="0"/>
              </a:rPr>
              <a:t>)              </a:t>
            </a:r>
            <a:r>
              <a:rPr lang="en-US" dirty="0" smtClean="0">
                <a:latin typeface="Candara" panose="020E0502030303020204" pitchFamily="34" charset="0"/>
              </a:rPr>
              <a:t>		        </a:t>
            </a:r>
            <a:r>
              <a:rPr lang="en-US" sz="1600" dirty="0" smtClean="0">
                <a:latin typeface="Candara" panose="020E0502030303020204" pitchFamily="34" charset="0"/>
              </a:rPr>
              <a:t>[sl.29]</a:t>
            </a:r>
            <a:endParaRPr lang="en-US" sz="11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199467" y="2699249"/>
            <a:ext cx="47187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9077" y="245291"/>
            <a:ext cx="605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Georgia" pitchFamily="18" charset="0"/>
              </a:rPr>
              <a:t>There </a:t>
            </a:r>
            <a:r>
              <a:rPr lang="en-US" sz="2400" b="1" u="sng" dirty="0" smtClean="0">
                <a:solidFill>
                  <a:prstClr val="black"/>
                </a:solidFill>
                <a:latin typeface="Georgia" pitchFamily="18" charset="0"/>
              </a:rPr>
              <a:t>are</a:t>
            </a:r>
            <a:r>
              <a:rPr lang="en-US" sz="2400" b="1" dirty="0" smtClean="0">
                <a:solidFill>
                  <a:prstClr val="black"/>
                </a:solidFill>
                <a:latin typeface="Georgia" pitchFamily="18" charset="0"/>
              </a:rPr>
              <a:t> settings where we </a:t>
            </a:r>
            <a:r>
              <a:rPr lang="en-US" sz="2400" b="1" u="sng" dirty="0" smtClean="0">
                <a:solidFill>
                  <a:prstClr val="black"/>
                </a:solidFill>
                <a:latin typeface="Georgia" pitchFamily="18" charset="0"/>
              </a:rPr>
              <a:t>don’t</a:t>
            </a:r>
            <a:r>
              <a:rPr lang="en-US" sz="2400" b="1" dirty="0" smtClean="0">
                <a:solidFill>
                  <a:prstClr val="black"/>
                </a:solidFill>
                <a:latin typeface="Georgia" pitchFamily="18" charset="0"/>
              </a:rPr>
              <a:t> want to grow plaintexts by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2400" b="1" dirty="0" smtClean="0">
                <a:solidFill>
                  <a:prstClr val="black"/>
                </a:solidFill>
                <a:latin typeface="Georgia" pitchFamily="18" charset="0"/>
              </a:rPr>
              <a:t>16 bytes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077" y="245291"/>
            <a:ext cx="605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</a:t>
            </a:r>
            <a:r>
              <a:rPr lang="en-US" sz="2400" b="1" dirty="0" smtClean="0">
                <a:solidFill>
                  <a:srgbClr val="0000CC"/>
                </a:solidFill>
              </a:rPr>
              <a:t>Robust AE </a:t>
            </a:r>
            <a:r>
              <a:rPr lang="en-US" sz="2400" b="1" dirty="0" smtClean="0"/>
              <a:t>adds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096" y="865435"/>
            <a:ext cx="8967519" cy="557627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>
              <a:solidFill>
                <a:srgbClr val="00800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0000CC"/>
                </a:solidFill>
              </a:rPr>
              <a:t>User-selectable ciphertext-expansion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0000CC"/>
                </a:solidFill>
              </a:rPr>
              <a:t>Meaningful authenticity for small ciphertext-expansion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0000CC"/>
                </a:solidFill>
              </a:rPr>
              <a:t>Redundancy exploitation</a:t>
            </a:r>
            <a:r>
              <a:rPr lang="en-US" sz="2000" dirty="0" smtClean="0"/>
              <a:t>: Message-validity checks should </a:t>
            </a:r>
            <a:r>
              <a:rPr lang="en-US" sz="2000" b="1" dirty="0" smtClean="0"/>
              <a:t>help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0000CC"/>
                </a:solidFill>
              </a:rPr>
              <a:t> Decryption-leakage security</a:t>
            </a:r>
            <a:r>
              <a:rPr lang="en-US" sz="2000" b="1" dirty="0" smtClean="0"/>
              <a:t>: </a:t>
            </a:r>
            <a:r>
              <a:rPr lang="en-US" sz="2000" dirty="0" smtClean="0"/>
              <a:t>Divulging an </a:t>
            </a:r>
            <a:r>
              <a:rPr lang="en-US" sz="2000" b="1" dirty="0" smtClean="0"/>
              <a:t>invalid</a:t>
            </a:r>
            <a:r>
              <a:rPr lang="en-US" sz="2000" dirty="0" smtClean="0"/>
              <a:t> </a:t>
            </a:r>
            <a:r>
              <a:rPr lang="en-US" sz="2000" i="1" dirty="0" smtClean="0"/>
              <a:t>M</a:t>
            </a:r>
            <a:r>
              <a:rPr lang="en-US" sz="2000" dirty="0" smtClean="0"/>
              <a:t> shouldn’t hurt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08221" y="1107805"/>
            <a:ext cx="3870960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M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08221" y="4282805"/>
            <a:ext cx="4511040" cy="4673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C</a:t>
            </a:r>
            <a:endParaRPr lang="en-US" sz="2400" i="1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279181" y="1648825"/>
            <a:ext cx="0" cy="2514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11261" y="2456545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anose="05050102010706020507" pitchFamily="18" charset="2"/>
              </a:rPr>
              <a:t>l</a:t>
            </a:r>
            <a:endParaRPr lang="en-US" sz="2800" dirty="0">
              <a:latin typeface="Symbol" panose="05050102010706020507" pitchFamily="18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279181" y="2903585"/>
            <a:ext cx="61976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475021" y="2365105"/>
            <a:ext cx="1696720" cy="1158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51711" y="2832177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msy10" panose="020B0500000000000000" pitchFamily="34" charset="0"/>
              </a:rPr>
              <a:t>E</a:t>
            </a:r>
            <a:endParaRPr lang="en-US" sz="2800" dirty="0">
              <a:latin typeface="cmsy10" panose="020B0500000000000000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903922" y="2867437"/>
            <a:ext cx="56896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03922" y="3102884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903922" y="2626725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58956" y="2378560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45782" y="267947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45782" y="292254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</a:t>
            </a:r>
            <a:endParaRPr lang="en-US" i="1" dirty="0"/>
          </a:p>
        </p:txBody>
      </p:sp>
      <p:cxnSp>
        <p:nvCxnSpPr>
          <p:cNvPr id="25" name="Straight Arrow Connector 24"/>
          <p:cNvCxnSpPr>
            <a:stCxn id="17" idx="2"/>
          </p:cNvCxnSpPr>
          <p:nvPr/>
        </p:nvCxnSpPr>
        <p:spPr>
          <a:xfrm>
            <a:off x="3323381" y="3523345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338621" y="1596755"/>
            <a:ext cx="0" cy="7594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911641" y="1633585"/>
            <a:ext cx="0" cy="2514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16879" y="5098679"/>
            <a:ext cx="3946944" cy="11387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User chooses a </a:t>
            </a:r>
            <a:r>
              <a:rPr lang="en-US" sz="2000" dirty="0"/>
              <a:t>signature </a:t>
            </a:r>
            <a:r>
              <a:rPr lang="en-US" sz="2000" dirty="0" smtClean="0"/>
              <a:t>—    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“expand by </a:t>
            </a:r>
            <a:r>
              <a:rPr lang="en-US" sz="2400" b="1" dirty="0" smtClean="0">
                <a:latin typeface="Symbol" panose="05050102010706020507" pitchFamily="18" charset="2"/>
              </a:rPr>
              <a:t>l</a:t>
            </a:r>
            <a:r>
              <a:rPr lang="en-US" sz="2000" b="1" dirty="0" smtClean="0">
                <a:latin typeface="Symbol" panose="05050102010706020507" pitchFamily="18" charset="2"/>
              </a:rPr>
              <a:t> ³ 0</a:t>
            </a:r>
            <a:r>
              <a:rPr lang="en-US" sz="2000" b="1" dirty="0" smtClean="0"/>
              <a:t> bits</a:t>
            </a:r>
            <a:r>
              <a:rPr lang="en-US" sz="2000" b="1" i="1" dirty="0" smtClean="0"/>
              <a:t>”</a:t>
            </a:r>
            <a:endParaRPr lang="en-US" sz="2000" b="1" dirty="0"/>
          </a:p>
          <a:p>
            <a:r>
              <a:rPr lang="en-US" sz="2000" dirty="0" smtClean="0"/>
              <a:t>Gets </a:t>
            </a:r>
            <a:r>
              <a:rPr lang="en-US" sz="2000" dirty="0" smtClean="0">
                <a:solidFill>
                  <a:srgbClr val="FF0000"/>
                </a:solidFill>
              </a:rPr>
              <a:t>best possible security</a:t>
            </a:r>
            <a:r>
              <a:rPr lang="en-US" sz="2000" dirty="0" smtClean="0">
                <a:solidFill>
                  <a:srgbClr val="9900CC"/>
                </a:solidFill>
              </a:rPr>
              <a:t> </a:t>
            </a:r>
            <a:r>
              <a:rPr lang="en-US" sz="2000" dirty="0" smtClean="0"/>
              <a:t>for </a:t>
            </a:r>
            <a:r>
              <a:rPr lang="en-US" sz="2400" dirty="0" smtClean="0">
                <a:latin typeface="Symbol" panose="05050102010706020507" pitchFamily="18" charset="2"/>
              </a:rPr>
              <a:t>l</a:t>
            </a:r>
            <a:endParaRPr lang="en-US" sz="2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74584" y="208283"/>
            <a:ext cx="6470041" cy="579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rgbClr val="0000CC"/>
                </a:solidFill>
              </a:rPr>
              <a:t>1.  User-selectable ciphertext-expansion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65990" y="316371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anose="05050102010706020507" pitchFamily="18" charset="2"/>
              </a:rPr>
              <a:t>l</a:t>
            </a:r>
            <a:endParaRPr lang="en-US" sz="2000" dirty="0">
              <a:latin typeface="Symbol" panose="05050102010706020507" pitchFamily="18" charset="2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915642" y="3332658"/>
            <a:ext cx="5588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6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5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2.43992"/>
  <p:tag name="ORIGINALWIDTH" val="720"/>
  <p:tag name="LATEXADDIN" val="\documentclass{article}&#10;\usepackage{amsmath}&#10;\usepackage{amsfonts}&#10;\pagestyle{empty}&#10;\begin{document}&#10;&#10;$\mathbf{Adv}^{\mathrm{rae}}_{\Pi, S}({\mathcal A}) &#10;\leq &#10;\mathbf{Adv}^{\mathrm{\pm \widetilde{prp}}}_{\mathbb{\widetilde{E}}}({\mathcal B})$&#10;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|3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7.19748"/>
  <p:tag name="ORIGINALWIDTH" val="720"/>
  <p:tag name="LATEXADDIN" val="\documentclass{article}&#10;\usepackage{amsmath}&#10;\usepackage{amsfonts}&#10;\pagestyle{empty}&#10;\begin{document}&#10;&#10;$\mathbf{Adv}^{\mathrm{\pm \widetilde{prp}}}_{\Pi}({\mathcal A})&#10;\leq &#10;\mathbf{Adv}^{\mathrm{prf}}_E({\mathcal B}) + 2s^2 / 2^{128}$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7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4|29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482.5"/>
  <p:tag name="LATEXADDIN" val="\documentclass{article}&#10;\usepackage{amsmath}&#10;\pagestyle{empty}&#10;\begin{document}&#10;&#10;&#10;$\Pi = {\cal (K, E, D) }$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4"/>
  <p:tag name="ORIGINALWIDTH" val="111.5"/>
  <p:tag name="LATEXADDIN" val="\documentclass{article}&#10;\usepackage{amsmath}&#10;\usepackage{amsfonts}&#10;\pagestyle{empty}&#10;\begin{document}&#10;&#10;$\mathbb{\widetilde{E}}_K$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1.5"/>
  <p:tag name="ORIGINALWIDTH" val="52"/>
  <p:tag name="LATEXADDIN" val="\documentclass{article}&#10;\usepackage{amsmath}&#10;\usepackage{amsfonts}&#10;\pagestyle{empty}&#10;\begin{document}&#10;&#10;$\mathbb{\widetilde{E}}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02"/>
  <p:tag name="ORIGINALWIDTH" val="407.5"/>
  <p:tag name="LATEXADDIN" val="\documentclass{article}&#10;\usepackage{amsmath}&#10;\usepackage{amsfonts}&#10;\pagestyle{empty}&#10;\begin{document}&#10;&#10;$\Pi = \mathrm{EtE}[\mathbb{\widetilde{E}}]$&#10;&#10;&#10;\end{document}"/>
  <p:tag name="IGUANATEXSIZE" val="2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36509</TotalTime>
  <Words>1310</Words>
  <Application>Microsoft Office PowerPoint</Application>
  <PresentationFormat>On-screen Show (4:3)</PresentationFormat>
  <Paragraphs>318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Arial</vt:lpstr>
      <vt:lpstr>Georgia</vt:lpstr>
      <vt:lpstr>Cambria</vt:lpstr>
      <vt:lpstr>Times</vt:lpstr>
      <vt:lpstr>cmsy10</vt:lpstr>
      <vt:lpstr>Symbol</vt:lpstr>
      <vt:lpstr>Courier New</vt:lpstr>
      <vt:lpstr>Candara</vt:lpstr>
      <vt:lpstr>Times New Roman</vt:lpstr>
      <vt:lpstr>cmmi10</vt:lpstr>
      <vt:lpstr>Wingdings</vt:lpstr>
      <vt:lpstr>Custom Design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rogaway</dc:creator>
  <cp:lastModifiedBy>Hoang Viet Tung</cp:lastModifiedBy>
  <cp:revision>1342</cp:revision>
  <dcterms:created xsi:type="dcterms:W3CDTF">2010-03-16T01:26:44Z</dcterms:created>
  <dcterms:modified xsi:type="dcterms:W3CDTF">2015-04-28T02:29:19Z</dcterms:modified>
</cp:coreProperties>
</file>