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2" r:id="rId8"/>
    <p:sldId id="263" r:id="rId9"/>
    <p:sldId id="26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sh Benaloh" initials="JB" lastIdx="9" clrIdx="0"/>
  <p:cmAuthor id="1" name="bart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7" autoAdjust="0"/>
    <p:restoredTop sz="94660"/>
  </p:normalViewPr>
  <p:slideViewPr>
    <p:cSldViewPr>
      <p:cViewPr varScale="1">
        <p:scale>
          <a:sx n="40" d="100"/>
          <a:sy n="40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867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867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2867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867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867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868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868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868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868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868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868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868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868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868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6D1B838-3C73-4200-B111-981B8E7EA4CB}" type="datetimeFigureOut">
              <a:rPr lang="en-US"/>
              <a:pPr/>
              <a:t>5/28/2013</a:t>
            </a:fld>
            <a:endParaRPr lang="en-US"/>
          </a:p>
        </p:txBody>
      </p:sp>
      <p:sp>
        <p:nvSpPr>
          <p:cNvPr id="2868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9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59F6D05-DA61-4423-9749-AC443C04869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869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69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3C41F9-DD56-460E-9159-D6D3C8A6B2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28070612-F4CF-4D44-9B38-8A6F3B568BE9}" type="datetimeFigureOut">
              <a:rPr lang="en-US"/>
              <a:pPr/>
              <a:t>5/28/2013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B6C5FF-39A5-4B4F-9ADB-8AA3432A0B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6A9236E-AEFA-4AD8-B5D8-388998233D07}" type="datetimeFigureOut">
              <a:rPr lang="en-US"/>
              <a:pPr/>
              <a:t>5/28/2013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5FEEFD-6B6C-4CAF-AD63-487C854933B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45F1F8E3-2804-44A8-BD62-FACEF3A6CBBC}" type="datetimeFigureOut">
              <a:rPr lang="en-US"/>
              <a:pPr/>
              <a:t>5/28/2013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6560B0-D17C-4896-AEFB-EC967A45D1F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1C230B4-E8FF-4894-AE14-62A9702A16C9}" type="datetimeFigureOut">
              <a:rPr lang="en-US"/>
              <a:pPr/>
              <a:t>5/28/2013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8AC8CF-A54D-4E90-B0E9-5D6BA1D7F4F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1B0804A-130F-49ED-9534-FD096A0E3060}" type="datetimeFigureOut">
              <a:rPr lang="en-US"/>
              <a:pPr/>
              <a:t>5/28/2013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B3A979-D13E-460E-8478-FF53D33893C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9AA5E11-124F-4FB7-8222-AFF4601536BC}" type="datetimeFigureOut">
              <a:rPr lang="en-US"/>
              <a:pPr/>
              <a:t>5/28/2013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AE69F4-25BF-43ED-9ADF-C9C3E7C7AAE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3A612FA8-B727-4CE3-A72D-035041B02492}" type="datetimeFigureOut">
              <a:rPr lang="en-US"/>
              <a:pPr/>
              <a:t>5/28/2013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276679-D982-49BF-96CC-C3E1B86E0E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8CBD096-B244-4374-8FD8-225291ED1CB9}" type="datetimeFigureOut">
              <a:rPr lang="en-US"/>
              <a:pPr/>
              <a:t>5/28/2013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C9D99B-EE6C-4768-8130-F2F405BAD67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4912B02-1FD8-451A-A8D8-EC5F716BCE71}" type="datetimeFigureOut">
              <a:rPr lang="en-US"/>
              <a:pPr/>
              <a:t>5/28/2013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DD536C-212F-4FFA-A197-89CE0196BE1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F07B7BC-88AB-446A-A14A-72DFCC736A4E}" type="datetimeFigureOut">
              <a:rPr lang="en-US"/>
              <a:pPr/>
              <a:t>5/28/2013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B2AE147D-6526-48C1-83F4-AB311D02ADC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765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65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65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765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765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765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765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66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766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2766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6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6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933E4514-F1B5-4F83-939D-1E3E91820565}" type="datetimeFigureOut">
              <a:rPr lang="en-US"/>
              <a:pPr/>
              <a:t>5/28/2013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>
            <a:off x="609600" y="685800"/>
            <a:ext cx="8001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 sz="2800" b="1" dirty="0">
                <a:latin typeface="Calibri" pitchFamily="34" charset="0"/>
              </a:rPr>
              <a:t>Current Situation</a:t>
            </a:r>
          </a:p>
          <a:p>
            <a:pPr algn="just"/>
            <a:endParaRPr lang="en-GB" sz="2800" dirty="0">
              <a:latin typeface="Calibri" pitchFamily="34" charset="0"/>
            </a:endParaRPr>
          </a:p>
          <a:p>
            <a:pPr algn="just">
              <a:buFontTx/>
              <a:buChar char="•"/>
            </a:pPr>
            <a:r>
              <a:rPr lang="en-GB" sz="2400" dirty="0">
                <a:latin typeface="Calibri" pitchFamily="34" charset="0"/>
              </a:rPr>
              <a:t> </a:t>
            </a:r>
            <a:r>
              <a:rPr lang="en-GB" sz="2400" dirty="0" smtClean="0">
                <a:latin typeface="Calibri" pitchFamily="34" charset="0"/>
              </a:rPr>
              <a:t>Strong </a:t>
            </a:r>
            <a:r>
              <a:rPr lang="en-GB" sz="2400" dirty="0">
                <a:latin typeface="Calibri" pitchFamily="34" charset="0"/>
              </a:rPr>
              <a:t>tradition going back to the 1980s (with very little changes even if community has exploded)</a:t>
            </a:r>
          </a:p>
          <a:p>
            <a:pPr algn="just">
              <a:buFontTx/>
              <a:buChar char="•"/>
            </a:pPr>
            <a:r>
              <a:rPr lang="en-GB" sz="2400" dirty="0">
                <a:latin typeface="Calibri" pitchFamily="34" charset="0"/>
              </a:rPr>
              <a:t> </a:t>
            </a:r>
            <a:r>
              <a:rPr lang="en-GB" sz="2400" dirty="0" smtClean="0">
                <a:latin typeface="Calibri" pitchFamily="34" charset="0"/>
              </a:rPr>
              <a:t>Highly </a:t>
            </a:r>
            <a:r>
              <a:rPr lang="en-GB" sz="2400" dirty="0">
                <a:latin typeface="Calibri" pitchFamily="34" charset="0"/>
              </a:rPr>
              <a:t>competitive/selective conferences </a:t>
            </a:r>
          </a:p>
          <a:p>
            <a:pPr algn="just">
              <a:buFontTx/>
              <a:buChar char="•"/>
            </a:pPr>
            <a:r>
              <a:rPr lang="en-GB" sz="2400" dirty="0">
                <a:latin typeface="Calibri" pitchFamily="34" charset="0"/>
              </a:rPr>
              <a:t> </a:t>
            </a:r>
            <a:r>
              <a:rPr lang="en-GB" sz="2400" dirty="0" smtClean="0">
                <a:latin typeface="Calibri" pitchFamily="34" charset="0"/>
              </a:rPr>
              <a:t>Reviews </a:t>
            </a:r>
            <a:r>
              <a:rPr lang="en-GB" sz="2400" dirty="0">
                <a:latin typeface="Calibri" pitchFamily="34" charset="0"/>
              </a:rPr>
              <a:t>by best qualified people</a:t>
            </a:r>
          </a:p>
          <a:p>
            <a:pPr algn="just">
              <a:buFontTx/>
              <a:buChar char="•"/>
            </a:pPr>
            <a:endParaRPr lang="en-GB" sz="2400" dirty="0">
              <a:latin typeface="Calibri" pitchFamily="34" charset="0"/>
            </a:endParaRPr>
          </a:p>
          <a:p>
            <a:pPr algn="just">
              <a:buFontTx/>
              <a:buChar char="•"/>
            </a:pPr>
            <a:r>
              <a:rPr lang="en-GB" sz="2400" dirty="0">
                <a:latin typeface="Calibri" pitchFamily="34" charset="0"/>
              </a:rPr>
              <a:t> </a:t>
            </a:r>
            <a:r>
              <a:rPr lang="en-GB" sz="2400" dirty="0" smtClean="0">
                <a:latin typeface="Calibri" pitchFamily="34" charset="0"/>
              </a:rPr>
              <a:t>High </a:t>
            </a:r>
            <a:r>
              <a:rPr lang="en-GB" sz="2400" dirty="0">
                <a:latin typeface="Calibri" pitchFamily="34" charset="0"/>
              </a:rPr>
              <a:t>review load </a:t>
            </a:r>
            <a:endParaRPr lang="en-GB" sz="2400" dirty="0" smtClean="0">
              <a:latin typeface="Calibri" pitchFamily="34" charset="0"/>
            </a:endParaRPr>
          </a:p>
          <a:p>
            <a:pPr lvl="1" algn="just">
              <a:buFontTx/>
              <a:buChar char="•"/>
            </a:pPr>
            <a:r>
              <a:rPr lang="en-GB" sz="2400" dirty="0" smtClean="0">
                <a:latin typeface="Calibri" pitchFamily="34" charset="0"/>
              </a:rPr>
              <a:t> </a:t>
            </a:r>
            <a:r>
              <a:rPr lang="en-GB" sz="2400" dirty="0" smtClean="0">
                <a:latin typeface="Calibri" pitchFamily="34" charset="0"/>
              </a:rPr>
              <a:t>Same </a:t>
            </a:r>
            <a:r>
              <a:rPr lang="en-GB" sz="2400" dirty="0">
                <a:latin typeface="Calibri" pitchFamily="34" charset="0"/>
              </a:rPr>
              <a:t>paper gets reviewed multiple times; often </a:t>
            </a:r>
            <a:r>
              <a:rPr lang="en-GB" sz="2400" dirty="0" smtClean="0">
                <a:latin typeface="Calibri" pitchFamily="34" charset="0"/>
              </a:rPr>
              <a:t>unmodified</a:t>
            </a:r>
            <a:endParaRPr lang="en-GB" sz="2400" dirty="0">
              <a:latin typeface="Calibri" pitchFamily="34" charset="0"/>
            </a:endParaRPr>
          </a:p>
          <a:p>
            <a:pPr algn="just">
              <a:buFontTx/>
              <a:buChar char="•"/>
            </a:pPr>
            <a:r>
              <a:rPr lang="en-GB" sz="2400" dirty="0" smtClean="0">
                <a:latin typeface="Calibri" pitchFamily="34" charset="0"/>
              </a:rPr>
              <a:t>T </a:t>
            </a:r>
            <a:r>
              <a:rPr lang="en-GB" sz="2400" dirty="0" err="1" smtClean="0">
                <a:latin typeface="Calibri" pitchFamily="34" charset="0"/>
              </a:rPr>
              <a:t>ime</a:t>
            </a:r>
            <a:r>
              <a:rPr lang="en-GB" sz="2400" dirty="0" smtClean="0">
                <a:latin typeface="Calibri" pitchFamily="34" charset="0"/>
              </a:rPr>
              <a:t> </a:t>
            </a:r>
            <a:r>
              <a:rPr lang="en-GB" sz="2400" dirty="0">
                <a:latin typeface="Calibri" pitchFamily="34" charset="0"/>
              </a:rPr>
              <a:t>pressure for both reviewers and authors</a:t>
            </a:r>
          </a:p>
          <a:p>
            <a:pPr algn="just"/>
            <a:endParaRPr lang="en-GB" sz="2400" dirty="0">
              <a:latin typeface="Calibri" pitchFamily="34" charset="0"/>
            </a:endParaRPr>
          </a:p>
          <a:p>
            <a:pPr algn="just"/>
            <a:endParaRPr lang="en-GB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3"/>
          <p:cNvSpPr txBox="1">
            <a:spLocks noChangeArrowheads="1"/>
          </p:cNvSpPr>
          <p:nvPr/>
        </p:nvSpPr>
        <p:spPr bwMode="auto">
          <a:xfrm>
            <a:off x="533400" y="379413"/>
            <a:ext cx="8001000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/>
            <a:r>
              <a:rPr lang="en-US" sz="2800" b="1" dirty="0">
                <a:latin typeface="Calibri" pitchFamily="34" charset="0"/>
              </a:rPr>
              <a:t>Limitations of current model</a:t>
            </a:r>
          </a:p>
          <a:p>
            <a:pPr marL="342900" indent="-342900" algn="just">
              <a:buFontTx/>
              <a:buChar char="•"/>
            </a:pPr>
            <a:r>
              <a:rPr lang="en-GB" sz="2000" b="1" dirty="0">
                <a:latin typeface="Calibri" pitchFamily="34" charset="0"/>
              </a:rPr>
              <a:t> Speed:</a:t>
            </a:r>
            <a:r>
              <a:rPr lang="en-GB" sz="2000" dirty="0">
                <a:latin typeface="Calibri" pitchFamily="34" charset="0"/>
              </a:rPr>
              <a:t> </a:t>
            </a:r>
          </a:p>
          <a:p>
            <a:pPr marL="800100" lvl="1" indent="-342900" algn="just">
              <a:buFontTx/>
              <a:buChar char="•"/>
            </a:pPr>
            <a:r>
              <a:rPr lang="en-GB" sz="2000" dirty="0">
                <a:latin typeface="Calibri" pitchFamily="34" charset="0"/>
              </a:rPr>
              <a:t>conferences not very fast (6-7 months between submission and formal publication) </a:t>
            </a:r>
          </a:p>
          <a:p>
            <a:pPr marL="1257300" lvl="2" indent="-342900" algn="just">
              <a:buFontTx/>
              <a:buChar char="•"/>
            </a:pPr>
            <a:r>
              <a:rPr lang="en-GB" dirty="0">
                <a:latin typeface="Calibri" pitchFamily="34" charset="0"/>
              </a:rPr>
              <a:t>other subjects have faster turn around times for journals</a:t>
            </a:r>
          </a:p>
          <a:p>
            <a:pPr marL="800100" lvl="1" indent="-342900" algn="just">
              <a:buFontTx/>
              <a:buChar char="•"/>
            </a:pPr>
            <a:r>
              <a:rPr lang="en-GB" sz="2000" dirty="0">
                <a:latin typeface="Calibri" pitchFamily="34" charset="0"/>
              </a:rPr>
              <a:t>journal very slow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n-GB" sz="2000" b="1" dirty="0">
                <a:latin typeface="Calibri" pitchFamily="34" charset="0"/>
              </a:rPr>
              <a:t>Reputation</a:t>
            </a:r>
          </a:p>
          <a:p>
            <a:pPr marL="800100" lvl="1" indent="-342900" algn="just">
              <a:buFont typeface="Arial" charset="0"/>
              <a:buChar char="•"/>
            </a:pPr>
            <a:r>
              <a:rPr lang="en-GB" sz="2000" dirty="0">
                <a:latin typeface="Calibri" pitchFamily="34" charset="0"/>
              </a:rPr>
              <a:t>“only </a:t>
            </a:r>
            <a:r>
              <a:rPr lang="en-GB" sz="2000" dirty="0" smtClean="0">
                <a:latin typeface="Calibri" pitchFamily="34" charset="0"/>
              </a:rPr>
              <a:t>a </a:t>
            </a:r>
            <a:r>
              <a:rPr lang="en-GB" sz="2000" dirty="0">
                <a:latin typeface="Calibri" pitchFamily="34" charset="0"/>
              </a:rPr>
              <a:t>conference paper” (problem in broader community)</a:t>
            </a:r>
          </a:p>
          <a:p>
            <a:pPr marL="800100" lvl="1" indent="-342900" algn="just">
              <a:buFont typeface="Arial" charset="0"/>
              <a:buChar char="•"/>
            </a:pPr>
            <a:r>
              <a:rPr lang="en-GB" sz="2000" dirty="0">
                <a:latin typeface="Calibri" pitchFamily="34" charset="0"/>
              </a:rPr>
              <a:t>LNCS is exploding, so reputation is shrinking</a:t>
            </a:r>
          </a:p>
          <a:p>
            <a:pPr marL="800100" lvl="1" indent="-342900" algn="just">
              <a:buFont typeface="Arial" charset="0"/>
              <a:buChar char="•"/>
            </a:pPr>
            <a:r>
              <a:rPr lang="en-GB" sz="2000" dirty="0">
                <a:latin typeface="Calibri" pitchFamily="34" charset="0"/>
              </a:rPr>
              <a:t>Citations in ISI only as proceedings (need to rely on Google Scholar and Microsoft Academic Search)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en-GB" sz="2000" b="1" dirty="0">
                <a:latin typeface="Calibri" pitchFamily="34" charset="0"/>
              </a:rPr>
              <a:t>Quality </a:t>
            </a:r>
            <a:r>
              <a:rPr lang="en-GB" sz="2000" dirty="0">
                <a:latin typeface="Calibri" pitchFamily="34" charset="0"/>
              </a:rPr>
              <a:t>(full peer review of the proofs and details)</a:t>
            </a:r>
          </a:p>
          <a:p>
            <a:pPr marL="800100" lvl="1" indent="-342900" algn="just">
              <a:buFont typeface="Arial" charset="0"/>
              <a:buChar char="•"/>
            </a:pPr>
            <a:r>
              <a:rPr lang="en-GB" sz="2000" dirty="0">
                <a:latin typeface="Calibri" pitchFamily="34" charset="0"/>
              </a:rPr>
              <a:t>few (10%) final versions appear in journals (too slow?)</a:t>
            </a:r>
          </a:p>
          <a:p>
            <a:pPr marL="800100" lvl="1" indent="-342900" algn="just">
              <a:buFont typeface="Arial" charset="0"/>
              <a:buChar char="•"/>
            </a:pPr>
            <a:r>
              <a:rPr lang="en-GB" sz="2000" dirty="0">
                <a:latin typeface="Calibri" pitchFamily="34" charset="0"/>
              </a:rPr>
              <a:t>about 50% (?) has </a:t>
            </a:r>
            <a:r>
              <a:rPr lang="en-GB" sz="2000" dirty="0" err="1">
                <a:latin typeface="Calibri" pitchFamily="34" charset="0"/>
              </a:rPr>
              <a:t>unreviewed</a:t>
            </a:r>
            <a:r>
              <a:rPr lang="en-GB" sz="2000" dirty="0">
                <a:latin typeface="Calibri" pitchFamily="34" charset="0"/>
              </a:rPr>
              <a:t> full version on </a:t>
            </a:r>
            <a:r>
              <a:rPr lang="en-GB" sz="2000" dirty="0" err="1">
                <a:latin typeface="Calibri" pitchFamily="34" charset="0"/>
              </a:rPr>
              <a:t>eprint</a:t>
            </a:r>
            <a:endParaRPr lang="en-GB" sz="2000" dirty="0">
              <a:latin typeface="Calibri" pitchFamily="34" charset="0"/>
            </a:endParaRPr>
          </a:p>
          <a:p>
            <a:pPr marL="800100" lvl="1" indent="-342900" algn="just">
              <a:buFont typeface="Arial" charset="0"/>
              <a:buChar char="•"/>
            </a:pPr>
            <a:r>
              <a:rPr lang="en-GB" sz="2000" dirty="0">
                <a:latin typeface="Calibri" pitchFamily="34" charset="0"/>
              </a:rPr>
              <a:t>we have multi-round refereeing but do not recognize this</a:t>
            </a:r>
          </a:p>
          <a:p>
            <a:pPr marL="800100" lvl="1" indent="-342900" algn="just">
              <a:buFont typeface="Arial" charset="0"/>
              <a:buChar char="•"/>
            </a:pPr>
            <a:r>
              <a:rPr lang="en-GB" sz="2000" dirty="0">
                <a:latin typeface="Calibri" pitchFamily="34" charset="0"/>
              </a:rPr>
              <a:t>retractions/corrections to papers are never published officially</a:t>
            </a:r>
          </a:p>
          <a:p>
            <a:pPr marL="342900" indent="-342900" algn="just">
              <a:buFontTx/>
              <a:buChar char="•"/>
            </a:pPr>
            <a:r>
              <a:rPr lang="en-GB" b="1" dirty="0">
                <a:latin typeface="Calibri" pitchFamily="34" charset="0"/>
              </a:rPr>
              <a:t>Bandwidth limitation</a:t>
            </a:r>
            <a:r>
              <a:rPr lang="en-GB" dirty="0">
                <a:latin typeface="Calibri" pitchFamily="34" charset="0"/>
              </a:rPr>
              <a:t> (hard to go beyond 45 papers)</a:t>
            </a:r>
            <a:endParaRPr lang="en-GB" sz="2000" dirty="0">
              <a:latin typeface="Calibri" pitchFamily="34" charset="0"/>
            </a:endParaRPr>
          </a:p>
          <a:p>
            <a:pPr marL="342900" indent="-342900" algn="just">
              <a:buFont typeface="Arial" charset="0"/>
              <a:buChar char="•"/>
            </a:pPr>
            <a:r>
              <a:rPr lang="en-GB" sz="2000" b="1" dirty="0">
                <a:latin typeface="Calibri" pitchFamily="34" charset="0"/>
              </a:rPr>
              <a:t>Complex </a:t>
            </a:r>
          </a:p>
          <a:p>
            <a:pPr marL="800100" lvl="1" indent="-342900" algn="just">
              <a:buFont typeface="Arial" charset="0"/>
              <a:buChar char="•"/>
            </a:pPr>
            <a:r>
              <a:rPr lang="en-GB" sz="2000" dirty="0">
                <a:latin typeface="Calibri" pitchFamily="34" charset="0"/>
              </a:rPr>
              <a:t>multiple versions of all papers (e-print, IACR, Springer, Full Version, Journal Version) – sometimes double publish (conference/journal)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304800" y="571500"/>
            <a:ext cx="85344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 b="1" dirty="0">
                <a:latin typeface="Calibri" pitchFamily="34" charset="0"/>
              </a:rPr>
              <a:t>Results</a:t>
            </a:r>
          </a:p>
          <a:p>
            <a:pPr algn="just"/>
            <a:r>
              <a:rPr lang="en-GB" sz="2400" dirty="0" smtClean="0">
                <a:latin typeface="Calibri" pitchFamily="34" charset="0"/>
              </a:rPr>
              <a:t>We </a:t>
            </a:r>
            <a:r>
              <a:rPr lang="en-GB" sz="2400" dirty="0">
                <a:latin typeface="Calibri" pitchFamily="34" charset="0"/>
              </a:rPr>
              <a:t>are competing against physics, maths, chemistry, biology for funds, promotion and status</a:t>
            </a:r>
          </a:p>
          <a:p>
            <a:pPr algn="just">
              <a:buFont typeface="Arial" charset="0"/>
              <a:buChar char="•"/>
            </a:pPr>
            <a:r>
              <a:rPr lang="en-GB" sz="2400" b="1" dirty="0">
                <a:latin typeface="Calibri" pitchFamily="34" charset="0"/>
              </a:rPr>
              <a:t>  </a:t>
            </a:r>
            <a:r>
              <a:rPr lang="en-GB" sz="2400" dirty="0">
                <a:latin typeface="Calibri" pitchFamily="34" charset="0"/>
              </a:rPr>
              <a:t>Policy makers do not take us seriously, as we don’t take our own scientific process seriously</a:t>
            </a:r>
          </a:p>
          <a:p>
            <a:pPr algn="just">
              <a:buFont typeface="Arial" charset="0"/>
              <a:buChar char="•"/>
            </a:pPr>
            <a:r>
              <a:rPr lang="en-GB" sz="2400" b="1" dirty="0">
                <a:latin typeface="Calibri" pitchFamily="34" charset="0"/>
              </a:rPr>
              <a:t> </a:t>
            </a:r>
            <a:r>
              <a:rPr lang="en-GB" sz="2400" dirty="0">
                <a:latin typeface="Calibri" pitchFamily="34" charset="0"/>
              </a:rPr>
              <a:t>Senior people find it hard to convince university management and funding agencies to support our work/people</a:t>
            </a:r>
          </a:p>
          <a:p>
            <a:pPr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If we think proofs are important, we should referee </a:t>
            </a:r>
            <a:r>
              <a:rPr lang="en-GB" sz="2400" dirty="0" smtClean="0">
                <a:latin typeface="Calibri" pitchFamily="34" charset="0"/>
              </a:rPr>
              <a:t>them</a:t>
            </a:r>
          </a:p>
          <a:p>
            <a:pPr lvl="1" algn="just">
              <a:buFont typeface="Arial" charset="0"/>
              <a:buChar char="•"/>
            </a:pPr>
            <a:r>
              <a:rPr lang="en-GB" sz="2400" dirty="0" smtClean="0">
                <a:latin typeface="Calibri" pitchFamily="34" charset="0"/>
              </a:rPr>
              <a:t>  Or at least make presenting papers with invalid/no-proofs a high risk strategy for authors</a:t>
            </a:r>
            <a:endParaRPr lang="en-GB" sz="2400" dirty="0">
              <a:latin typeface="Calibri" pitchFamily="34" charset="0"/>
            </a:endParaRPr>
          </a:p>
          <a:p>
            <a:pPr algn="just"/>
            <a:r>
              <a:rPr lang="en-GB" sz="2400" dirty="0" smtClean="0">
                <a:latin typeface="Calibri" pitchFamily="34" charset="0"/>
              </a:rPr>
              <a:t>People </a:t>
            </a:r>
            <a:r>
              <a:rPr lang="en-GB" sz="2400" dirty="0">
                <a:latin typeface="Calibri" pitchFamily="34" charset="0"/>
              </a:rPr>
              <a:t>with experience of fighting for Crypto against other subjects not in CS realizes we are fighting with one hand behind our back</a:t>
            </a:r>
          </a:p>
          <a:p>
            <a:pPr algn="just"/>
            <a:endParaRPr lang="en-GB" sz="2400" dirty="0">
              <a:latin typeface="Calibri" pitchFamily="34" charset="0"/>
            </a:endParaRPr>
          </a:p>
          <a:p>
            <a:pPr algn="just"/>
            <a:r>
              <a:rPr lang="en-GB" sz="2400" dirty="0">
                <a:latin typeface="Calibri" pitchFamily="34" charset="0"/>
              </a:rPr>
              <a:t>When we </a:t>
            </a:r>
            <a:r>
              <a:rPr lang="en-GB" sz="2400" dirty="0" smtClean="0">
                <a:latin typeface="Calibri" pitchFamily="34" charset="0"/>
              </a:rPr>
              <a:t>started, </a:t>
            </a:r>
            <a:r>
              <a:rPr lang="en-GB" sz="2400" dirty="0">
                <a:latin typeface="Calibri" pitchFamily="34" charset="0"/>
              </a:rPr>
              <a:t>the current model made sense. We were young and child like.</a:t>
            </a:r>
          </a:p>
          <a:p>
            <a:pPr algn="ctr"/>
            <a:r>
              <a:rPr lang="en-GB" sz="2800" dirty="0">
                <a:solidFill>
                  <a:srgbClr val="FF0000"/>
                </a:solidFill>
                <a:latin typeface="Calibri" pitchFamily="34" charset="0"/>
              </a:rPr>
              <a:t>It’s Time To Grow Up!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762000"/>
            <a:ext cx="7772400" cy="5509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  <a:latin typeface="Calibri" pitchFamily="34" charset="0"/>
              </a:rPr>
              <a:t>A </a:t>
            </a:r>
            <a:r>
              <a:rPr lang="en-GB" sz="3200" b="1" dirty="0">
                <a:latin typeface="Calibri" pitchFamily="34" charset="0"/>
              </a:rPr>
              <a:t>Solution</a:t>
            </a:r>
          </a:p>
          <a:p>
            <a:endParaRPr lang="en-GB" sz="3200" b="1" dirty="0">
              <a:latin typeface="Calibri" pitchFamily="34" charset="0"/>
            </a:endParaRPr>
          </a:p>
          <a:p>
            <a:r>
              <a:rPr lang="en-GB" sz="2400" b="1" dirty="0">
                <a:latin typeface="Calibri" pitchFamily="34" charset="0"/>
              </a:rPr>
              <a:t>Proceedings of the IACR</a:t>
            </a:r>
          </a:p>
          <a:p>
            <a:pPr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Follows model of other learned societies</a:t>
            </a:r>
          </a:p>
          <a:p>
            <a:pPr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This is a “journal” to replace LNCS, not to replace </a:t>
            </a:r>
            <a:r>
              <a:rPr lang="en-GB" sz="2400" dirty="0" err="1">
                <a:latin typeface="Calibri" pitchFamily="34" charset="0"/>
              </a:rPr>
              <a:t>JoC</a:t>
            </a:r>
            <a:endParaRPr lang="en-GB" sz="2400" dirty="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The Proceedings would be full “Open Access” (Gold)</a:t>
            </a:r>
          </a:p>
          <a:p>
            <a:pPr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Holds papers “submitted” to our conferences</a:t>
            </a:r>
          </a:p>
          <a:p>
            <a:pPr>
              <a:buFont typeface="Arial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alibri" pitchFamily="34" charset="0"/>
              </a:rPr>
              <a:t>Multi-round refereeing (duration depends on length)</a:t>
            </a:r>
          </a:p>
          <a:p>
            <a:pPr>
              <a:buFont typeface="Arial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alibri" pitchFamily="34" charset="0"/>
              </a:rPr>
              <a:t>No submission deadline: so no “deadline” rush</a:t>
            </a:r>
          </a:p>
          <a:p>
            <a:pPr>
              <a:buFont typeface="Arial" charset="0"/>
              <a:buChar char="•"/>
            </a:pPr>
            <a:r>
              <a:rPr lang="en-GB" sz="2400" dirty="0">
                <a:solidFill>
                  <a:srgbClr val="FF0000"/>
                </a:solidFill>
                <a:latin typeface="Calibri" pitchFamily="34" charset="0"/>
              </a:rPr>
              <a:t>Full</a:t>
            </a:r>
            <a:r>
              <a:rPr lang="en-GB" sz="2400" dirty="0">
                <a:latin typeface="Calibri" pitchFamily="34" charset="0"/>
              </a:rPr>
              <a:t> papers are </a:t>
            </a:r>
            <a:r>
              <a:rPr lang="en-GB" sz="2400" dirty="0">
                <a:solidFill>
                  <a:srgbClr val="FF0000"/>
                </a:solidFill>
                <a:latin typeface="Calibri" pitchFamily="34" charset="0"/>
              </a:rPr>
              <a:t>refereed </a:t>
            </a:r>
            <a:r>
              <a:rPr lang="en-GB" sz="2400" dirty="0">
                <a:latin typeface="Calibri" pitchFamily="34" charset="0"/>
              </a:rPr>
              <a:t>and </a:t>
            </a:r>
            <a:r>
              <a:rPr lang="en-GB" sz="2400" dirty="0" smtClean="0">
                <a:solidFill>
                  <a:srgbClr val="FF0000"/>
                </a:solidFill>
                <a:latin typeface="Calibri" pitchFamily="34" charset="0"/>
              </a:rPr>
              <a:t>published</a:t>
            </a:r>
          </a:p>
          <a:p>
            <a:pPr>
              <a:buFont typeface="Arial" charset="0"/>
              <a:buChar char="•"/>
            </a:pPr>
            <a:endParaRPr lang="en-GB" sz="2400" dirty="0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GB" sz="2400" dirty="0" smtClean="0">
                <a:latin typeface="Calibri" pitchFamily="34" charset="0"/>
              </a:rPr>
              <a:t>The above is the basic idea, what follows are possible knock on consequences and implementation details.</a:t>
            </a:r>
            <a:endParaRPr lang="en-GB" sz="2400" dirty="0">
              <a:latin typeface="Calibri" pitchFamily="34" charset="0"/>
            </a:endParaRPr>
          </a:p>
          <a:p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3"/>
          <p:cNvSpPr txBox="1">
            <a:spLocks noChangeArrowheads="1"/>
          </p:cNvSpPr>
          <p:nvPr/>
        </p:nvSpPr>
        <p:spPr bwMode="auto">
          <a:xfrm>
            <a:off x="533400" y="450850"/>
            <a:ext cx="83058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200" b="1" dirty="0">
                <a:latin typeface="Calibri" pitchFamily="34" charset="0"/>
              </a:rPr>
              <a:t>Implications</a:t>
            </a:r>
          </a:p>
          <a:p>
            <a:pPr algn="just"/>
            <a:endParaRPr lang="en-GB" sz="3200" dirty="0">
              <a:latin typeface="Calibri" pitchFamily="34" charset="0"/>
            </a:endParaRPr>
          </a:p>
          <a:p>
            <a:pPr algn="just"/>
            <a:r>
              <a:rPr lang="en-GB" sz="2400" b="1" dirty="0">
                <a:latin typeface="Calibri" pitchFamily="34" charset="0"/>
              </a:rPr>
              <a:t>For Authors:</a:t>
            </a:r>
          </a:p>
          <a:p>
            <a:pPr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You submit to journal at </a:t>
            </a:r>
            <a:r>
              <a:rPr lang="en-GB" sz="2400">
                <a:latin typeface="Calibri" pitchFamily="34" charset="0"/>
              </a:rPr>
              <a:t>any </a:t>
            </a:r>
            <a:r>
              <a:rPr lang="en-GB" sz="2400" smtClean="0">
                <a:latin typeface="Calibri" pitchFamily="34" charset="0"/>
              </a:rPr>
              <a:t>time (VLDB model)</a:t>
            </a:r>
            <a:endParaRPr lang="en-GB" sz="2400" dirty="0">
              <a:latin typeface="Calibri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Guaranteed first response in 2 months (Accept, Reject, Maybe) </a:t>
            </a:r>
          </a:p>
          <a:p>
            <a:pPr marL="742950" lvl="1" indent="-285750"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</a:t>
            </a:r>
            <a:r>
              <a:rPr lang="en-GB" sz="2400" dirty="0" smtClean="0">
                <a:latin typeface="Calibri" pitchFamily="34" charset="0"/>
              </a:rPr>
              <a:t>Would </a:t>
            </a:r>
            <a:r>
              <a:rPr lang="en-GB" sz="2400" dirty="0">
                <a:latin typeface="Calibri" pitchFamily="34" charset="0"/>
              </a:rPr>
              <a:t>be longer for longer </a:t>
            </a:r>
            <a:r>
              <a:rPr lang="en-GB" sz="2400" dirty="0" smtClean="0">
                <a:latin typeface="Calibri" pitchFamily="34" charset="0"/>
              </a:rPr>
              <a:t>papers. Max time 4 months</a:t>
            </a:r>
            <a:endParaRPr lang="en-GB" sz="2400" dirty="0">
              <a:latin typeface="Calibri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For Maybe’s you have 1 month to respond and </a:t>
            </a:r>
            <a:r>
              <a:rPr lang="en-GB" sz="2400" dirty="0">
                <a:solidFill>
                  <a:srgbClr val="FF0000"/>
                </a:solidFill>
                <a:latin typeface="Calibri" pitchFamily="34" charset="0"/>
              </a:rPr>
              <a:t>make changes</a:t>
            </a:r>
          </a:p>
          <a:p>
            <a:pPr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Final decision in another 2 months</a:t>
            </a:r>
          </a:p>
          <a:p>
            <a:pPr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Calibri" pitchFamily="34" charset="0"/>
              </a:rPr>
              <a:t>All acceptable papers are published</a:t>
            </a:r>
          </a:p>
          <a:p>
            <a:pPr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Calibri" pitchFamily="34" charset="0"/>
              </a:rPr>
              <a:t>Top </a:t>
            </a:r>
            <a:r>
              <a:rPr lang="en-GB" sz="2400" dirty="0">
                <a:latin typeface="Calibri" pitchFamily="34" charset="0"/>
              </a:rPr>
              <a:t>papers are asked to </a:t>
            </a:r>
            <a:r>
              <a:rPr lang="en-GB" sz="2400" dirty="0">
                <a:solidFill>
                  <a:srgbClr val="FF0000"/>
                </a:solidFill>
                <a:latin typeface="Calibri" pitchFamily="34" charset="0"/>
              </a:rPr>
              <a:t>present </a:t>
            </a:r>
            <a:r>
              <a:rPr lang="en-GB" sz="2400" dirty="0">
                <a:latin typeface="Calibri" pitchFamily="34" charset="0"/>
              </a:rPr>
              <a:t>at either AC, EC or CR</a:t>
            </a:r>
            <a:r>
              <a:rPr lang="en-GB" sz="2400" dirty="0" smtClean="0">
                <a:latin typeface="Calibri" pitchFamily="34" charset="0"/>
              </a:rPr>
              <a:t>.</a:t>
            </a:r>
          </a:p>
          <a:p>
            <a:pPr lvl="1" algn="just">
              <a:buFont typeface="Arial" charset="0"/>
              <a:buChar char="•"/>
            </a:pPr>
            <a:r>
              <a:rPr lang="en-GB" sz="2400" dirty="0" smtClean="0">
                <a:latin typeface="Calibri" pitchFamily="34" charset="0"/>
              </a:rPr>
              <a:t> Alternative </a:t>
            </a:r>
            <a:r>
              <a:rPr lang="en-GB" sz="2400" dirty="0" smtClean="0">
                <a:solidFill>
                  <a:srgbClr val="FF0000"/>
                </a:solidFill>
                <a:latin typeface="Calibri" pitchFamily="34" charset="0"/>
              </a:rPr>
              <a:t>all </a:t>
            </a:r>
            <a:r>
              <a:rPr lang="en-GB" sz="2400" dirty="0" smtClean="0">
                <a:latin typeface="Calibri" pitchFamily="34" charset="0"/>
              </a:rPr>
              <a:t>are presented at some meeting in the year</a:t>
            </a:r>
            <a:endParaRPr lang="en-GB" sz="2400" dirty="0">
              <a:latin typeface="Calibri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Authors can “</a:t>
            </a:r>
            <a:r>
              <a:rPr lang="en-GB" sz="2400" dirty="0">
                <a:solidFill>
                  <a:srgbClr val="FF0000"/>
                </a:solidFill>
                <a:latin typeface="Calibri" pitchFamily="34" charset="0"/>
              </a:rPr>
              <a:t>request</a:t>
            </a:r>
            <a:r>
              <a:rPr lang="en-GB" sz="2400" dirty="0">
                <a:latin typeface="Calibri" pitchFamily="34" charset="0"/>
              </a:rPr>
              <a:t>” consideration for presentation at specific venue (cannot be guaranteed</a:t>
            </a:r>
            <a:r>
              <a:rPr lang="en-GB" sz="2400" dirty="0" smtClean="0">
                <a:latin typeface="Calibri" pitchFamily="34" charset="0"/>
              </a:rPr>
              <a:t>)</a:t>
            </a:r>
            <a:endParaRPr lang="en-GB" sz="2400" dirty="0">
              <a:latin typeface="Calibri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A conference paper cannot be resubmitted in full version to </a:t>
            </a:r>
            <a:r>
              <a:rPr lang="en-GB" sz="2400" dirty="0" err="1">
                <a:latin typeface="Calibri" pitchFamily="34" charset="0"/>
              </a:rPr>
              <a:t>JoC</a:t>
            </a:r>
            <a:r>
              <a:rPr lang="en-GB" sz="2400" dirty="0">
                <a:latin typeface="Calibri" pitchFamily="34" charset="0"/>
              </a:rPr>
              <a:t>. Since the full version is already published</a:t>
            </a:r>
          </a:p>
          <a:p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3"/>
          <p:cNvSpPr txBox="1">
            <a:spLocks noChangeArrowheads="1"/>
          </p:cNvSpPr>
          <p:nvPr/>
        </p:nvSpPr>
        <p:spPr bwMode="auto">
          <a:xfrm>
            <a:off x="304800" y="533400"/>
            <a:ext cx="86868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200" b="1" dirty="0">
                <a:latin typeface="Calibri" pitchFamily="34" charset="0"/>
              </a:rPr>
              <a:t>Implications</a:t>
            </a:r>
          </a:p>
          <a:p>
            <a:endParaRPr lang="en-GB" sz="3200" b="1" dirty="0">
              <a:latin typeface="Calibri" pitchFamily="34" charset="0"/>
            </a:endParaRPr>
          </a:p>
          <a:p>
            <a:r>
              <a:rPr lang="en-GB" sz="2400" b="1" dirty="0">
                <a:latin typeface="Calibri" pitchFamily="34" charset="0"/>
              </a:rPr>
              <a:t>For Referees</a:t>
            </a:r>
          </a:p>
          <a:p>
            <a:pPr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A “PC” member (called referee below) is appointed for 2 years</a:t>
            </a:r>
          </a:p>
          <a:p>
            <a:pPr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Instead of agreeing to referee 20 papers in 6 weeks, asked to referee (with sub-referees) over a period of 2 years 20 papers with a delay of 6 weeks (plus 2 weeks for discussion)</a:t>
            </a:r>
          </a:p>
          <a:p>
            <a:pPr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A year’s PC is “run” by a committee of six co-chairs. To replicate our current AC, EC, CR PC chair model</a:t>
            </a:r>
          </a:p>
          <a:p>
            <a:pPr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Each co-chair appoints a set of referees, who themselves appoint sub-referees (keep the pyramid structure)</a:t>
            </a:r>
          </a:p>
          <a:p>
            <a:pPr marL="742950" lvl="1" indent="-285750"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Alternative: pool of referees can be shared by all co-chairs</a:t>
            </a:r>
          </a:p>
          <a:p>
            <a:pPr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Referees </a:t>
            </a:r>
            <a:r>
              <a:rPr lang="en-GB" sz="2400" dirty="0" smtClean="0">
                <a:latin typeface="Calibri" pitchFamily="34" charset="0"/>
              </a:rPr>
              <a:t> chosen </a:t>
            </a:r>
            <a:r>
              <a:rPr lang="en-GB" sz="2400" dirty="0">
                <a:latin typeface="Calibri" pitchFamily="34" charset="0"/>
              </a:rPr>
              <a:t>to represent geographic and subject diversity</a:t>
            </a:r>
          </a:p>
          <a:p>
            <a:pPr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Idea is to </a:t>
            </a:r>
            <a:r>
              <a:rPr lang="en-GB" sz="2400" dirty="0">
                <a:solidFill>
                  <a:srgbClr val="FF0000"/>
                </a:solidFill>
                <a:latin typeface="Calibri" pitchFamily="34" charset="0"/>
              </a:rPr>
              <a:t>reduce</a:t>
            </a:r>
            <a:r>
              <a:rPr lang="en-GB" sz="2400" dirty="0">
                <a:latin typeface="Calibri" pitchFamily="34" charset="0"/>
              </a:rPr>
              <a:t> reviewing burden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3"/>
          <p:cNvSpPr txBox="1">
            <a:spLocks noChangeArrowheads="1"/>
          </p:cNvSpPr>
          <p:nvPr/>
        </p:nvSpPr>
        <p:spPr bwMode="auto">
          <a:xfrm>
            <a:off x="609600" y="733246"/>
            <a:ext cx="77724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 b="1" dirty="0">
                <a:latin typeface="Calibri" pitchFamily="34" charset="0"/>
              </a:rPr>
              <a:t>Implications</a:t>
            </a:r>
          </a:p>
          <a:p>
            <a:endParaRPr lang="en-GB" sz="2800" b="1" dirty="0">
              <a:latin typeface="Calibri" pitchFamily="34" charset="0"/>
            </a:endParaRPr>
          </a:p>
          <a:p>
            <a:r>
              <a:rPr lang="en-GB" sz="2400" b="1" dirty="0">
                <a:latin typeface="Calibri" pitchFamily="34" charset="0"/>
              </a:rPr>
              <a:t>For Conferences</a:t>
            </a:r>
          </a:p>
          <a:p>
            <a:pPr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 PC Chairs pick the papers for a conference of those which have been accepted in last 6 (or 12) </a:t>
            </a:r>
            <a:r>
              <a:rPr lang="en-GB" sz="2400" dirty="0" smtClean="0">
                <a:latin typeface="Calibri" pitchFamily="34" charset="0"/>
              </a:rPr>
              <a:t>months</a:t>
            </a:r>
          </a:p>
          <a:p>
            <a:pPr lvl="1" algn="just">
              <a:buFont typeface="Arial" charset="0"/>
              <a:buChar char="•"/>
            </a:pPr>
            <a:r>
              <a:rPr lang="en-GB" sz="2400" dirty="0" smtClean="0">
                <a:latin typeface="Calibri" pitchFamily="34" charset="0"/>
              </a:rPr>
              <a:t> </a:t>
            </a:r>
            <a:r>
              <a:rPr lang="en-GB" sz="2400" dirty="0" smtClean="0">
                <a:latin typeface="Calibri" pitchFamily="34" charset="0"/>
              </a:rPr>
              <a:t>Or perhaps the committee of reviewers, or a subcommittee, or....</a:t>
            </a:r>
            <a:endParaRPr lang="en-GB" sz="2400" dirty="0">
              <a:latin typeface="Calibri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Taking into account </a:t>
            </a:r>
          </a:p>
          <a:p>
            <a:pPr lvl="1"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Author preferences</a:t>
            </a:r>
          </a:p>
          <a:p>
            <a:pPr lvl="1"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Diversity of Programme</a:t>
            </a:r>
          </a:p>
          <a:p>
            <a:pPr lvl="1"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Which papers would make good talks</a:t>
            </a:r>
          </a:p>
          <a:p>
            <a:pPr lvl="1"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Celebrate the best work</a:t>
            </a:r>
          </a:p>
          <a:p>
            <a:pPr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Conferences become about exchanging ideas and learning</a:t>
            </a:r>
          </a:p>
          <a:p>
            <a:pPr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Stop short talks which no one listens to and no one understands</a:t>
            </a:r>
          </a:p>
          <a:p>
            <a:pPr algn="just">
              <a:buFont typeface="Arial" charset="0"/>
              <a:buChar char="•"/>
            </a:pPr>
            <a:r>
              <a:rPr lang="en-GB" sz="2400" dirty="0">
                <a:latin typeface="Calibri" pitchFamily="34" charset="0"/>
              </a:rPr>
              <a:t> Encourage industry/government back into the fold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3"/>
          <p:cNvSpPr txBox="1">
            <a:spLocks noChangeArrowheads="1"/>
          </p:cNvSpPr>
          <p:nvPr/>
        </p:nvSpPr>
        <p:spPr bwMode="auto">
          <a:xfrm>
            <a:off x="609600" y="762000"/>
            <a:ext cx="77724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 b="1" dirty="0">
                <a:latin typeface="Calibri" pitchFamily="34" charset="0"/>
              </a:rPr>
              <a:t>Knock On Questions</a:t>
            </a:r>
          </a:p>
          <a:p>
            <a:endParaRPr lang="en-GB" sz="2400" b="1" dirty="0">
              <a:latin typeface="Calibri" pitchFamily="34" charset="0"/>
            </a:endParaRPr>
          </a:p>
          <a:p>
            <a:pPr algn="just"/>
            <a:r>
              <a:rPr lang="en-GB" sz="2000" dirty="0">
                <a:latin typeface="Calibri" pitchFamily="34" charset="0"/>
              </a:rPr>
              <a:t>Should PKC, TCC, FSE and CHES stick to their current conference/LNCS model?</a:t>
            </a:r>
          </a:p>
          <a:p>
            <a:pPr algn="just">
              <a:buFont typeface="Arial" charset="0"/>
              <a:buChar char="•"/>
            </a:pPr>
            <a:r>
              <a:rPr lang="en-GB" sz="2000" dirty="0">
                <a:latin typeface="Calibri" pitchFamily="34" charset="0"/>
              </a:rPr>
              <a:t> If not what happens to them?</a:t>
            </a:r>
          </a:p>
          <a:p>
            <a:pPr algn="just">
              <a:buFont typeface="Arial" charset="0"/>
              <a:buChar char="•"/>
            </a:pPr>
            <a:endParaRPr lang="en-GB" sz="2000" dirty="0">
              <a:latin typeface="Calibri" pitchFamily="34" charset="0"/>
            </a:endParaRPr>
          </a:p>
          <a:p>
            <a:pPr algn="just"/>
            <a:r>
              <a:rPr lang="en-GB" sz="2000" dirty="0">
                <a:latin typeface="Calibri" pitchFamily="34" charset="0"/>
              </a:rPr>
              <a:t>Would suspect CHES would </a:t>
            </a:r>
            <a:r>
              <a:rPr lang="en-GB" sz="2000" dirty="0" smtClean="0">
                <a:latin typeface="Calibri" pitchFamily="34" charset="0"/>
              </a:rPr>
              <a:t>probably continue </a:t>
            </a:r>
            <a:r>
              <a:rPr lang="en-GB" sz="2000" dirty="0">
                <a:latin typeface="Calibri" pitchFamily="34" charset="0"/>
              </a:rPr>
              <a:t>due to industrial interest.</a:t>
            </a:r>
          </a:p>
          <a:p>
            <a:pPr lvl="1" algn="just">
              <a:buFont typeface="Arial" charset="0"/>
              <a:buChar char="•"/>
            </a:pPr>
            <a:r>
              <a:rPr lang="en-GB" sz="2000" dirty="0">
                <a:latin typeface="Calibri" pitchFamily="34" charset="0"/>
              </a:rPr>
              <a:t> Others </a:t>
            </a:r>
            <a:r>
              <a:rPr lang="en-GB" sz="2000" dirty="0" smtClean="0">
                <a:latin typeface="Calibri" pitchFamily="34" charset="0"/>
              </a:rPr>
              <a:t> workshops we are less </a:t>
            </a:r>
            <a:r>
              <a:rPr lang="en-GB" sz="2000" dirty="0">
                <a:latin typeface="Calibri" pitchFamily="34" charset="0"/>
              </a:rPr>
              <a:t>sure about. </a:t>
            </a:r>
            <a:endParaRPr lang="en-GB" sz="2000" dirty="0" smtClean="0">
              <a:latin typeface="Calibri" pitchFamily="34" charset="0"/>
            </a:endParaRPr>
          </a:p>
          <a:p>
            <a:pPr lvl="1" algn="just">
              <a:buFont typeface="Arial" charset="0"/>
              <a:buChar char="•"/>
            </a:pP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smtClean="0">
                <a:latin typeface="Calibri" pitchFamily="34" charset="0"/>
              </a:rPr>
              <a:t>Would they be rolled into the same model?</a:t>
            </a:r>
            <a:endParaRPr lang="en-GB" sz="2000" dirty="0" smtClean="0">
              <a:latin typeface="Calibri" pitchFamily="34" charset="0"/>
            </a:endParaRPr>
          </a:p>
          <a:p>
            <a:pPr lvl="1" algn="just">
              <a:buFont typeface="Arial" charset="0"/>
              <a:buChar char="•"/>
            </a:pPr>
            <a:r>
              <a:rPr lang="en-GB" sz="2000" dirty="0" smtClean="0">
                <a:latin typeface="Calibri" pitchFamily="34" charset="0"/>
              </a:rPr>
              <a:t> Is </a:t>
            </a:r>
            <a:r>
              <a:rPr lang="en-GB" sz="2000" dirty="0">
                <a:latin typeface="Calibri" pitchFamily="34" charset="0"/>
              </a:rPr>
              <a:t>this a problem?</a:t>
            </a:r>
          </a:p>
          <a:p>
            <a:pPr lvl="1" algn="just">
              <a:buFont typeface="Arial" charset="0"/>
              <a:buChar char="•"/>
            </a:pPr>
            <a:endParaRPr lang="en-GB" sz="2000" dirty="0">
              <a:latin typeface="Calibri" pitchFamily="34" charset="0"/>
            </a:endParaRPr>
          </a:p>
          <a:p>
            <a:pPr algn="just"/>
            <a:r>
              <a:rPr lang="en-GB" sz="2000" dirty="0">
                <a:latin typeface="Calibri" pitchFamily="34" charset="0"/>
              </a:rPr>
              <a:t>What about short </a:t>
            </a:r>
            <a:r>
              <a:rPr lang="en-GB" sz="2000" dirty="0" smtClean="0">
                <a:latin typeface="Calibri" pitchFamily="34" charset="0"/>
              </a:rPr>
              <a:t>papers, </a:t>
            </a:r>
            <a:r>
              <a:rPr lang="en-GB" sz="2000" dirty="0">
                <a:latin typeface="Calibri" pitchFamily="34" charset="0"/>
              </a:rPr>
              <a:t>can we create a very fast </a:t>
            </a:r>
            <a:r>
              <a:rPr lang="en-GB" sz="2000" dirty="0" smtClean="0">
                <a:latin typeface="Calibri" pitchFamily="34" charset="0"/>
              </a:rPr>
              <a:t>turnaround ?</a:t>
            </a:r>
            <a:endParaRPr lang="en-GB" sz="2000" dirty="0">
              <a:latin typeface="Calibri" pitchFamily="34" charset="0"/>
            </a:endParaRPr>
          </a:p>
          <a:p>
            <a:pPr lvl="1" algn="just">
              <a:buFont typeface="Arial" charset="0"/>
              <a:buChar char="•"/>
            </a:pP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e.g.a</a:t>
            </a:r>
            <a:r>
              <a:rPr lang="en-GB" sz="2000" dirty="0">
                <a:latin typeface="Calibri" pitchFamily="34" charset="0"/>
              </a:rPr>
              <a:t> “Bulletin of the IACR</a:t>
            </a:r>
            <a:r>
              <a:rPr lang="en-GB" sz="2000" dirty="0" smtClean="0">
                <a:latin typeface="Calibri" pitchFamily="34" charset="0"/>
              </a:rPr>
              <a:t>”</a:t>
            </a:r>
          </a:p>
          <a:p>
            <a:pPr algn="just"/>
            <a:endParaRPr lang="en-GB" sz="2000" dirty="0" smtClean="0">
              <a:latin typeface="Calibri" pitchFamily="34" charset="0"/>
            </a:endParaRPr>
          </a:p>
          <a:p>
            <a:pPr algn="just"/>
            <a:r>
              <a:rPr lang="en-GB" sz="2000" dirty="0" smtClean="0">
                <a:latin typeface="Calibri" pitchFamily="34" charset="0"/>
              </a:rPr>
              <a:t>If we move to a journal </a:t>
            </a:r>
            <a:r>
              <a:rPr lang="en-GB" sz="2000" smtClean="0">
                <a:latin typeface="Calibri" pitchFamily="34" charset="0"/>
              </a:rPr>
              <a:t>model ,what </a:t>
            </a:r>
            <a:r>
              <a:rPr lang="en-GB" sz="2000" dirty="0" smtClean="0">
                <a:latin typeface="Calibri" pitchFamily="34" charset="0"/>
              </a:rPr>
              <a:t>about anonymous submissions?</a:t>
            </a:r>
            <a:endParaRPr lang="en-GB" sz="2000" dirty="0">
              <a:latin typeface="Calibri" pitchFamily="34" charset="0"/>
            </a:endParaRPr>
          </a:p>
          <a:p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3"/>
          <p:cNvSpPr txBox="1">
            <a:spLocks noChangeArrowheads="1"/>
          </p:cNvSpPr>
          <p:nvPr/>
        </p:nvSpPr>
        <p:spPr bwMode="auto">
          <a:xfrm>
            <a:off x="609600" y="762000"/>
            <a:ext cx="77724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 dirty="0">
                <a:latin typeface="Calibri" pitchFamily="34" charset="0"/>
              </a:rPr>
              <a:t>Why Now?</a:t>
            </a:r>
          </a:p>
          <a:p>
            <a:endParaRPr lang="en-GB" sz="2400" b="1" dirty="0">
              <a:latin typeface="Calibri" pitchFamily="34" charset="0"/>
            </a:endParaRPr>
          </a:p>
          <a:p>
            <a:pPr algn="just"/>
            <a:r>
              <a:rPr lang="en-GB" sz="2400" dirty="0">
                <a:latin typeface="Calibri" pitchFamily="34" charset="0"/>
              </a:rPr>
              <a:t>Springer contract is up for renewal in four years.</a:t>
            </a:r>
          </a:p>
          <a:p>
            <a:pPr algn="just"/>
            <a:endParaRPr lang="en-GB" sz="2400" dirty="0">
              <a:latin typeface="Calibri" pitchFamily="34" charset="0"/>
            </a:endParaRPr>
          </a:p>
          <a:p>
            <a:pPr algn="just"/>
            <a:r>
              <a:rPr lang="en-GB" sz="2400" dirty="0">
                <a:latin typeface="Calibri" pitchFamily="34" charset="0"/>
              </a:rPr>
              <a:t>If we are to make a change in 2017, this impacts choice of PC chairs to be made in 2015</a:t>
            </a:r>
          </a:p>
          <a:p>
            <a:pPr algn="just"/>
            <a:endParaRPr lang="en-GB" sz="2400" dirty="0">
              <a:latin typeface="Calibri" pitchFamily="34" charset="0"/>
            </a:endParaRPr>
          </a:p>
          <a:p>
            <a:pPr algn="just"/>
            <a:r>
              <a:rPr lang="en-GB" sz="2400" dirty="0">
                <a:latin typeface="Calibri" pitchFamily="34" charset="0"/>
              </a:rPr>
              <a:t>We need to set up software, negotiate agreements</a:t>
            </a:r>
          </a:p>
          <a:p>
            <a:pPr algn="just"/>
            <a:endParaRPr lang="en-GB" sz="2400" dirty="0">
              <a:latin typeface="Calibri" pitchFamily="34" charset="0"/>
            </a:endParaRPr>
          </a:p>
          <a:p>
            <a:pPr algn="just"/>
            <a:r>
              <a:rPr lang="en-GB" sz="2400" dirty="0">
                <a:latin typeface="Calibri" pitchFamily="34" charset="0"/>
              </a:rPr>
              <a:t>Need a decision by end of 2014</a:t>
            </a:r>
          </a:p>
          <a:p>
            <a:pPr algn="just"/>
            <a:endParaRPr lang="en-GB" sz="2400" dirty="0">
              <a:latin typeface="Calibri" pitchFamily="34" charset="0"/>
            </a:endParaRPr>
          </a:p>
          <a:p>
            <a:pPr algn="just"/>
            <a:r>
              <a:rPr lang="en-GB" sz="2400" dirty="0">
                <a:latin typeface="Calibri" pitchFamily="34" charset="0"/>
              </a:rPr>
              <a:t>We need the community to discuss/understand any changes </a:t>
            </a:r>
            <a:endParaRPr lang="en-GB" sz="2400" dirty="0" smtClean="0">
              <a:latin typeface="Calibri" pitchFamily="34" charset="0"/>
            </a:endParaRPr>
          </a:p>
          <a:p>
            <a:pPr algn="just"/>
            <a:endParaRPr lang="en-GB" sz="2400" dirty="0" smtClean="0">
              <a:latin typeface="Calibri" pitchFamily="34" charset="0"/>
            </a:endParaRPr>
          </a:p>
          <a:p>
            <a:pPr algn="just"/>
            <a:r>
              <a:rPr lang="en-GB" sz="2400" dirty="0" smtClean="0">
                <a:latin typeface="Calibri" pitchFamily="34" charset="0"/>
              </a:rPr>
              <a:t>Register for the discussion forum on e-print NOW to get involved in th</a:t>
            </a:r>
            <a:r>
              <a:rPr lang="en-GB" sz="2400" dirty="0" smtClean="0">
                <a:latin typeface="Calibri" pitchFamily="34" charset="0"/>
              </a:rPr>
              <a:t>e discussion.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89</TotalTime>
  <Words>946</Words>
  <Application>Microsoft Office PowerPoint</Application>
  <PresentationFormat>On-screen Show (4:3)</PresentationFormat>
  <Paragraphs>111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Pixel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Josh Benaloh</dc:creator>
  <cp:lastModifiedBy>nigel</cp:lastModifiedBy>
  <cp:revision>10</cp:revision>
  <dcterms:created xsi:type="dcterms:W3CDTF">2006-08-16T00:00:00Z</dcterms:created>
  <dcterms:modified xsi:type="dcterms:W3CDTF">2013-05-28T04:48:05Z</dcterms:modified>
</cp:coreProperties>
</file>