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8" r:id="rId3"/>
    <p:sldId id="259" r:id="rId4"/>
    <p:sldId id="263" r:id="rId5"/>
    <p:sldId id="260" r:id="rId6"/>
    <p:sldId id="261" r:id="rId7"/>
  </p:sldIdLst>
  <p:sldSz cx="9144000" cy="6858000" type="screen4x3"/>
  <p:notesSz cx="6888163" cy="100203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28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79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3238"/>
          </a:xfrm>
          <a:prstGeom prst="rect">
            <a:avLst/>
          </a:prstGeom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3238"/>
          </a:xfrm>
          <a:prstGeom prst="rect">
            <a:avLst/>
          </a:prstGeom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8F59A260-5C40-4A1E-A9C1-A4E988E7B7B8}" type="datetimeFigureOut">
              <a:rPr lang="ja-JP" altLang="en-US"/>
              <a:pPr/>
              <a:t>2013/5/28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517063"/>
            <a:ext cx="2984500" cy="503237"/>
          </a:xfrm>
          <a:prstGeom prst="rect">
            <a:avLst/>
          </a:prstGeom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02075" y="9517063"/>
            <a:ext cx="2984500" cy="503237"/>
          </a:xfrm>
          <a:prstGeom prst="rect">
            <a:avLst/>
          </a:prstGeom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8B6B5F11-E7E8-4536-A313-412E773CE2D9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542AB8-8329-47AA-A576-8BAD21793293}" type="datetimeFigureOut">
              <a:rPr lang="ja-JP" altLang="en-US"/>
              <a:pPr/>
              <a:t>2013/5/28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1B3469-B01F-452E-BFD7-AC614AB9EAB7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7626EB-C1AF-436F-AE4C-54253A23B54C}" type="datetimeFigureOut">
              <a:rPr lang="ja-JP" altLang="en-US"/>
              <a:pPr/>
              <a:t>2013/5/28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FD4A71-F8F9-49FA-BE1E-4CDA6FAEC0EB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42440F-28C8-4D3C-962B-34155C17E582}" type="datetimeFigureOut">
              <a:rPr lang="ja-JP" altLang="en-US"/>
              <a:pPr/>
              <a:t>2013/5/28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4EECEA-F5AA-46BF-A77D-F963543260EE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C6C338-0470-4B36-9A96-0DEACF4F9CDF}" type="datetimeFigureOut">
              <a:rPr lang="ja-JP" altLang="en-US"/>
              <a:pPr/>
              <a:t>2013/5/28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4AF801-77CC-4785-ABA6-BE7186984C0C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D4D0D6-431C-429C-ABED-50F2896D5022}" type="datetimeFigureOut">
              <a:rPr lang="ja-JP" altLang="en-US"/>
              <a:pPr/>
              <a:t>2013/5/28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D80079-92AE-4D88-8B82-C92495E3DE1C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7F8434-86DC-4C91-92C1-E6703E302896}" type="datetimeFigureOut">
              <a:rPr lang="ja-JP" altLang="en-US"/>
              <a:pPr/>
              <a:t>2013/5/28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87B4E6-CB7B-456F-8853-03612D68C657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7ECCE1-E804-4BCA-A6BD-9B90FC36369F}" type="datetimeFigureOut">
              <a:rPr lang="ja-JP" altLang="en-US"/>
              <a:pPr/>
              <a:t>2013/5/28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273C4F-55DD-4DF8-9112-799FDB4D0DBB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FE342F-488A-4BEF-AEDB-8BFF1BD2BA6C}" type="datetimeFigureOut">
              <a:rPr lang="ja-JP" altLang="en-US"/>
              <a:pPr/>
              <a:t>2013/5/28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43321D-47F5-45E6-889A-486DBA67DE3B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96CDEC-A049-453A-BAF0-3AB1282273F3}" type="datetimeFigureOut">
              <a:rPr lang="ja-JP" altLang="en-US"/>
              <a:pPr/>
              <a:t>2013/5/28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E2462D-F68B-4D5A-93BB-769A3B0B2408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8A8377-8616-4478-BBFD-7D5C25ED5E8C}" type="datetimeFigureOut">
              <a:rPr lang="ja-JP" altLang="en-US"/>
              <a:pPr/>
              <a:t>2013/5/28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461ECB-20D6-4AE3-9689-0DAC0D4FB073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A511BC-BA05-4EA7-A11C-0E7E0DDE122A}" type="datetimeFigureOut">
              <a:rPr lang="ja-JP" altLang="en-US"/>
              <a:pPr/>
              <a:t>2013/5/28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1DDD23-914E-4653-BEA5-A76EEE775F4B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D79D96E1-82D9-463D-9486-71CE87E9BA44}" type="datetimeFigureOut">
              <a:rPr lang="ja-JP" altLang="en-US"/>
              <a:pPr/>
              <a:t>2013/5/28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A79CF339-50AF-41C4-897F-0B8F9C6E2EDA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://www.imi.kyushu-u.ac.jp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hyperlink" Target="http://en.wikipedia.org/wiki/File:Thumbs-up-icon.png" TargetMode="Externa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ctrTitle"/>
          </p:nvPr>
        </p:nvSpPr>
        <p:spPr>
          <a:xfrm>
            <a:off x="34925" y="1597025"/>
            <a:ext cx="9145588" cy="1470025"/>
          </a:xfrm>
        </p:spPr>
        <p:txBody>
          <a:bodyPr/>
          <a:lstStyle/>
          <a:p>
            <a:r>
              <a:rPr lang="en-US" altLang="ja-JP" sz="4800" smtClean="0"/>
              <a:t>Parallel Gauss Sieve Algorithm</a:t>
            </a:r>
            <a:br>
              <a:rPr lang="en-US" altLang="ja-JP" sz="4800" smtClean="0"/>
            </a:br>
            <a:r>
              <a:rPr lang="en-US" altLang="ja-JP" sz="3200" smtClean="0"/>
              <a:t>Solving the SVP in the Ideal Lattice of 128 dimensions</a:t>
            </a:r>
            <a:endParaRPr lang="ja-JP" altLang="en-US" sz="2800" smtClean="0"/>
          </a:p>
        </p:txBody>
      </p:sp>
      <p:sp>
        <p:nvSpPr>
          <p:cNvPr id="3075" name="サブタイトル 2"/>
          <p:cNvSpPr>
            <a:spLocks noGrp="1"/>
          </p:cNvSpPr>
          <p:nvPr>
            <p:ph type="subTitle" idx="1"/>
          </p:nvPr>
        </p:nvSpPr>
        <p:spPr>
          <a:xfrm>
            <a:off x="468313" y="3763963"/>
            <a:ext cx="8207375" cy="1752600"/>
          </a:xfrm>
        </p:spPr>
        <p:txBody>
          <a:bodyPr/>
          <a:lstStyle/>
          <a:p>
            <a:pPr>
              <a:lnSpc>
                <a:spcPts val="2600"/>
              </a:lnSpc>
            </a:pPr>
            <a:r>
              <a:rPr lang="en-US" altLang="ja-JP" sz="2400" smtClean="0">
                <a:solidFill>
                  <a:schemeClr val="tx1"/>
                </a:solidFill>
              </a:rPr>
              <a:t>Tsukasa Ishiguro (KDDI R&amp;D Laboratories)</a:t>
            </a:r>
          </a:p>
          <a:p>
            <a:pPr>
              <a:lnSpc>
                <a:spcPts val="2600"/>
              </a:lnSpc>
            </a:pPr>
            <a:r>
              <a:rPr lang="en-US" altLang="ja-JP" sz="2400" smtClean="0">
                <a:solidFill>
                  <a:schemeClr val="tx1"/>
                </a:solidFill>
              </a:rPr>
              <a:t>Shinsaku Kiyomoto (KDDI R&amp;D Laboratories) </a:t>
            </a:r>
          </a:p>
          <a:p>
            <a:pPr>
              <a:lnSpc>
                <a:spcPts val="2600"/>
              </a:lnSpc>
            </a:pPr>
            <a:r>
              <a:rPr lang="en-US" altLang="ja-JP" sz="2400" smtClean="0">
                <a:solidFill>
                  <a:schemeClr val="tx1"/>
                </a:solidFill>
              </a:rPr>
              <a:t>Yutaka Miyake (KDDI R&amp;D Laboratories)</a:t>
            </a:r>
          </a:p>
          <a:p>
            <a:pPr>
              <a:lnSpc>
                <a:spcPts val="2600"/>
              </a:lnSpc>
            </a:pPr>
            <a:r>
              <a:rPr lang="en-US" altLang="ja-JP" sz="2400" u="sng" smtClean="0">
                <a:solidFill>
                  <a:schemeClr val="tx1"/>
                </a:solidFill>
              </a:rPr>
              <a:t>Tsuyoshi Takagi</a:t>
            </a:r>
            <a:r>
              <a:rPr lang="en-US" altLang="ja-JP" sz="2400" smtClean="0">
                <a:solidFill>
                  <a:schemeClr val="tx1"/>
                </a:solidFill>
              </a:rPr>
              <a:t> (Kyushu University)</a:t>
            </a:r>
          </a:p>
        </p:txBody>
      </p:sp>
      <p:pic>
        <p:nvPicPr>
          <p:cNvPr id="3076" name="Picture 2" descr="http://www.kyushu-u.ac.jp/university/logo/images/logo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8825" y="6181725"/>
            <a:ext cx="612775" cy="69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図 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6345238"/>
            <a:ext cx="6238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テキスト ボックス 9"/>
          <p:cNvSpPr txBox="1">
            <a:spLocks noChangeArrowheads="1"/>
          </p:cNvSpPr>
          <p:nvPr/>
        </p:nvSpPr>
        <p:spPr bwMode="auto">
          <a:xfrm>
            <a:off x="0" y="0"/>
            <a:ext cx="2082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ja-JP" sz="1200"/>
              <a:t>Eurocrypt</a:t>
            </a:r>
            <a:r>
              <a:rPr lang="ja-JP" altLang="en-US" sz="1200"/>
              <a:t> </a:t>
            </a:r>
            <a:r>
              <a:rPr lang="en-US" altLang="ja-JP" sz="1200"/>
              <a:t>2013,</a:t>
            </a:r>
            <a:r>
              <a:rPr lang="ja-JP" altLang="en-US" sz="1200"/>
              <a:t> </a:t>
            </a:r>
            <a:r>
              <a:rPr lang="en-US" altLang="ja-JP" sz="1200"/>
              <a:t>Rump</a:t>
            </a:r>
            <a:r>
              <a:rPr lang="ja-JP" altLang="en-US" sz="1200"/>
              <a:t> </a:t>
            </a:r>
            <a:r>
              <a:rPr lang="en-US" altLang="ja-JP" sz="1200"/>
              <a:t>Session</a:t>
            </a:r>
          </a:p>
          <a:p>
            <a:pPr eaLnBrk="1" hangingPunct="1"/>
            <a:r>
              <a:rPr lang="en-US" altLang="ja-JP" sz="1200"/>
              <a:t>May 28, 2013.</a:t>
            </a:r>
          </a:p>
        </p:txBody>
      </p:sp>
      <p:sp>
        <p:nvSpPr>
          <p:cNvPr id="3079" name="テキスト ボックス 10"/>
          <p:cNvSpPr txBox="1">
            <a:spLocks noChangeArrowheads="1"/>
          </p:cNvSpPr>
          <p:nvPr/>
        </p:nvSpPr>
        <p:spPr bwMode="auto">
          <a:xfrm>
            <a:off x="8672513" y="6524625"/>
            <a:ext cx="508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ja-JP"/>
              <a:t>1/6</a:t>
            </a:r>
            <a:endParaRPr lang="ja-JP" altLang="en-US"/>
          </a:p>
        </p:txBody>
      </p:sp>
      <p:pic>
        <p:nvPicPr>
          <p:cNvPr id="3080" name="Picture 10" descr="http://www.imi.kyushu-u.ac.jp/img/bnr_imi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08863" y="-4763"/>
            <a:ext cx="1714500" cy="409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テキスト ボックス 11"/>
          <p:cNvSpPr txBox="1"/>
          <p:nvPr/>
        </p:nvSpPr>
        <p:spPr>
          <a:xfrm>
            <a:off x="3221038" y="6516688"/>
            <a:ext cx="3006725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/>
            <a:r>
              <a:rPr lang="en-US" altLang="ja-JP">
                <a:solidFill>
                  <a:srgbClr val="7F7F7F"/>
                </a:solidFill>
              </a:rPr>
              <a:t>Parallel Gauss Sieve Algorithm</a:t>
            </a:r>
            <a:endParaRPr lang="ja-JP" altLang="en-US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1"/>
          <p:cNvSpPr>
            <a:spLocks noGrp="1"/>
          </p:cNvSpPr>
          <p:nvPr>
            <p:ph type="title"/>
          </p:nvPr>
        </p:nvSpPr>
        <p:spPr>
          <a:xfrm>
            <a:off x="323850" y="-26988"/>
            <a:ext cx="8507413" cy="1143001"/>
          </a:xfrm>
        </p:spPr>
        <p:txBody>
          <a:bodyPr/>
          <a:lstStyle/>
          <a:p>
            <a:r>
              <a:rPr lang="en-US" altLang="ja-JP" smtClean="0"/>
              <a:t>Shortest vector problem (SVP)</a:t>
            </a:r>
            <a:endParaRPr lang="ja-JP" altLang="en-US" smtClean="0"/>
          </a:p>
        </p:txBody>
      </p:sp>
      <p:sp>
        <p:nvSpPr>
          <p:cNvPr id="5" name="円/楕円 4"/>
          <p:cNvSpPr/>
          <p:nvPr/>
        </p:nvSpPr>
        <p:spPr>
          <a:xfrm>
            <a:off x="2143125" y="1152525"/>
            <a:ext cx="144463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7" name="円/楕円 6"/>
          <p:cNvSpPr/>
          <p:nvPr/>
        </p:nvSpPr>
        <p:spPr>
          <a:xfrm>
            <a:off x="2447925" y="1457325"/>
            <a:ext cx="144463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9" name="円/楕円 8"/>
          <p:cNvSpPr/>
          <p:nvPr/>
        </p:nvSpPr>
        <p:spPr>
          <a:xfrm>
            <a:off x="2752725" y="1762125"/>
            <a:ext cx="144463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11" name="円/楕円 10"/>
          <p:cNvSpPr/>
          <p:nvPr/>
        </p:nvSpPr>
        <p:spPr>
          <a:xfrm>
            <a:off x="3057525" y="2066925"/>
            <a:ext cx="144463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13" name="円/楕円 12"/>
          <p:cNvSpPr/>
          <p:nvPr/>
        </p:nvSpPr>
        <p:spPr>
          <a:xfrm>
            <a:off x="3362325" y="2371725"/>
            <a:ext cx="144463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40" name="円/楕円 39"/>
          <p:cNvSpPr/>
          <p:nvPr/>
        </p:nvSpPr>
        <p:spPr>
          <a:xfrm>
            <a:off x="3168650" y="1149350"/>
            <a:ext cx="144463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41" name="円/楕円 40"/>
          <p:cNvSpPr/>
          <p:nvPr/>
        </p:nvSpPr>
        <p:spPr>
          <a:xfrm>
            <a:off x="3473450" y="1454150"/>
            <a:ext cx="144463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83" name="円/楕円 82"/>
          <p:cNvSpPr/>
          <p:nvPr/>
        </p:nvSpPr>
        <p:spPr>
          <a:xfrm>
            <a:off x="1350963" y="1493838"/>
            <a:ext cx="144462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84" name="円/楕円 83"/>
          <p:cNvSpPr/>
          <p:nvPr/>
        </p:nvSpPr>
        <p:spPr>
          <a:xfrm>
            <a:off x="1655763" y="1798638"/>
            <a:ext cx="144462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85" name="円/楕円 84"/>
          <p:cNvSpPr/>
          <p:nvPr/>
        </p:nvSpPr>
        <p:spPr>
          <a:xfrm>
            <a:off x="1960563" y="2103438"/>
            <a:ext cx="144462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86" name="円/楕円 85"/>
          <p:cNvSpPr/>
          <p:nvPr/>
        </p:nvSpPr>
        <p:spPr>
          <a:xfrm>
            <a:off x="2265363" y="2408238"/>
            <a:ext cx="144462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87" name="円/楕円 86"/>
          <p:cNvSpPr/>
          <p:nvPr/>
        </p:nvSpPr>
        <p:spPr>
          <a:xfrm>
            <a:off x="2570163" y="2713038"/>
            <a:ext cx="144462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88" name="円/楕円 87"/>
          <p:cNvSpPr/>
          <p:nvPr/>
        </p:nvSpPr>
        <p:spPr>
          <a:xfrm>
            <a:off x="2874963" y="3017838"/>
            <a:ext cx="144462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89" name="円/楕円 88"/>
          <p:cNvSpPr/>
          <p:nvPr/>
        </p:nvSpPr>
        <p:spPr>
          <a:xfrm>
            <a:off x="3179763" y="3322638"/>
            <a:ext cx="144462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90" name="円/楕円 89"/>
          <p:cNvSpPr/>
          <p:nvPr/>
        </p:nvSpPr>
        <p:spPr>
          <a:xfrm>
            <a:off x="3484563" y="3627438"/>
            <a:ext cx="144462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101" name="円/楕円 100"/>
          <p:cNvSpPr/>
          <p:nvPr/>
        </p:nvSpPr>
        <p:spPr>
          <a:xfrm>
            <a:off x="555625" y="1817688"/>
            <a:ext cx="144463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102" name="円/楕円 101"/>
          <p:cNvSpPr/>
          <p:nvPr/>
        </p:nvSpPr>
        <p:spPr>
          <a:xfrm>
            <a:off x="860425" y="2122488"/>
            <a:ext cx="144463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103" name="円/楕円 102"/>
          <p:cNvSpPr/>
          <p:nvPr/>
        </p:nvSpPr>
        <p:spPr>
          <a:xfrm>
            <a:off x="1165225" y="2427288"/>
            <a:ext cx="144463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104" name="円/楕円 103"/>
          <p:cNvSpPr/>
          <p:nvPr/>
        </p:nvSpPr>
        <p:spPr>
          <a:xfrm>
            <a:off x="1470025" y="2732088"/>
            <a:ext cx="144463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105" name="円/楕円 104"/>
          <p:cNvSpPr/>
          <p:nvPr/>
        </p:nvSpPr>
        <p:spPr>
          <a:xfrm>
            <a:off x="1774825" y="3036888"/>
            <a:ext cx="144463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106" name="円/楕円 105"/>
          <p:cNvSpPr/>
          <p:nvPr/>
        </p:nvSpPr>
        <p:spPr>
          <a:xfrm>
            <a:off x="2079625" y="3341688"/>
            <a:ext cx="144463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107" name="円/楕円 106"/>
          <p:cNvSpPr/>
          <p:nvPr/>
        </p:nvSpPr>
        <p:spPr>
          <a:xfrm>
            <a:off x="2384425" y="3646488"/>
            <a:ext cx="144463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108" name="円/楕円 107"/>
          <p:cNvSpPr/>
          <p:nvPr/>
        </p:nvSpPr>
        <p:spPr>
          <a:xfrm>
            <a:off x="2689225" y="3951288"/>
            <a:ext cx="144463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109" name="円/楕円 108"/>
          <p:cNvSpPr/>
          <p:nvPr/>
        </p:nvSpPr>
        <p:spPr>
          <a:xfrm>
            <a:off x="2994025" y="4256088"/>
            <a:ext cx="144463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110" name="円/楕円 109"/>
          <p:cNvSpPr/>
          <p:nvPr/>
        </p:nvSpPr>
        <p:spPr>
          <a:xfrm>
            <a:off x="3298825" y="4560888"/>
            <a:ext cx="144463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111" name="円/楕円 110"/>
          <p:cNvSpPr/>
          <p:nvPr/>
        </p:nvSpPr>
        <p:spPr>
          <a:xfrm>
            <a:off x="3603625" y="4865688"/>
            <a:ext cx="144463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154" name="円/楕円 153"/>
          <p:cNvSpPr/>
          <p:nvPr/>
        </p:nvSpPr>
        <p:spPr>
          <a:xfrm>
            <a:off x="654050" y="3062288"/>
            <a:ext cx="144463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155" name="円/楕円 154"/>
          <p:cNvSpPr/>
          <p:nvPr/>
        </p:nvSpPr>
        <p:spPr>
          <a:xfrm>
            <a:off x="958850" y="3367088"/>
            <a:ext cx="144463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156" name="円/楕円 155"/>
          <p:cNvSpPr/>
          <p:nvPr/>
        </p:nvSpPr>
        <p:spPr>
          <a:xfrm>
            <a:off x="1263650" y="3671888"/>
            <a:ext cx="144463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157" name="円/楕円 156"/>
          <p:cNvSpPr/>
          <p:nvPr/>
        </p:nvSpPr>
        <p:spPr>
          <a:xfrm>
            <a:off x="1568450" y="3976688"/>
            <a:ext cx="144463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158" name="円/楕円 157"/>
          <p:cNvSpPr/>
          <p:nvPr/>
        </p:nvSpPr>
        <p:spPr>
          <a:xfrm>
            <a:off x="1873250" y="4281488"/>
            <a:ext cx="144463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159" name="円/楕円 158"/>
          <p:cNvSpPr/>
          <p:nvPr/>
        </p:nvSpPr>
        <p:spPr>
          <a:xfrm>
            <a:off x="2178050" y="4586288"/>
            <a:ext cx="144463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160" name="円/楕円 159"/>
          <p:cNvSpPr/>
          <p:nvPr/>
        </p:nvSpPr>
        <p:spPr>
          <a:xfrm>
            <a:off x="2482850" y="4891088"/>
            <a:ext cx="144463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161" name="円/楕円 160"/>
          <p:cNvSpPr/>
          <p:nvPr/>
        </p:nvSpPr>
        <p:spPr>
          <a:xfrm>
            <a:off x="2787650" y="5195888"/>
            <a:ext cx="144463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162" name="円/楕円 161"/>
          <p:cNvSpPr/>
          <p:nvPr/>
        </p:nvSpPr>
        <p:spPr>
          <a:xfrm>
            <a:off x="3092450" y="5500688"/>
            <a:ext cx="144463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163" name="円/楕円 162"/>
          <p:cNvSpPr/>
          <p:nvPr/>
        </p:nvSpPr>
        <p:spPr>
          <a:xfrm>
            <a:off x="3397250" y="5805488"/>
            <a:ext cx="144463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168" name="円/楕円 167"/>
          <p:cNvSpPr/>
          <p:nvPr/>
        </p:nvSpPr>
        <p:spPr>
          <a:xfrm>
            <a:off x="808038" y="4203700"/>
            <a:ext cx="144462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169" name="円/楕円 168"/>
          <p:cNvSpPr/>
          <p:nvPr/>
        </p:nvSpPr>
        <p:spPr>
          <a:xfrm>
            <a:off x="1112838" y="4508500"/>
            <a:ext cx="144462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170" name="円/楕円 169"/>
          <p:cNvSpPr/>
          <p:nvPr/>
        </p:nvSpPr>
        <p:spPr>
          <a:xfrm>
            <a:off x="1417638" y="4813300"/>
            <a:ext cx="144462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171" name="円/楕円 170"/>
          <p:cNvSpPr/>
          <p:nvPr/>
        </p:nvSpPr>
        <p:spPr>
          <a:xfrm>
            <a:off x="1722438" y="5118100"/>
            <a:ext cx="144462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172" name="円/楕円 171"/>
          <p:cNvSpPr/>
          <p:nvPr/>
        </p:nvSpPr>
        <p:spPr>
          <a:xfrm>
            <a:off x="2027238" y="5422900"/>
            <a:ext cx="144462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173" name="円/楕円 172"/>
          <p:cNvSpPr/>
          <p:nvPr/>
        </p:nvSpPr>
        <p:spPr>
          <a:xfrm>
            <a:off x="2332038" y="5727700"/>
            <a:ext cx="144462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178" name="テキスト ボックス 17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074106" y="1484784"/>
            <a:ext cx="4890382" cy="1731628"/>
          </a:xfrm>
          <a:prstGeom prst="rect">
            <a:avLst/>
          </a:prstGeom>
          <a:blipFill rotWithShape="0">
            <a:blip r:embed="rId2" cstate="print"/>
            <a:stretch>
              <a:fillRect l="-1868" t="-34859" b="-30282"/>
            </a:stretch>
          </a:blipFill>
        </p:spPr>
        <p:txBody>
          <a:bodyPr/>
          <a:lstStyle/>
          <a:p>
            <a:r>
              <a:rPr lang="ja-JP" altLang="en-US">
                <a:noFill/>
              </a:rPr>
              <a:t> </a:t>
            </a:r>
          </a:p>
        </p:txBody>
      </p:sp>
      <p:sp>
        <p:nvSpPr>
          <p:cNvPr id="185" name="正方形/長方形 184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148424" y="3789040"/>
            <a:ext cx="4816064" cy="1869506"/>
          </a:xfrm>
          <a:prstGeom prst="rect">
            <a:avLst/>
          </a:prstGeom>
          <a:blipFill rotWithShape="0">
            <a:blip r:embed="rId3" cstate="print"/>
            <a:stretch>
              <a:fillRect l="-1385" r="-630"/>
            </a:stretch>
          </a:blipFill>
        </p:spPr>
        <p:txBody>
          <a:bodyPr/>
          <a:lstStyle/>
          <a:p>
            <a:r>
              <a:rPr lang="ja-JP" altLang="en-US">
                <a:noFill/>
              </a:rPr>
              <a:t> </a:t>
            </a:r>
          </a:p>
        </p:txBody>
      </p:sp>
      <p:sp>
        <p:nvSpPr>
          <p:cNvPr id="4143" name="テキスト ボックス 188"/>
          <p:cNvSpPr txBox="1">
            <a:spLocks noChangeArrowheads="1"/>
          </p:cNvSpPr>
          <p:nvPr/>
        </p:nvSpPr>
        <p:spPr bwMode="auto">
          <a:xfrm>
            <a:off x="261938" y="5165725"/>
            <a:ext cx="169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ja-JP"/>
              <a:t>Shortest vectors</a:t>
            </a:r>
            <a:endParaRPr lang="ja-JP" altLang="en-US"/>
          </a:p>
        </p:txBody>
      </p:sp>
      <p:cxnSp>
        <p:nvCxnSpPr>
          <p:cNvPr id="193" name="直線コネクタ 192"/>
          <p:cNvCxnSpPr/>
          <p:nvPr/>
        </p:nvCxnSpPr>
        <p:spPr>
          <a:xfrm flipV="1">
            <a:off x="1047750" y="4773613"/>
            <a:ext cx="211138" cy="463550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325788" y="1935842"/>
            <a:ext cx="457305" cy="369332"/>
          </a:xfrm>
          <a:prstGeom prst="rect">
            <a:avLst/>
          </a:prstGeom>
          <a:blipFill rotWithShape="0">
            <a:blip r:embed="rId4" cstate="print"/>
            <a:stretch>
              <a:fillRect/>
            </a:stretch>
          </a:blipFill>
        </p:spPr>
        <p:txBody>
          <a:bodyPr/>
          <a:lstStyle/>
          <a:p>
            <a:r>
              <a:rPr lang="ja-JP" altLang="en-US">
                <a:noFill/>
              </a:rPr>
              <a:t> </a:t>
            </a:r>
          </a:p>
        </p:txBody>
      </p:sp>
      <p:sp>
        <p:nvSpPr>
          <p:cNvPr id="95" name="テキスト ボックス 9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642592" y="2640695"/>
            <a:ext cx="462626" cy="369332"/>
          </a:xfrm>
          <a:prstGeom prst="rect">
            <a:avLst/>
          </a:prstGeom>
          <a:blipFill rotWithShape="0">
            <a:blip r:embed="rId5" cstate="print"/>
            <a:stretch>
              <a:fillRect/>
            </a:stretch>
          </a:blipFill>
        </p:spPr>
        <p:txBody>
          <a:bodyPr/>
          <a:lstStyle/>
          <a:p>
            <a:r>
              <a:rPr lang="ja-JP" altLang="en-US">
                <a:noFill/>
              </a:rPr>
              <a:t> </a:t>
            </a:r>
          </a:p>
        </p:txBody>
      </p:sp>
      <p:sp>
        <p:nvSpPr>
          <p:cNvPr id="57" name="右矢印 56"/>
          <p:cNvSpPr/>
          <p:nvPr/>
        </p:nvSpPr>
        <p:spPr>
          <a:xfrm rot="2594978">
            <a:off x="1414463" y="5010150"/>
            <a:ext cx="441325" cy="46038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ja-JP" altLang="en-US">
              <a:solidFill>
                <a:srgbClr val="FFFFFF"/>
              </a:solidFill>
            </a:endParaRPr>
          </a:p>
        </p:txBody>
      </p:sp>
      <p:cxnSp>
        <p:nvCxnSpPr>
          <p:cNvPr id="58" name="直線コネクタ 57"/>
          <p:cNvCxnSpPr/>
          <p:nvPr/>
        </p:nvCxnSpPr>
        <p:spPr>
          <a:xfrm flipV="1">
            <a:off x="1160463" y="5060950"/>
            <a:ext cx="441325" cy="211138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49" name="テキスト ボックス 60"/>
          <p:cNvSpPr txBox="1">
            <a:spLocks noChangeArrowheads="1"/>
          </p:cNvSpPr>
          <p:nvPr/>
        </p:nvSpPr>
        <p:spPr bwMode="auto">
          <a:xfrm>
            <a:off x="8672513" y="6524625"/>
            <a:ext cx="508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ja-JP"/>
              <a:t>2/6</a:t>
            </a:r>
            <a:endParaRPr lang="ja-JP" altLang="en-US"/>
          </a:p>
        </p:txBody>
      </p:sp>
      <p:pic>
        <p:nvPicPr>
          <p:cNvPr id="4150" name="Picture 2" descr="http://www.kyushu-u.ac.jp/university/logo/images/logo3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8825" y="6181725"/>
            <a:ext cx="612775" cy="69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51" name="図 62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7950" y="6345238"/>
            <a:ext cx="6238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" name="テキスト ボックス 58"/>
          <p:cNvSpPr txBox="1"/>
          <p:nvPr/>
        </p:nvSpPr>
        <p:spPr>
          <a:xfrm>
            <a:off x="3221038" y="6516688"/>
            <a:ext cx="3006725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/>
            <a:r>
              <a:rPr lang="en-US" altLang="ja-JP">
                <a:solidFill>
                  <a:srgbClr val="7F7F7F"/>
                </a:solidFill>
              </a:rPr>
              <a:t>Parallel Gauss Sieve Algorithm</a:t>
            </a:r>
            <a:endParaRPr lang="ja-JP" altLang="en-US">
              <a:solidFill>
                <a:srgbClr val="7F7F7F"/>
              </a:solidFill>
            </a:endParaRPr>
          </a:p>
        </p:txBody>
      </p:sp>
      <p:sp>
        <p:nvSpPr>
          <p:cNvPr id="60" name="右矢印 59"/>
          <p:cNvSpPr/>
          <p:nvPr/>
        </p:nvSpPr>
        <p:spPr>
          <a:xfrm rot="13447775">
            <a:off x="1122363" y="4721225"/>
            <a:ext cx="441325" cy="46038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175" name="右矢印 174"/>
          <p:cNvSpPr/>
          <p:nvPr/>
        </p:nvSpPr>
        <p:spPr>
          <a:xfrm rot="17928521" flipV="1">
            <a:off x="878681" y="3817144"/>
            <a:ext cx="2378075" cy="46038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174" name="右矢印 173"/>
          <p:cNvSpPr/>
          <p:nvPr/>
        </p:nvSpPr>
        <p:spPr>
          <a:xfrm rot="17735245">
            <a:off x="384969" y="3018631"/>
            <a:ext cx="3987800" cy="46038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ja-JP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title"/>
          </p:nvPr>
        </p:nvSpPr>
        <p:spPr>
          <a:xfrm>
            <a:off x="457200" y="44450"/>
            <a:ext cx="8229600" cy="1143000"/>
          </a:xfrm>
        </p:spPr>
        <p:txBody>
          <a:bodyPr/>
          <a:lstStyle/>
          <a:p>
            <a:r>
              <a:rPr lang="en-US" altLang="ja-JP" smtClean="0"/>
              <a:t>Algorithms for solving the SVP</a:t>
            </a:r>
            <a:endParaRPr lang="ja-JP" altLang="en-US" smtClean="0"/>
          </a:p>
        </p:txBody>
      </p:sp>
      <p:sp>
        <p:nvSpPr>
          <p:cNvPr id="3" name="コンテンツ プレースホルダー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323528" y="1268760"/>
            <a:ext cx="8568952" cy="5256584"/>
          </a:xfrm>
          <a:blipFill rotWithShape="0">
            <a:blip r:embed="rId2" cstate="print"/>
            <a:stretch>
              <a:fillRect l="-1494" t="-1276"/>
            </a:stretch>
          </a:blipFill>
        </p:spPr>
        <p:txBody>
          <a:bodyPr/>
          <a:lstStyle/>
          <a:p>
            <a:r>
              <a:rPr lang="ja-JP" altLang="en-US">
                <a:noFill/>
              </a:rPr>
              <a:t> </a:t>
            </a:r>
          </a:p>
        </p:txBody>
      </p:sp>
      <p:sp>
        <p:nvSpPr>
          <p:cNvPr id="4" name="円/楕円 3"/>
          <p:cNvSpPr/>
          <p:nvPr/>
        </p:nvSpPr>
        <p:spPr>
          <a:xfrm>
            <a:off x="112713" y="4005263"/>
            <a:ext cx="8491537" cy="14398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5" name="テキスト ボックス 4"/>
          <p:cNvSpPr txBox="1">
            <a:spLocks noChangeArrowheads="1"/>
          </p:cNvSpPr>
          <p:nvPr/>
        </p:nvSpPr>
        <p:spPr bwMode="auto">
          <a:xfrm>
            <a:off x="971550" y="5499100"/>
            <a:ext cx="809148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ja-JP" sz="3200"/>
              <a:t>We propose the</a:t>
            </a:r>
            <a:r>
              <a:rPr lang="en-US" altLang="ja-JP" sz="3200">
                <a:solidFill>
                  <a:srgbClr val="FF0000"/>
                </a:solidFill>
              </a:rPr>
              <a:t> Parallel </a:t>
            </a:r>
            <a:r>
              <a:rPr lang="en-US" altLang="ja-JP" sz="3200"/>
              <a:t>Gauss sieve algorithm.</a:t>
            </a:r>
            <a:r>
              <a:rPr lang="ja-JP" altLang="en-US" sz="3200">
                <a:solidFill>
                  <a:srgbClr val="FF0000"/>
                </a:solidFill>
              </a:rPr>
              <a:t> </a:t>
            </a:r>
            <a:endParaRPr lang="en-US" altLang="ja-JP" sz="3200">
              <a:solidFill>
                <a:srgbClr val="FF0000"/>
              </a:solidFill>
            </a:endParaRPr>
          </a:p>
          <a:p>
            <a:pPr eaLnBrk="1" hangingPunct="1"/>
            <a:r>
              <a:rPr lang="en-US" altLang="ja-JP" sz="2400"/>
              <a:t>                                    (more than </a:t>
            </a:r>
            <a:r>
              <a:rPr lang="en-US" altLang="ja-JP" sz="2400">
                <a:solidFill>
                  <a:srgbClr val="FF0000"/>
                </a:solidFill>
              </a:rPr>
              <a:t>1,000</a:t>
            </a:r>
            <a:r>
              <a:rPr lang="en-US" altLang="ja-JP" sz="2400"/>
              <a:t> threads) </a:t>
            </a:r>
          </a:p>
        </p:txBody>
      </p:sp>
      <p:pic>
        <p:nvPicPr>
          <p:cNvPr id="5126" name="Picture 2" descr="http://www.kyushu-u.ac.jp/university/logo/images/logo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8825" y="6181725"/>
            <a:ext cx="612775" cy="69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図 6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950" y="6345238"/>
            <a:ext cx="6238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8" name="テキスト ボックス 7"/>
          <p:cNvSpPr txBox="1">
            <a:spLocks noChangeArrowheads="1"/>
          </p:cNvSpPr>
          <p:nvPr/>
        </p:nvSpPr>
        <p:spPr bwMode="auto">
          <a:xfrm>
            <a:off x="8672513" y="6524625"/>
            <a:ext cx="508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ja-JP"/>
              <a:t>3/6</a:t>
            </a:r>
            <a:endParaRPr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221038" y="6516688"/>
            <a:ext cx="3006725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/>
            <a:r>
              <a:rPr lang="en-US" altLang="ja-JP">
                <a:solidFill>
                  <a:srgbClr val="7F7F7F"/>
                </a:solidFill>
              </a:rPr>
              <a:t>Parallel Gauss Sieve Algorithm</a:t>
            </a:r>
            <a:endParaRPr lang="ja-JP" altLang="en-US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タイトル 1"/>
          <p:cNvSpPr>
            <a:spLocks noGrp="1"/>
          </p:cNvSpPr>
          <p:nvPr>
            <p:ph type="title"/>
          </p:nvPr>
        </p:nvSpPr>
        <p:spPr>
          <a:xfrm>
            <a:off x="457200" y="-26988"/>
            <a:ext cx="8229600" cy="1143001"/>
          </a:xfrm>
        </p:spPr>
        <p:txBody>
          <a:bodyPr/>
          <a:lstStyle/>
          <a:p>
            <a:r>
              <a:rPr lang="en-US" altLang="ja-JP" smtClean="0"/>
              <a:t>Sieving in the Ideal lattice</a:t>
            </a:r>
            <a:endParaRPr lang="ja-JP" altLang="en-US" smtClean="0"/>
          </a:p>
        </p:txBody>
      </p:sp>
      <p:sp>
        <p:nvSpPr>
          <p:cNvPr id="3" name="コンテンツ プレースホルダー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611560" y="1196752"/>
            <a:ext cx="8064896" cy="5141168"/>
          </a:xfrm>
          <a:blipFill rotWithShape="0">
            <a:blip r:embed="rId2" cstate="print"/>
            <a:stretch>
              <a:fillRect l="-1361" t="-1066"/>
            </a:stretch>
          </a:blipFill>
        </p:spPr>
        <p:txBody>
          <a:bodyPr/>
          <a:lstStyle/>
          <a:p>
            <a:r>
              <a:rPr lang="ja-JP" altLang="en-US">
                <a:noFill/>
              </a:rPr>
              <a:t> </a:t>
            </a:r>
          </a:p>
        </p:txBody>
      </p:sp>
      <p:pic>
        <p:nvPicPr>
          <p:cNvPr id="6148" name="Picture 2" descr="http://www.kyushu-u.ac.jp/university/logo/images/logo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8825" y="6181725"/>
            <a:ext cx="612775" cy="69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図 4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950" y="6345238"/>
            <a:ext cx="6238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テキスト ボックス 5"/>
          <p:cNvSpPr txBox="1">
            <a:spLocks noChangeArrowheads="1"/>
          </p:cNvSpPr>
          <p:nvPr/>
        </p:nvSpPr>
        <p:spPr bwMode="auto">
          <a:xfrm>
            <a:off x="8672513" y="6524625"/>
            <a:ext cx="508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ja-JP"/>
              <a:t>4/6</a:t>
            </a:r>
            <a:endParaRPr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21038" y="6516688"/>
            <a:ext cx="3006725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/>
            <a:r>
              <a:rPr lang="en-US" altLang="ja-JP">
                <a:solidFill>
                  <a:srgbClr val="7F7F7F"/>
                </a:solidFill>
              </a:rPr>
              <a:t>Parallel Gauss Sieve Algorithm</a:t>
            </a:r>
            <a:endParaRPr lang="ja-JP" altLang="en-US">
              <a:solidFill>
                <a:srgbClr val="7F7F7F"/>
              </a:solidFill>
            </a:endParaRPr>
          </a:p>
        </p:txBody>
      </p:sp>
      <p:pic>
        <p:nvPicPr>
          <p:cNvPr id="6152" name="Picture 13" descr="Thumbs-up-icon.pn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16913" y="5062538"/>
            <a:ext cx="584200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3" name="Picture 2" descr="http://business-icon.com/material/069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72463" y="3149600"/>
            <a:ext cx="639762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/>
          <p:cNvSpPr txBox="1"/>
          <p:nvPr/>
        </p:nvSpPr>
        <p:spPr>
          <a:xfrm>
            <a:off x="3221038" y="6516688"/>
            <a:ext cx="3006725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/>
            <a:r>
              <a:rPr lang="en-US" altLang="ja-JP">
                <a:solidFill>
                  <a:srgbClr val="7F7F7F"/>
                </a:solidFill>
              </a:rPr>
              <a:t>Parallel Gauss Sieve Algorithm</a:t>
            </a:r>
            <a:endParaRPr lang="ja-JP" altLang="en-US">
              <a:solidFill>
                <a:srgbClr val="7F7F7F"/>
              </a:solidFill>
            </a:endParaRPr>
          </a:p>
        </p:txBody>
      </p:sp>
      <p:sp>
        <p:nvSpPr>
          <p:cNvPr id="7171" name="テキスト ボックス 8"/>
          <p:cNvSpPr txBox="1">
            <a:spLocks noChangeArrowheads="1"/>
          </p:cNvSpPr>
          <p:nvPr/>
        </p:nvSpPr>
        <p:spPr bwMode="auto">
          <a:xfrm>
            <a:off x="8672513" y="6524625"/>
            <a:ext cx="508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ja-JP"/>
              <a:t>5/6</a:t>
            </a:r>
            <a:endParaRPr lang="ja-JP" altLang="en-US"/>
          </a:p>
        </p:txBody>
      </p:sp>
      <p:sp>
        <p:nvSpPr>
          <p:cNvPr id="7172" name="タイトル 1"/>
          <p:cNvSpPr>
            <a:spLocks noGrp="1"/>
          </p:cNvSpPr>
          <p:nvPr>
            <p:ph type="title"/>
          </p:nvPr>
        </p:nvSpPr>
        <p:spPr>
          <a:xfrm>
            <a:off x="-107950" y="115888"/>
            <a:ext cx="9359900" cy="1143000"/>
          </a:xfrm>
        </p:spPr>
        <p:txBody>
          <a:bodyPr/>
          <a:lstStyle/>
          <a:p>
            <a:pPr>
              <a:lnSpc>
                <a:spcPts val="4000"/>
              </a:lnSpc>
            </a:pPr>
            <a:r>
              <a:rPr lang="en-US" altLang="ja-JP" smtClean="0"/>
              <a:t>We Solved the SVP in the Ideal Lattice </a:t>
            </a:r>
            <a:br>
              <a:rPr lang="en-US" altLang="ja-JP" smtClean="0"/>
            </a:br>
            <a:r>
              <a:rPr lang="en-US" altLang="ja-JP" smtClean="0"/>
              <a:t>of 128 dimensions</a:t>
            </a:r>
            <a:endParaRPr lang="ja-JP" altLang="en-US" smtClean="0"/>
          </a:p>
        </p:txBody>
      </p:sp>
      <p:sp>
        <p:nvSpPr>
          <p:cNvPr id="3" name="コンテンツ プレースホルダー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467544" y="1351309"/>
            <a:ext cx="8229600" cy="4525963"/>
          </a:xfrm>
          <a:blipFill rotWithShape="0">
            <a:blip r:embed="rId2" cstate="print"/>
            <a:stretch>
              <a:fillRect l="-1333" t="-1348"/>
            </a:stretch>
          </a:blipFill>
        </p:spPr>
        <p:txBody>
          <a:bodyPr/>
          <a:lstStyle/>
          <a:p>
            <a:r>
              <a:rPr lang="ja-JP" altLang="en-US">
                <a:noFill/>
              </a:rPr>
              <a:t> </a:t>
            </a:r>
          </a:p>
        </p:txBody>
      </p:sp>
      <p:pic>
        <p:nvPicPr>
          <p:cNvPr id="7174" name="Picture 2" descr="http://www.kyushu-u.ac.jp/university/logo/images/logo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8825" y="6181725"/>
            <a:ext cx="612775" cy="69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図 7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950" y="6345238"/>
            <a:ext cx="6238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tsukasa\Desktop\ILP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088" y="3592513"/>
            <a:ext cx="8110537" cy="530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テキスト ボックス 4"/>
          <p:cNvSpPr txBox="1">
            <a:spLocks noChangeArrowheads="1"/>
          </p:cNvSpPr>
          <p:nvPr/>
        </p:nvSpPr>
        <p:spPr bwMode="auto">
          <a:xfrm>
            <a:off x="3492500" y="3840163"/>
            <a:ext cx="5068888" cy="6683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ts val="3000"/>
              </a:lnSpc>
            </a:pPr>
            <a:r>
              <a:rPr lang="en-US" altLang="ja-JP" sz="2800"/>
              <a:t>Darmstadt Ideal Lattice Challenge</a:t>
            </a:r>
          </a:p>
          <a:p>
            <a:pPr algn="ctr" eaLnBrk="1" hangingPunct="1">
              <a:lnSpc>
                <a:spcPts val="1500"/>
              </a:lnSpc>
            </a:pPr>
            <a:r>
              <a:rPr lang="en-US" altLang="ja-JP" sz="1600"/>
              <a:t>  http://www.latticechallenge.org/ideallattice-challenge/</a:t>
            </a:r>
            <a:endParaRPr lang="ja-JP" altLang="en-US" sz="1600"/>
          </a:p>
        </p:txBody>
      </p:sp>
      <p:sp>
        <p:nvSpPr>
          <p:cNvPr id="4" name="正方形/長方形 3"/>
          <p:cNvSpPr/>
          <p:nvPr/>
        </p:nvSpPr>
        <p:spPr>
          <a:xfrm>
            <a:off x="1042988" y="5962650"/>
            <a:ext cx="5761037" cy="358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/>
            <a:endParaRPr lang="ja-JP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タイトル 1"/>
          <p:cNvSpPr>
            <a:spLocks noGrp="1"/>
          </p:cNvSpPr>
          <p:nvPr>
            <p:ph type="title"/>
          </p:nvPr>
        </p:nvSpPr>
        <p:spPr>
          <a:xfrm>
            <a:off x="34925" y="-100013"/>
            <a:ext cx="9145588" cy="1143001"/>
          </a:xfrm>
        </p:spPr>
        <p:txBody>
          <a:bodyPr/>
          <a:lstStyle/>
          <a:p>
            <a:r>
              <a:rPr lang="en-US" altLang="ja-JP" smtClean="0"/>
              <a:t>Solution of the Ideal Lattice Challenge</a:t>
            </a:r>
            <a:endParaRPr lang="ja-JP" altLang="en-US" smtClean="0"/>
          </a:p>
        </p:txBody>
      </p:sp>
      <p:pic>
        <p:nvPicPr>
          <p:cNvPr id="8195" name="Picture 2" descr="http://www.kyushu-u.ac.jp/university/logo/images/logo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8825" y="6181725"/>
            <a:ext cx="612775" cy="69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図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6345238"/>
            <a:ext cx="6238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コンテンツ プレースホルダー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313184" y="1052736"/>
            <a:ext cx="8435280" cy="5129740"/>
          </a:xfrm>
          <a:blipFill rotWithShape="0">
            <a:blip r:embed="rId4" cstate="print"/>
            <a:stretch>
              <a:fillRect l="-1301" t="-1546" r="-361" b="-2735"/>
            </a:stretch>
          </a:blipFill>
        </p:spPr>
        <p:txBody>
          <a:bodyPr/>
          <a:lstStyle/>
          <a:p>
            <a:r>
              <a:rPr lang="ja-JP" altLang="en-US">
                <a:noFill/>
              </a:rPr>
              <a:t> </a:t>
            </a:r>
          </a:p>
        </p:txBody>
      </p:sp>
      <p:sp>
        <p:nvSpPr>
          <p:cNvPr id="8198" name="テキスト ボックス 5"/>
          <p:cNvSpPr txBox="1">
            <a:spLocks noChangeArrowheads="1"/>
          </p:cNvSpPr>
          <p:nvPr/>
        </p:nvSpPr>
        <p:spPr bwMode="auto">
          <a:xfrm>
            <a:off x="8672513" y="6524625"/>
            <a:ext cx="508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ja-JP"/>
              <a:t>6/6</a:t>
            </a:r>
            <a:endParaRPr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21038" y="6516688"/>
            <a:ext cx="3006725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/>
            <a:r>
              <a:rPr lang="en-US" altLang="ja-JP">
                <a:solidFill>
                  <a:srgbClr val="7F7F7F"/>
                </a:solidFill>
              </a:rPr>
              <a:t>Parallel Gauss Sieve Algorithm</a:t>
            </a:r>
            <a:endParaRPr lang="ja-JP" altLang="en-US">
              <a:solidFill>
                <a:srgbClr val="7F7F7F"/>
              </a:solidFill>
            </a:endParaRPr>
          </a:p>
        </p:txBody>
      </p:sp>
      <p:sp>
        <p:nvSpPr>
          <p:cNvPr id="8" name="右中かっこ 7"/>
          <p:cNvSpPr/>
          <p:nvPr/>
        </p:nvSpPr>
        <p:spPr>
          <a:xfrm>
            <a:off x="8672513" y="1557338"/>
            <a:ext cx="155575" cy="1943100"/>
          </a:xfrm>
          <a:prstGeom prst="rightBrac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/>
            <a:endParaRPr lang="ja-JP" altLang="en-US"/>
          </a:p>
        </p:txBody>
      </p:sp>
      <p:sp>
        <p:nvSpPr>
          <p:cNvPr id="8201" name="テキスト ボックス 9"/>
          <p:cNvSpPr txBox="1">
            <a:spLocks noChangeArrowheads="1"/>
          </p:cNvSpPr>
          <p:nvPr/>
        </p:nvSpPr>
        <p:spPr bwMode="auto">
          <a:xfrm rot="5400000">
            <a:off x="8300244" y="2391569"/>
            <a:ext cx="12652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ja-JP"/>
              <a:t>128 vectors</a:t>
            </a: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650</TotalTime>
  <Words>129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ＭＳ Ｐゴシック</vt:lpstr>
      <vt:lpstr>Arial</vt:lpstr>
      <vt:lpstr>Office ​​テーマ</vt:lpstr>
      <vt:lpstr>Parallel Gauss Sieve Algorithm Solving the SVP in the Ideal Lattice of 128 dimensions</vt:lpstr>
      <vt:lpstr>Shortest vector problem (SVP)</vt:lpstr>
      <vt:lpstr>Algorithms for solving the SVP</vt:lpstr>
      <vt:lpstr>Sieving in the Ideal lattice</vt:lpstr>
      <vt:lpstr>We Solved the SVP in the Ideal Lattice  of 128 dimensions</vt:lpstr>
      <vt:lpstr>Solution of the Ideal Lattice Challenge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Parallel Gauss Sieve Algorithm:  Solving the SVP in the Ideal Lattice of 128-dimensions</dc:title>
  <dc:creator>tsukasa</dc:creator>
  <cp:lastModifiedBy>nigel</cp:lastModifiedBy>
  <cp:revision>141</cp:revision>
  <cp:lastPrinted>2013-05-23T23:15:23Z</cp:lastPrinted>
  <dcterms:created xsi:type="dcterms:W3CDTF">2013-05-23T01:37:58Z</dcterms:created>
  <dcterms:modified xsi:type="dcterms:W3CDTF">2013-05-28T11:36:08Z</dcterms:modified>
</cp:coreProperties>
</file>