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469" r:id="rId3"/>
    <p:sldId id="470" r:id="rId4"/>
    <p:sldId id="471" r:id="rId5"/>
    <p:sldId id="472" r:id="rId6"/>
    <p:sldId id="473" r:id="rId7"/>
    <p:sldId id="474" r:id="rId8"/>
    <p:sldId id="475" r:id="rId9"/>
    <p:sldId id="476" r:id="rId10"/>
    <p:sldId id="477" r:id="rId11"/>
    <p:sldId id="484" r:id="rId12"/>
    <p:sldId id="478" r:id="rId13"/>
    <p:sldId id="482" r:id="rId14"/>
    <p:sldId id="480" r:id="rId15"/>
    <p:sldId id="479" r:id="rId16"/>
    <p:sldId id="485" r:id="rId17"/>
    <p:sldId id="459" r:id="rId18"/>
    <p:sldId id="468" r:id="rId19"/>
    <p:sldId id="486" r:id="rId20"/>
  </p:sldIdLst>
  <p:sldSz cx="9144000" cy="6858000" type="screen4x3"/>
  <p:notesSz cx="6858000" cy="9144000"/>
  <p:embeddedFontLs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ＭＳ Ｐゴシック" pitchFamily="34" charset="-128"/>
      <p:regular r:id="rId27"/>
    </p:embeddedFont>
    <p:embeddedFont>
      <p:font typeface="Comic Sans MS" pitchFamily="66" charset="0"/>
      <p:regular r:id="rId28"/>
      <p:bold r:id="rId29"/>
    </p:embeddedFont>
    <p:embeddedFont>
      <p:font typeface="cmsy10" pitchFamily="34" charset="0"/>
      <p:regular r:id="rId30"/>
    </p:embeddedFont>
    <p:embeddedFont>
      <p:font typeface="cmmi10" pitchFamily="34" charset="0"/>
      <p:regular r:id="rId31"/>
    </p:embeddedFont>
    <p:embeddedFont>
      <p:font typeface="Arial Unicode MS" pitchFamily="34" charset="-128"/>
      <p:regular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9900"/>
    <a:srgbClr val="FFCC00"/>
    <a:srgbClr val="0000CC"/>
    <a:srgbClr val="800080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5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969D523-677D-4B9B-96D0-2BA1EA911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58694E69-AF5F-450E-BFB4-F15D13FDC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/>
                <a:cs typeface="ＭＳ Ｐゴシック"/>
              </a:rPr>
              <a:t>test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AE55E-16A6-4EB8-902B-024328321298}" type="slidenum">
              <a:rPr lang="en-US" smtClean="0">
                <a:ea typeface="ＭＳ Ｐゴシック"/>
                <a:cs typeface="ＭＳ Ｐゴシック"/>
              </a:rPr>
              <a:pPr/>
              <a:t>17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D47544-77A5-4BDD-A934-F3ED6259CA2B}" type="slidenum">
              <a:rPr lang="en-US" smtClean="0">
                <a:ea typeface="ＭＳ Ｐゴシック"/>
                <a:cs typeface="ＭＳ Ｐゴシック"/>
              </a:rPr>
              <a:pPr/>
              <a:t>2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757F43-16B1-4030-A2A0-F57170485F8B}" type="slidenum">
              <a:rPr lang="en-US" sz="1200">
                <a:latin typeface="Arial" charset="0"/>
              </a:rPr>
              <a:pPr algn="r"/>
              <a:t>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852E0D4-F059-4BAA-8DE3-91F030AA8E7E}" type="slidenum">
              <a:rPr lang="en-US" sz="1200">
                <a:latin typeface="Arial" charset="0"/>
              </a:rPr>
              <a:pPr algn="r"/>
              <a:t>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18A4EB-F75A-44D0-92B7-582A3C707BB6}" type="slidenum">
              <a:rPr lang="en-US" sz="1200">
                <a:latin typeface="Arial" charset="0"/>
              </a:rPr>
              <a:pPr algn="r"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694E69-AF5F-450E-BFB4-F15D13FDC9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-11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A2E4-D72A-407F-9A50-91ACE5B2E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EC7B-89CD-4D0F-83AC-1116E5BF8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0764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60769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31223-5A2D-48A5-B253-140A634ED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05800" cy="835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1987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E6F92-79F2-4F85-807A-417D49BC1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0B9A9-C797-41A3-B1D1-26DE43E9B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FB50-72AE-4DD2-8222-80A9E3C61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7A7C-A424-4AA4-B41E-20BE3A8D7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343B2-38FD-4076-87B8-F0A2B06E7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474FE-6730-4D9B-94E2-091F7D3E2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4EDF0-2353-4F55-B739-44E620EAC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A27E6-9E1A-4A69-AA17-95F2E7909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5E3B5-1DA1-465D-B7A5-738C1A08C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3058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762000" y="1066800"/>
            <a:ext cx="7958138" cy="109538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  <a:ea typeface="+mn-ea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erdana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1987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9DE8C2EA-50C9-43E5-832E-D02121C46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12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990600"/>
            <a:ext cx="9372600" cy="1447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CC"/>
                </a:solidFill>
                <a:ea typeface="ＭＳ Ｐゴシック"/>
                <a:cs typeface="ＭＳ Ｐゴシック"/>
              </a:rPr>
              <a:t>Constructing Verifiable Random Functions for Large Input Spaces</a:t>
            </a: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3276600"/>
            <a:ext cx="3048000" cy="762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3600" smtClean="0">
                <a:latin typeface="Times New Roman" pitchFamily="18" charset="0"/>
                <a:ea typeface="ＭＳ Ｐゴシック"/>
                <a:cs typeface="ＭＳ Ｐゴシック"/>
              </a:rPr>
              <a:t>Brent Waters</a:t>
            </a:r>
          </a:p>
        </p:txBody>
      </p:sp>
      <p:pic>
        <p:nvPicPr>
          <p:cNvPr id="15363" name="Picture 6" descr="pastedGraph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114800"/>
            <a:ext cx="25908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352800"/>
            <a:ext cx="381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3600" kern="0" dirty="0">
                <a:latin typeface="Times New Roman" pitchFamily="18" charset="0"/>
                <a:ea typeface="ＭＳ Ｐゴシック" pitchFamily="-112" charset="-128"/>
                <a:cs typeface="ＭＳ Ｐゴシック" pitchFamily="-112" charset="-128"/>
              </a:rPr>
              <a:t>Susan </a:t>
            </a:r>
            <a:r>
              <a:rPr lang="en-US" sz="3600" kern="0" dirty="0" err="1">
                <a:latin typeface="Times New Roman" pitchFamily="18" charset="0"/>
                <a:ea typeface="ＭＳ Ｐゴシック" pitchFamily="-112" charset="-128"/>
                <a:cs typeface="ＭＳ Ｐゴシック" pitchFamily="-112" charset="-128"/>
              </a:rPr>
              <a:t>Hohenberger</a:t>
            </a:r>
            <a:endParaRPr lang="en-US" sz="3600" kern="0" dirty="0">
              <a:latin typeface="Times New Roman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267200"/>
            <a:ext cx="2286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val 23"/>
          <p:cNvSpPr>
            <a:spLocks noChangeArrowheads="1"/>
          </p:cNvSpPr>
          <p:nvPr/>
        </p:nvSpPr>
        <p:spPr bwMode="auto">
          <a:xfrm>
            <a:off x="1066800" y="4800600"/>
            <a:ext cx="1828800" cy="1828800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Goal: Large Input Space </a:t>
            </a:r>
            <a:r>
              <a:rPr lang="en-US" sz="2000" smtClean="0">
                <a:ea typeface="ＭＳ Ｐゴシック"/>
                <a:cs typeface="ＭＳ Ｐゴシック"/>
              </a:rPr>
              <a:t>(&amp; Poly Reductions)</a:t>
            </a:r>
            <a:r>
              <a:rPr lang="en-US" sz="3400" smtClean="0">
                <a:ea typeface="ＭＳ Ｐゴシック"/>
                <a:cs typeface="ＭＳ Ｐゴシック"/>
              </a:rPr>
              <a:t> 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7200" y="1219200"/>
            <a:ext cx="4419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Input bits =n,  Queries = Q</a:t>
            </a:r>
            <a:endParaRPr lang="en-US" baseline="300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Oval 7"/>
          <p:cNvSpPr>
            <a:spLocks noChangeArrowheads="1"/>
          </p:cNvSpPr>
          <p:nvPr/>
        </p:nvSpPr>
        <p:spPr bwMode="auto">
          <a:xfrm>
            <a:off x="1981200" y="5105400"/>
            <a:ext cx="533400" cy="685800"/>
          </a:xfrm>
          <a:prstGeom prst="ellipse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20"/>
          <p:cNvSpPr>
            <a:spLocks noChangeArrowheads="1"/>
          </p:cNvSpPr>
          <p:nvPr/>
        </p:nvSpPr>
        <p:spPr bwMode="auto">
          <a:xfrm>
            <a:off x="990600" y="1905000"/>
            <a:ext cx="1828800" cy="1828800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21"/>
          <p:cNvSpPr>
            <a:spLocks noChangeArrowheads="1"/>
          </p:cNvSpPr>
          <p:nvPr/>
        </p:nvSpPr>
        <p:spPr bwMode="auto">
          <a:xfrm>
            <a:off x="2133600" y="2667000"/>
            <a:ext cx="122238" cy="112713"/>
          </a:xfrm>
          <a:prstGeom prst="ellipse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Line 24"/>
          <p:cNvSpPr>
            <a:spLocks noChangeShapeType="1"/>
          </p:cNvSpPr>
          <p:nvPr/>
        </p:nvSpPr>
        <p:spPr bwMode="auto">
          <a:xfrm flipH="1">
            <a:off x="2209800" y="5334000"/>
            <a:ext cx="990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Text Box 25"/>
          <p:cNvSpPr txBox="1">
            <a:spLocks noChangeArrowheads="1"/>
          </p:cNvSpPr>
          <p:nvPr/>
        </p:nvSpPr>
        <p:spPr bwMode="auto">
          <a:xfrm>
            <a:off x="3276600" y="5029200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~1/Q fraction</a:t>
            </a:r>
          </a:p>
        </p:txBody>
      </p:sp>
      <p:sp>
        <p:nvSpPr>
          <p:cNvPr id="29705" name="AutoShape 26"/>
          <p:cNvSpPr>
            <a:spLocks noChangeArrowheads="1"/>
          </p:cNvSpPr>
          <p:nvPr/>
        </p:nvSpPr>
        <p:spPr bwMode="auto">
          <a:xfrm rot="5400000">
            <a:off x="1524000" y="4038600"/>
            <a:ext cx="914400" cy="457200"/>
          </a:xfrm>
          <a:custGeom>
            <a:avLst/>
            <a:gdLst>
              <a:gd name="T0" fmla="*/ 685800 w 21600"/>
              <a:gd name="T1" fmla="*/ 0 h 21600"/>
              <a:gd name="T2" fmla="*/ 0 w 21600"/>
              <a:gd name="T3" fmla="*/ 228600 h 21600"/>
              <a:gd name="T4" fmla="*/ 685800 w 21600"/>
              <a:gd name="T5" fmla="*/ 457200 h 21600"/>
              <a:gd name="T6" fmla="*/ 914400 w 21600"/>
              <a:gd name="T7" fmla="*/ 228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AutoShape 27"/>
          <p:cNvSpPr>
            <a:spLocks noChangeArrowheads="1"/>
          </p:cNvSpPr>
          <p:nvPr/>
        </p:nvSpPr>
        <p:spPr bwMode="auto">
          <a:xfrm>
            <a:off x="3124200" y="1905000"/>
            <a:ext cx="4572000" cy="2286000"/>
          </a:xfrm>
          <a:prstGeom prst="cloudCallout">
            <a:avLst>
              <a:gd name="adj1" fmla="val -46250"/>
              <a:gd name="adj2" fmla="val 700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>
                <a:ea typeface="Arial Unicode MS" pitchFamily="34" charset="-128"/>
                <a:cs typeface="Arial Unicode MS" pitchFamily="34" charset="-128"/>
              </a:rPr>
              <a:t>Similar to IBE BB04 =&gt;W05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Bilinear Map Overview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1000" y="13716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04813" indent="-404813">
              <a:spcBef>
                <a:spcPct val="20000"/>
              </a:spcBef>
              <a:buFont typeface="Wingdings" pitchFamily="2" charset="2"/>
              <a:buNone/>
              <a:tabLst>
                <a:tab pos="1366838" algn="l"/>
                <a:tab pos="1600200" algn="l"/>
              </a:tabLst>
            </a:pPr>
            <a:r>
              <a:rPr lang="en-US"/>
              <a:t>G </a:t>
            </a:r>
            <a:r>
              <a:rPr lang="en-US" baseline="-25000">
                <a:solidFill>
                  <a:schemeClr val="bg2"/>
                </a:solidFill>
              </a:rPr>
              <a:t> </a:t>
            </a:r>
            <a:r>
              <a:rPr lang="en-US"/>
              <a:t>:  multiplicative of prime order p.  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81000" y="2438400"/>
            <a:ext cx="70866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/>
              <a:t>Bilinear map</a:t>
            </a:r>
            <a:r>
              <a:rPr lang="en-US">
                <a:solidFill>
                  <a:schemeClr val="accent2"/>
                </a:solidFill>
              </a:rPr>
              <a:t>    </a:t>
            </a:r>
            <a:r>
              <a:rPr lang="en-US"/>
              <a:t>e: G</a:t>
            </a:r>
            <a:r>
              <a:rPr lang="en-US">
                <a:sym typeface="Symbol" pitchFamily="18" charset="2"/>
              </a:rPr>
              <a:t>G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G</a:t>
            </a:r>
            <a:r>
              <a:rPr lang="en-US" baseline="-25000">
                <a:sym typeface="Symbol" pitchFamily="18" charset="2"/>
              </a:rPr>
              <a:t>T</a:t>
            </a:r>
            <a:r>
              <a:rPr lang="en-US" sz="2800">
                <a:solidFill>
                  <a:schemeClr val="accent2"/>
                </a:solidFill>
                <a:sym typeface="Symbol" pitchFamily="18" charset="2"/>
              </a:rPr>
              <a:t>  </a:t>
            </a:r>
            <a:endParaRPr lang="en-US" sz="2800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-152400" y="3048000"/>
            <a:ext cx="8077200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0" hangingPunct="0"/>
            <a:r>
              <a:rPr lang="en-US"/>
              <a:t>e</a:t>
            </a:r>
            <a:r>
              <a:rPr lang="en-US">
                <a:sym typeface="Symbol" pitchFamily="18" charset="2"/>
              </a:rPr>
              <a:t>(g</a:t>
            </a:r>
            <a:r>
              <a:rPr lang="en-US" b="1" baseline="30000">
                <a:solidFill>
                  <a:srgbClr val="0000CC"/>
                </a:solidFill>
                <a:sym typeface="Symbol" pitchFamily="18" charset="2"/>
              </a:rPr>
              <a:t>a</a:t>
            </a:r>
            <a:r>
              <a:rPr lang="en-US">
                <a:sym typeface="Symbol" pitchFamily="18" charset="2"/>
              </a:rPr>
              <a:t>, g</a:t>
            </a:r>
            <a:r>
              <a:rPr lang="en-US" b="1" baseline="30000">
                <a:solidFill>
                  <a:srgbClr val="0000CC"/>
                </a:solidFill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) = </a:t>
            </a:r>
            <a:r>
              <a:rPr lang="en-US"/>
              <a:t>e</a:t>
            </a:r>
            <a:r>
              <a:rPr lang="en-US">
                <a:sym typeface="Symbol" pitchFamily="18" charset="2"/>
              </a:rPr>
              <a:t>(g,g)</a:t>
            </a:r>
            <a:r>
              <a:rPr lang="en-US" b="1" baseline="30000">
                <a:solidFill>
                  <a:srgbClr val="0000CC"/>
                </a:solidFill>
                <a:sym typeface="Symbol" pitchFamily="18" charset="2"/>
              </a:rPr>
              <a:t>ab</a:t>
            </a:r>
            <a:r>
              <a:rPr lang="en-US">
                <a:sym typeface="Symbol" pitchFamily="18" charset="2"/>
              </a:rPr>
              <a:t>        a,bZ</a:t>
            </a:r>
            <a:r>
              <a:rPr lang="en-US" baseline="-25000">
                <a:sym typeface="Symbol" pitchFamily="18" charset="2"/>
              </a:rPr>
              <a:t>p</a:t>
            </a:r>
            <a:r>
              <a:rPr lang="en-US">
                <a:sym typeface="Symbol" pitchFamily="18" charset="2"/>
              </a:rPr>
              <a:t>, gG</a:t>
            </a: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/>
      <p:bldP spid="74757" grpId="0"/>
      <p:bldP spid="747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Construction </a:t>
            </a:r>
            <a:r>
              <a:rPr lang="en-US" sz="2000" smtClean="0">
                <a:ea typeface="ＭＳ Ｐゴシック"/>
                <a:cs typeface="ＭＳ Ｐゴシック"/>
              </a:rPr>
              <a:t>(Similar to L02, ACF09)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8229600" cy="491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Setup(1</a:t>
            </a:r>
            <a:r>
              <a:rPr lang="en-US" sz="2800" baseline="300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¸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 dirty="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K= (u’,u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,…,u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PK = (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g,h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 U’=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2800" baseline="30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en-US" sz="2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, 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= g</a:t>
            </a:r>
            <a:r>
              <a:rPr lang="en-US" sz="2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en-US" sz="1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,…, 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=g</a:t>
            </a:r>
            <a:r>
              <a:rPr lang="en-US" sz="2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en-US" sz="1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)</a:t>
            </a: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800" dirty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(x)= e( 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2800" baseline="30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 h )     t = </a:t>
            </a:r>
            <a:r>
              <a:rPr lang="en-US" sz="2800" dirty="0" smtClean="0">
                <a:latin typeface="Verdana"/>
                <a:ea typeface="Arial Unicode MS" pitchFamily="34" charset="-128"/>
                <a:cs typeface="Arial Unicode MS" pitchFamily="34" charset="-128"/>
              </a:rPr>
              <a:t>u’u</a:t>
            </a:r>
            <a:r>
              <a:rPr lang="en-US" sz="2800" baseline="-25000" dirty="0" smtClean="0">
                <a:latin typeface="Comic Sans MS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smtClean="0"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</a:t>
            </a:r>
            <a:r>
              <a:rPr lang="en-US" sz="2800" baseline="-25000" dirty="0" err="1" smtClean="0"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</a:t>
            </a:r>
            <a:r>
              <a:rPr lang="en-US" sz="2800" baseline="-250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=1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,…,n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en-US" sz="2800" baseline="-25000" dirty="0" err="1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8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aseline="300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30000" dirty="0" smtClean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endParaRPr lang="en-US" sz="2000" baseline="30000" dirty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endParaRPr lang="en-US" sz="2000" dirty="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Prove(K, x </a:t>
            </a:r>
            <a:r>
              <a:rPr lang="en-US" sz="2800" dirty="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{0,1}</a:t>
            </a:r>
            <a:r>
              <a:rPr lang="en-US" sz="2800" baseline="30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=(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,…,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 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=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2800" baseline="30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u’z</a:t>
            </a:r>
            <a:r>
              <a:rPr lang="en-US" sz="2000" baseline="30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sz="2800" baseline="-25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= u’ u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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j=1,…,</a:t>
            </a:r>
            <a:r>
              <a:rPr lang="en-US" sz="2800" baseline="-25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en-US" sz="2800" baseline="-25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 sz="2800" baseline="15000" dirty="0" err="1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15000" dirty="0" err="1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j</a:t>
            </a:r>
            <a:endParaRPr lang="en-US" sz="2000" dirty="0">
              <a:latin typeface="cmmi10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Verify(PK, (x,y,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) “Stepping Stone” w/ PK, </a:t>
            </a:r>
            <a:r>
              <a:rPr lang="en-US" sz="2800" dirty="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baseline="-25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000" dirty="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6477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CC"/>
                </a:solidFill>
              </a:rPr>
              <a:t>* Changed from Conference Proceedings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3"/>
          <p:cNvSpPr>
            <a:spLocks noChangeArrowheads="1"/>
          </p:cNvSpPr>
          <p:nvPr/>
        </p:nvSpPr>
        <p:spPr bwMode="auto">
          <a:xfrm>
            <a:off x="533400" y="4800600"/>
            <a:ext cx="1828800" cy="1828800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610600" cy="835025"/>
          </a:xfrm>
        </p:spPr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Proof Overview: Hidden Programming 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4419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Input bits =n,  Queries = Q</a:t>
            </a:r>
            <a:endParaRPr lang="en-US" baseline="300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709" name="Oval 7"/>
          <p:cNvSpPr>
            <a:spLocks noChangeArrowheads="1"/>
          </p:cNvSpPr>
          <p:nvPr/>
        </p:nvSpPr>
        <p:spPr bwMode="auto">
          <a:xfrm>
            <a:off x="1447800" y="5105400"/>
            <a:ext cx="533400" cy="685800"/>
          </a:xfrm>
          <a:prstGeom prst="ellipse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2" name="Line 24"/>
          <p:cNvSpPr>
            <a:spLocks noChangeShapeType="1"/>
          </p:cNvSpPr>
          <p:nvPr/>
        </p:nvSpPr>
        <p:spPr bwMode="auto">
          <a:xfrm flipH="1">
            <a:off x="1676400" y="5334000"/>
            <a:ext cx="990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3" name="Text Box 25"/>
          <p:cNvSpPr txBox="1">
            <a:spLocks noChangeArrowheads="1"/>
          </p:cNvSpPr>
          <p:nvPr/>
        </p:nvSpPr>
        <p:spPr bwMode="auto">
          <a:xfrm>
            <a:off x="2743200" y="5029200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~1/Q fraction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228600" y="2133600"/>
            <a:ext cx="8305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 DDHE Assumption: </a:t>
            </a:r>
          </a:p>
          <a:p>
            <a:pPr>
              <a:spcBef>
                <a:spcPct val="50000"/>
              </a:spcBef>
            </a:pPr>
            <a:r>
              <a:rPr lang="en-US"/>
              <a:t>Given: g,h,g</a:t>
            </a:r>
            <a:r>
              <a:rPr lang="en-US" baseline="30000"/>
              <a:t>a</a:t>
            </a:r>
            <a:r>
              <a:rPr lang="en-US"/>
              <a:t>, g</a:t>
            </a:r>
            <a:r>
              <a:rPr lang="en-US" baseline="30000"/>
              <a:t>a</a:t>
            </a:r>
            <a:r>
              <a:rPr lang="en-US" baseline="55000"/>
              <a:t>2</a:t>
            </a:r>
            <a:r>
              <a:rPr lang="en-US"/>
              <a:t>,…, g</a:t>
            </a:r>
            <a:r>
              <a:rPr lang="en-US" baseline="30000"/>
              <a:t>a</a:t>
            </a:r>
            <a:r>
              <a:rPr lang="en-US" baseline="55000"/>
              <a:t>k-1</a:t>
            </a:r>
            <a:r>
              <a:rPr lang="en-US"/>
              <a:t>,     , g</a:t>
            </a:r>
            <a:r>
              <a:rPr lang="en-US" baseline="30000"/>
              <a:t>a</a:t>
            </a:r>
            <a:r>
              <a:rPr lang="en-US" baseline="55000"/>
              <a:t>k+1</a:t>
            </a:r>
            <a:r>
              <a:rPr lang="en-US"/>
              <a:t>, …, g</a:t>
            </a:r>
            <a:r>
              <a:rPr lang="en-US" baseline="30000"/>
              <a:t>a</a:t>
            </a:r>
            <a:r>
              <a:rPr lang="en-US" baseline="55000"/>
              <a:t>2k 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28600" y="3200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Distinguish: e(g,h)</a:t>
            </a:r>
            <a:r>
              <a:rPr lang="en-US" baseline="30000"/>
              <a:t>a</a:t>
            </a:r>
            <a:r>
              <a:rPr lang="en-US" baseline="55000"/>
              <a:t>k</a:t>
            </a:r>
            <a:r>
              <a:rPr lang="en-US"/>
              <a:t>  from R</a:t>
            </a:r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4572000" y="3048000"/>
            <a:ext cx="114300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5791200" y="4191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“Hole”</a:t>
            </a: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1828800" y="4267200"/>
            <a:ext cx="37338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4495800" y="53340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Use  k=4Q(n+1)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9" grpId="0" animBg="1"/>
      <p:bldP spid="72712" grpId="0" animBg="1"/>
      <p:bldP spid="72713" grpId="0"/>
      <p:bldP spid="72720" grpId="0" animBg="1"/>
      <p:bldP spid="727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Partitioning and Aborts 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pic>
        <p:nvPicPr>
          <p:cNvPr id="70659" name="Picture 20" descr="pmo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429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28600" y="2422525"/>
            <a:ext cx="2286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Simulator</a:t>
            </a:r>
          </a:p>
        </p:txBody>
      </p:sp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762000" y="2438400"/>
            <a:ext cx="4191000" cy="3870325"/>
            <a:chOff x="480" y="1632"/>
            <a:chExt cx="2640" cy="2438"/>
          </a:xfrm>
        </p:grpSpPr>
        <p:sp>
          <p:nvSpPr>
            <p:cNvPr id="70662" name="Oval 6"/>
            <p:cNvSpPr>
              <a:spLocks noChangeArrowheads="1"/>
            </p:cNvSpPr>
            <p:nvPr/>
          </p:nvSpPr>
          <p:spPr bwMode="auto">
            <a:xfrm>
              <a:off x="1680" y="2016"/>
              <a:ext cx="1200" cy="1296"/>
            </a:xfrm>
            <a:prstGeom prst="ellipse">
              <a:avLst/>
            </a:prstGeom>
            <a:solidFill>
              <a:schemeClr val="accent1"/>
            </a:solidFill>
            <a:ln w="254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1680" y="1632"/>
              <a:ext cx="144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ID Space</a:t>
              </a: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auto">
            <a:xfrm>
              <a:off x="2160" y="2496"/>
              <a:ext cx="288" cy="336"/>
            </a:xfrm>
            <a:prstGeom prst="ellipse">
              <a:avLst/>
            </a:prstGeom>
            <a:solidFill>
              <a:srgbClr val="339966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5" name="Line 9"/>
            <p:cNvSpPr>
              <a:spLocks noChangeShapeType="1"/>
            </p:cNvSpPr>
            <p:nvPr/>
          </p:nvSpPr>
          <p:spPr bwMode="auto">
            <a:xfrm flipV="1">
              <a:off x="1296" y="2592"/>
              <a:ext cx="480" cy="62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666" name="Text Box 10"/>
            <p:cNvSpPr txBox="1">
              <a:spLocks noChangeArrowheads="1"/>
            </p:cNvSpPr>
            <p:nvPr/>
          </p:nvSpPr>
          <p:spPr bwMode="auto">
            <a:xfrm>
              <a:off x="480" y="3312"/>
              <a:ext cx="144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Query Space</a:t>
              </a:r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1392" y="3552"/>
              <a:ext cx="1536" cy="5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Challenge Space</a:t>
              </a:r>
            </a:p>
          </p:txBody>
        </p:sp>
      </p:grp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2514600" y="4114800"/>
            <a:ext cx="990600" cy="1295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0669" name="Picture 13" descr="sat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276600"/>
            <a:ext cx="1146175" cy="1401763"/>
          </a:xfrm>
          <a:prstGeom prst="rect">
            <a:avLst/>
          </a:prstGeom>
          <a:noFill/>
        </p:spPr>
      </p:pic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5562600" y="2514600"/>
            <a:ext cx="2895600" cy="2225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-25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 sz="20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-25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-25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Q</a:t>
            </a:r>
            <a:endParaRPr lang="en-US" sz="20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000" baseline="300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*</a:t>
            </a:r>
            <a:r>
              <a:rPr lang="en-US" sz="20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(challenge ID)</a:t>
            </a:r>
            <a:endParaRPr lang="en-US" sz="1600" baseline="30000">
              <a:solidFill>
                <a:srgbClr val="0000CC"/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>
            <a:off x="4038600" y="2743200"/>
            <a:ext cx="15240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H="1">
            <a:off x="3657600" y="3276600"/>
            <a:ext cx="1981200" cy="762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6867" name="Text Box 35"/>
          <p:cNvSpPr txBox="1">
            <a:spLocks noChangeArrowheads="1"/>
          </p:cNvSpPr>
          <p:nvPr/>
        </p:nvSpPr>
        <p:spPr bwMode="auto">
          <a:xfrm>
            <a:off x="3352800" y="3276600"/>
            <a:ext cx="9588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60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</a:t>
            </a: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H="1">
            <a:off x="3505200" y="2743200"/>
            <a:ext cx="21336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H="1">
            <a:off x="3733800" y="3124200"/>
            <a:ext cx="1981200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H="1" flipV="1">
            <a:off x="4419600" y="3962400"/>
            <a:ext cx="11430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H="1" flipV="1">
            <a:off x="3733800" y="4038600"/>
            <a:ext cx="1752600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6858000" y="2422525"/>
            <a:ext cx="2286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Attacker</a:t>
            </a:r>
          </a:p>
        </p:txBody>
      </p:sp>
      <p:sp>
        <p:nvSpPr>
          <p:cNvPr id="70679" name="AutoShape 23"/>
          <p:cNvSpPr>
            <a:spLocks noChangeArrowheads="1"/>
          </p:cNvSpPr>
          <p:nvPr/>
        </p:nvSpPr>
        <p:spPr bwMode="auto">
          <a:xfrm>
            <a:off x="1219200" y="1905000"/>
            <a:ext cx="3200400" cy="1447800"/>
          </a:xfrm>
          <a:prstGeom prst="cloudCallout">
            <a:avLst>
              <a:gd name="adj1" fmla="val -44644"/>
              <a:gd name="adj2" fmla="val 1195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>
                <a:ea typeface="Arial Unicode MS" pitchFamily="34" charset="-128"/>
                <a:cs typeface="Arial Unicode MS" pitchFamily="34" charset="-128"/>
              </a:rPr>
              <a:t>Abort and</a:t>
            </a:r>
          </a:p>
          <a:p>
            <a:pPr algn="ctr" eaLnBrk="0" hangingPunct="0"/>
            <a:r>
              <a:rPr lang="en-US">
                <a:ea typeface="Arial Unicode MS" pitchFamily="34" charset="-128"/>
                <a:cs typeface="Arial Unicode MS" pitchFamily="34" charset="-128"/>
              </a:rPr>
              <a:t>try again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7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 animBg="1"/>
      <p:bldP spid="70670" grpId="0"/>
      <p:bldP spid="70671" grpId="0" animBg="1"/>
      <p:bldP spid="70671" grpId="1" animBg="1"/>
      <p:bldP spid="70672" grpId="0" animBg="1"/>
      <p:bldP spid="70672" grpId="1" animBg="1"/>
      <p:bldP spid="376867" grpId="0"/>
      <p:bldP spid="376867" grpId="1"/>
      <p:bldP spid="70674" grpId="0" animBg="1"/>
      <p:bldP spid="70675" grpId="0" animBg="1"/>
      <p:bldP spid="70676" grpId="0" animBg="1"/>
      <p:bldP spid="70677" grpId="0" animBg="1"/>
      <p:bldP spid="70679" grpId="0" animBg="1"/>
      <p:bldP spid="7067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Other Details &amp; Improvements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28600" y="1600200"/>
            <a:ext cx="5791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Precise Analysis (Similar to W05)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“Artificial Abort”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HK08  Slightly tighter proofs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BR09  </a:t>
            </a:r>
            <a:r>
              <a:rPr lang="en-US">
                <a:sym typeface="Wingdings" pitchFamily="2" charset="2"/>
              </a:rPr>
              <a:t> Worse Assumption Here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Comparisons</a:t>
            </a:r>
          </a:p>
        </p:txBody>
      </p:sp>
      <p:graphicFrame>
        <p:nvGraphicFramePr>
          <p:cNvPr id="76855" name="Group 55"/>
          <p:cNvGraphicFramePr>
            <a:graphicFrameLocks noGrp="1"/>
          </p:cNvGraphicFramePr>
          <p:nvPr>
            <p:ph idx="1"/>
          </p:nvPr>
        </p:nvGraphicFramePr>
        <p:xfrm>
          <a:off x="228600" y="1752600"/>
          <a:ext cx="8305800" cy="2453958"/>
        </p:xfrm>
        <a:graphic>
          <a:graphicData uri="http://schemas.openxmlformats.org/drawingml/2006/table">
            <a:tbl>
              <a:tblPr/>
              <a:tblGrid>
                <a:gridCol w="1539875"/>
                <a:gridCol w="3255963"/>
                <a:gridCol w="1833562"/>
                <a:gridCol w="1676400"/>
              </a:tblGrid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Assumption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Sec. Loss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MRV99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RSA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-n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~A+2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DY05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n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-DBHI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-n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~A+2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ACF09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n-DBHI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2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-n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~A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HW10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4Qn-DDHE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~(1/Qn)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/>
                          <a:cs typeface="ＭＳ Ｐゴシック"/>
                        </a:rPr>
                        <a:t>~A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6" name="Text Box 56"/>
          <p:cNvSpPr txBox="1">
            <a:spLocks noChangeArrowheads="1"/>
          </p:cNvSpPr>
          <p:nvPr/>
        </p:nvSpPr>
        <p:spPr bwMode="auto">
          <a:xfrm>
            <a:off x="228600" y="5257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* DY05, MRV99 : Short Proofs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Summary &amp; Future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180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</a:rPr>
              <a:t>Large Input Spaces</a:t>
            </a:r>
          </a:p>
          <a:p>
            <a:pPr lvl="1"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</a:rPr>
              <a:t>Hidden Compression</a:t>
            </a:r>
          </a:p>
          <a:p>
            <a:pPr lvl="1"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</a:rPr>
              <a:t>Useful: Look for high level similarities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3429000"/>
            <a:ext cx="8534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</a:rPr>
              <a:t>Open: Static Assumptions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866618-8D96-48B7-8367-99A7735E5D5F}" type="slidenum">
              <a:rPr lang="en-US" smtClean="0">
                <a:ea typeface="ＭＳ Ｐゴシック"/>
                <a:cs typeface="ＭＳ Ｐゴシック"/>
              </a:rPr>
              <a:pPr/>
              <a:t>18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Proof Sketch  </a:t>
            </a:r>
            <a:r>
              <a:rPr lang="en-US" sz="2000" smtClean="0">
                <a:ea typeface="ＭＳ Ｐゴシック"/>
                <a:cs typeface="ＭＳ Ｐゴシック"/>
              </a:rPr>
              <a:t>(leaving out randomization)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52400" y="3810000"/>
            <a:ext cx="8991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>
                <a:ea typeface="Arial Unicode MS" pitchFamily="34" charset="-128"/>
                <a:cs typeface="Arial Unicode MS" pitchFamily="34" charset="-128"/>
              </a:rPr>
              <a:t>Setup: PK = (g,h, U’=g</a:t>
            </a:r>
            <a:r>
              <a:rPr lang="en-US" baseline="30000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baseline="55000"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 , U</a:t>
            </a:r>
            <a:r>
              <a:rPr lang="en-US" baseline="-25000"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= g</a:t>
            </a:r>
            <a:r>
              <a:rPr lang="en-US" baseline="30000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baseline="55000">
                <a:ea typeface="Arial Unicode MS" pitchFamily="34" charset="-128"/>
                <a:cs typeface="Arial Unicode MS" pitchFamily="34" charset="-128"/>
              </a:rPr>
              <a:t>4Q(t)+r</a:t>
            </a:r>
            <a:r>
              <a:rPr lang="en-US" sz="2000" baseline="55000"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, U</a:t>
            </a:r>
            <a:r>
              <a:rPr lang="en-US" baseline="-25000"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=g</a:t>
            </a:r>
            <a:r>
              <a:rPr lang="en-US" baseline="30000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baseline="55000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000" baseline="55000"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  )</a:t>
            </a: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81000" y="1219200"/>
            <a:ext cx="8305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k=4Q(n+1) DDHE Assumption: </a:t>
            </a:r>
          </a:p>
          <a:p>
            <a:pPr>
              <a:spcBef>
                <a:spcPct val="50000"/>
              </a:spcBef>
            </a:pPr>
            <a:r>
              <a:rPr lang="en-US"/>
              <a:t>Given: g,h,g</a:t>
            </a:r>
            <a:r>
              <a:rPr lang="en-US" baseline="30000"/>
              <a:t>a</a:t>
            </a:r>
            <a:r>
              <a:rPr lang="en-US"/>
              <a:t>, g</a:t>
            </a:r>
            <a:r>
              <a:rPr lang="en-US" baseline="30000"/>
              <a:t>a</a:t>
            </a:r>
            <a:r>
              <a:rPr lang="en-US" baseline="55000"/>
              <a:t>2</a:t>
            </a:r>
            <a:r>
              <a:rPr lang="en-US"/>
              <a:t>,…, g</a:t>
            </a:r>
            <a:r>
              <a:rPr lang="en-US" baseline="30000"/>
              <a:t>a</a:t>
            </a:r>
            <a:r>
              <a:rPr lang="en-US" baseline="55000"/>
              <a:t>k-1</a:t>
            </a:r>
            <a:r>
              <a:rPr lang="en-US"/>
              <a:t>,     , g</a:t>
            </a:r>
            <a:r>
              <a:rPr lang="en-US" baseline="30000"/>
              <a:t>a</a:t>
            </a:r>
            <a:r>
              <a:rPr lang="en-US" baseline="55000"/>
              <a:t>k+1</a:t>
            </a:r>
            <a:r>
              <a:rPr lang="en-US"/>
              <a:t>, …, g</a:t>
            </a:r>
            <a:r>
              <a:rPr lang="en-US" baseline="30000"/>
              <a:t>a</a:t>
            </a:r>
            <a:r>
              <a:rPr lang="en-US" baseline="55000"/>
              <a:t>2k 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28600" y="2514600"/>
            <a:ext cx="8077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Choose: r</a:t>
            </a:r>
            <a:r>
              <a:rPr lang="en-US" baseline="-25000"/>
              <a:t>0</a:t>
            </a:r>
            <a:r>
              <a:rPr lang="en-US"/>
              <a:t>,…,r</a:t>
            </a:r>
            <a:r>
              <a:rPr lang="en-US" baseline="-25000"/>
              <a:t>n</a:t>
            </a:r>
            <a:r>
              <a:rPr lang="en-US"/>
              <a:t>  </a:t>
            </a:r>
            <a:r>
              <a:rPr lang="en-US">
                <a:latin typeface="cmsy10" pitchFamily="34" charset="0"/>
              </a:rPr>
              <a:t>2</a:t>
            </a:r>
            <a:r>
              <a:rPr lang="en-US"/>
              <a:t> Z</a:t>
            </a:r>
            <a:r>
              <a:rPr lang="en-US" baseline="-25000"/>
              <a:t>p</a:t>
            </a:r>
            <a:r>
              <a:rPr lang="en-US"/>
              <a:t>  , t </a:t>
            </a:r>
            <a:r>
              <a:rPr lang="en-US">
                <a:latin typeface="cmsy10" pitchFamily="34" charset="0"/>
              </a:rPr>
              <a:t>2</a:t>
            </a:r>
            <a:r>
              <a:rPr lang="en-US"/>
              <a:t> [0,n]</a:t>
            </a:r>
          </a:p>
          <a:p>
            <a:pPr>
              <a:spcBef>
                <a:spcPct val="50000"/>
              </a:spcBef>
            </a:pPr>
            <a:r>
              <a:rPr lang="en-US"/>
              <a:t>C(x) = 4Q(1+t)+r</a:t>
            </a:r>
            <a:r>
              <a:rPr lang="en-US" baseline="-25000"/>
              <a:t>0</a:t>
            </a:r>
            <a:r>
              <a:rPr lang="en-US"/>
              <a:t>+</a:t>
            </a:r>
            <a:r>
              <a:rPr lang="en-US">
                <a:latin typeface="Symbol" pitchFamily="18" charset="2"/>
                <a:sym typeface="Symbol" pitchFamily="18" charset="2"/>
              </a:rPr>
              <a:t></a:t>
            </a:r>
            <a:r>
              <a:rPr lang="en-US"/>
              <a:t> </a:t>
            </a:r>
            <a:r>
              <a:rPr lang="en-US" baseline="-25000"/>
              <a:t>j </a:t>
            </a:r>
            <a:r>
              <a:rPr lang="en-US" baseline="-25000">
                <a:latin typeface="cmsy10" pitchFamily="34" charset="0"/>
              </a:rPr>
              <a:t>2 X</a:t>
            </a:r>
            <a:r>
              <a:rPr lang="en-US"/>
              <a:t>  r</a:t>
            </a:r>
            <a:r>
              <a:rPr lang="en-US" baseline="-25000"/>
              <a:t>j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4572000"/>
            <a:ext cx="8991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baseline="-25000"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(x) = e(g</a:t>
            </a:r>
            <a:r>
              <a:rPr lang="en-US" baseline="30000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baseline="55000">
                <a:ea typeface="Arial Unicode MS" pitchFamily="34" charset="-128"/>
                <a:cs typeface="Arial Unicode MS" pitchFamily="34" charset="-128"/>
              </a:rPr>
              <a:t>C(x)</a:t>
            </a:r>
            <a:r>
              <a:rPr lang="en-US">
                <a:ea typeface="Arial Unicode MS" pitchFamily="34" charset="-128"/>
                <a:cs typeface="Arial Unicode MS" pitchFamily="34" charset="-128"/>
              </a:rPr>
              <a:t>,h)</a:t>
            </a: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04800" y="5334000"/>
            <a:ext cx="5791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Query: C(x) </a:t>
            </a:r>
            <a:r>
              <a:rPr lang="en-US">
                <a:solidFill>
                  <a:srgbClr val="0000CC"/>
                </a:solidFill>
                <a:latin typeface="Symbol" pitchFamily="18" charset="2"/>
                <a:sym typeface="Symbol" pitchFamily="18" charset="2"/>
              </a:rPr>
              <a:t></a:t>
            </a:r>
            <a:r>
              <a:rPr lang="en-US">
                <a:solidFill>
                  <a:srgbClr val="0000CC"/>
                </a:solidFill>
              </a:rPr>
              <a:t> 0 mod 4Q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Challenge: C(x) = 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build="allAtOnce"/>
      <p:bldP spid="73734" grpId="0"/>
      <p:bldP spid="2" grpId="0" build="allAtOnce"/>
      <p:bldP spid="737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/>
          <p:cNvSpPr txBox="1">
            <a:spLocks noGrp="1"/>
          </p:cNvSpPr>
          <p:nvPr/>
        </p:nvSpPr>
        <p:spPr bwMode="auto">
          <a:xfrm>
            <a:off x="6934200" y="661987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606E5FE-61E6-4267-A731-E0644B28E74E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Pseudo Random Functions </a:t>
            </a:r>
            <a:r>
              <a:rPr lang="en-US" sz="2000" smtClean="0">
                <a:ea typeface="ＭＳ Ｐゴシック"/>
                <a:cs typeface="ＭＳ Ｐゴシック"/>
              </a:rPr>
              <a:t>[GGM84]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828800" y="17526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F</a:t>
            </a:r>
            <a:r>
              <a:rPr lang="en-US" sz="2800" baseline="-250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(</a:t>
            </a:r>
            <a:r>
              <a:rPr lang="en-US" sz="2800">
                <a:latin typeface="cmsy10" pitchFamily="34" charset="0"/>
              </a:rPr>
              <a:t>¢</a:t>
            </a:r>
            <a:r>
              <a:rPr lang="en-US" sz="2800">
                <a:latin typeface="Comic Sans MS" pitchFamily="66" charset="0"/>
              </a:rPr>
              <a:t>)</a:t>
            </a:r>
          </a:p>
        </p:txBody>
      </p:sp>
      <p:pic>
        <p:nvPicPr>
          <p:cNvPr id="17412" name="Picture 9" descr="pmo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50" name="Group 42"/>
          <p:cNvGrpSpPr>
            <a:grpSpLocks/>
          </p:cNvGrpSpPr>
          <p:nvPr/>
        </p:nvGrpSpPr>
        <p:grpSpPr bwMode="auto">
          <a:xfrm>
            <a:off x="457200" y="2590800"/>
            <a:ext cx="1219200" cy="595313"/>
            <a:chOff x="288" y="1632"/>
            <a:chExt cx="768" cy="375"/>
          </a:xfrm>
        </p:grpSpPr>
        <p:pic>
          <p:nvPicPr>
            <p:cNvPr id="17422" name="Picture 39" descr="j00853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168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3" name="Text Box 40"/>
            <p:cNvSpPr txBox="1">
              <a:spLocks noChangeArrowheads="1"/>
            </p:cNvSpPr>
            <p:nvPr/>
          </p:nvSpPr>
          <p:spPr bwMode="auto">
            <a:xfrm>
              <a:off x="288" y="1632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K</a:t>
              </a:r>
            </a:p>
          </p:txBody>
        </p:sp>
      </p:grpSp>
      <p:sp>
        <p:nvSpPr>
          <p:cNvPr id="17414" name="Text Box 44"/>
          <p:cNvSpPr txBox="1">
            <a:spLocks noChangeArrowheads="1"/>
          </p:cNvSpPr>
          <p:nvPr/>
        </p:nvSpPr>
        <p:spPr bwMode="auto">
          <a:xfrm>
            <a:off x="3962400" y="3505200"/>
            <a:ext cx="3200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17443" name="Picture 12" descr="crystal b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810000"/>
            <a:ext cx="904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4" name="Picture 36" descr="sat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2514600"/>
            <a:ext cx="10493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5" name="Line 37"/>
          <p:cNvSpPr>
            <a:spLocks noChangeShapeType="1"/>
          </p:cNvSpPr>
          <p:nvPr/>
        </p:nvSpPr>
        <p:spPr bwMode="auto">
          <a:xfrm flipV="1">
            <a:off x="2743200" y="3276600"/>
            <a:ext cx="274320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46" name="Line 38"/>
          <p:cNvSpPr>
            <a:spLocks noChangeShapeType="1"/>
          </p:cNvSpPr>
          <p:nvPr/>
        </p:nvSpPr>
        <p:spPr bwMode="auto">
          <a:xfrm>
            <a:off x="2667000" y="2057400"/>
            <a:ext cx="2743200" cy="1066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5715000" y="1219200"/>
            <a:ext cx="762000" cy="170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600">
                <a:solidFill>
                  <a:srgbClr val="FF0000"/>
                </a:solidFill>
                <a:sym typeface="Wingdings" pitchFamily="2" charset="2"/>
              </a:rPr>
              <a:t>?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381000" y="4953000"/>
            <a:ext cx="3200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Applications: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Sym Key Enc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Removing State…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4267200" y="4953000"/>
            <a:ext cx="3200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Constructions: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OWF</a:t>
            </a:r>
            <a:r>
              <a:rPr lang="en-US"/>
              <a:t> -- GGM/HILL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00CC"/>
                </a:solidFill>
              </a:rPr>
              <a:t>DDH</a:t>
            </a:r>
            <a:r>
              <a:rPr lang="en-US"/>
              <a:t> –NR97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45" grpId="0" animBg="1"/>
      <p:bldP spid="17446" grpId="0" animBg="1"/>
      <p:bldP spid="17447" grpId="0"/>
      <p:bldP spid="17448" grpId="0"/>
      <p:bldP spid="174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 txBox="1">
            <a:spLocks noGrp="1"/>
          </p:cNvSpPr>
          <p:nvPr/>
        </p:nvSpPr>
        <p:spPr bwMode="auto">
          <a:xfrm>
            <a:off x="6934200" y="661987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B7F6E39-6EC5-4341-9DE7-0B67BDBE8488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Verifiable Random Functions </a:t>
            </a:r>
            <a:r>
              <a:rPr lang="en-US" sz="1800" smtClean="0">
                <a:ea typeface="ＭＳ Ｐゴシック"/>
                <a:cs typeface="ＭＳ Ｐゴシック"/>
              </a:rPr>
              <a:t>[MRV99]</a:t>
            </a: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1905000" y="24384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F</a:t>
            </a:r>
            <a:r>
              <a:rPr lang="en-US" sz="2800" baseline="-250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(</a:t>
            </a:r>
            <a:r>
              <a:rPr lang="en-US" sz="2800">
                <a:latin typeface="cmsy10" pitchFamily="34" charset="0"/>
              </a:rPr>
              <a:t>¢</a:t>
            </a:r>
            <a:r>
              <a:rPr lang="en-US" sz="2800">
                <a:latin typeface="Comic Sans MS" pitchFamily="66" charset="0"/>
              </a:rPr>
              <a:t>)</a:t>
            </a:r>
          </a:p>
        </p:txBody>
      </p:sp>
      <p:pic>
        <p:nvPicPr>
          <p:cNvPr id="19460" name="Picture 9" descr="pmo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830" name="Group 6"/>
          <p:cNvGrpSpPr>
            <a:grpSpLocks/>
          </p:cNvGrpSpPr>
          <p:nvPr/>
        </p:nvGrpSpPr>
        <p:grpSpPr bwMode="auto">
          <a:xfrm>
            <a:off x="533400" y="3276600"/>
            <a:ext cx="1219200" cy="595313"/>
            <a:chOff x="288" y="1632"/>
            <a:chExt cx="768" cy="375"/>
          </a:xfrm>
        </p:grpSpPr>
        <p:pic>
          <p:nvPicPr>
            <p:cNvPr id="19467" name="Picture 39" descr="j00853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168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8" name="Text Box 40"/>
            <p:cNvSpPr txBox="1">
              <a:spLocks noChangeArrowheads="1"/>
            </p:cNvSpPr>
            <p:nvPr/>
          </p:nvSpPr>
          <p:spPr bwMode="auto">
            <a:xfrm>
              <a:off x="288" y="1632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K</a:t>
              </a:r>
            </a:p>
          </p:txBody>
        </p:sp>
      </p:grpSp>
      <p:pic>
        <p:nvPicPr>
          <p:cNvPr id="19462" name="Picture 4" descr="car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2590800"/>
            <a:ext cx="10715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7846" name="Group 22"/>
          <p:cNvGrpSpPr>
            <a:grpSpLocks/>
          </p:cNvGrpSpPr>
          <p:nvPr/>
        </p:nvGrpSpPr>
        <p:grpSpPr bwMode="auto">
          <a:xfrm>
            <a:off x="1524000" y="3276600"/>
            <a:ext cx="1066800" cy="601663"/>
            <a:chOff x="1296" y="2544"/>
            <a:chExt cx="672" cy="379"/>
          </a:xfrm>
        </p:grpSpPr>
        <p:pic>
          <p:nvPicPr>
            <p:cNvPr id="19465" name="Picture 54" descr="bs00740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84" y="2736"/>
              <a:ext cx="384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6" name="Text Box 40"/>
            <p:cNvSpPr txBox="1">
              <a:spLocks noChangeArrowheads="1"/>
            </p:cNvSpPr>
            <p:nvPr/>
          </p:nvSpPr>
          <p:spPr bwMode="auto">
            <a:xfrm>
              <a:off x="1296" y="2544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PK</a:t>
              </a:r>
            </a:p>
          </p:txBody>
        </p:sp>
      </p:grpSp>
      <p:sp>
        <p:nvSpPr>
          <p:cNvPr id="77848" name="Text Box 3"/>
          <p:cNvSpPr txBox="1">
            <a:spLocks noChangeArrowheads="1"/>
          </p:cNvSpPr>
          <p:nvPr/>
        </p:nvSpPr>
        <p:spPr bwMode="auto">
          <a:xfrm>
            <a:off x="4495800" y="2514600"/>
            <a:ext cx="25146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F</a:t>
            </a:r>
            <a:r>
              <a:rPr lang="en-US" sz="2800" baseline="-250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(x), </a:t>
            </a:r>
            <a:r>
              <a:rPr lang="en-US" sz="2800">
                <a:latin typeface="cmmi10" pitchFamily="34" charset="0"/>
              </a:rPr>
              <a:t>¼</a:t>
            </a:r>
            <a:r>
              <a:rPr lang="en-US" sz="2800" baseline="-25000">
                <a:latin typeface="Comic Sans MS" pitchFamily="66" charset="0"/>
              </a:rPr>
              <a:t>x</a:t>
            </a:r>
            <a:endParaRPr lang="en-US" sz="2800">
              <a:latin typeface="Comic Sans MS" pitchFamily="66" charset="0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F</a:t>
            </a:r>
            <a:r>
              <a:rPr lang="en-US" sz="2800" baseline="-250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(x’), </a:t>
            </a:r>
            <a:r>
              <a:rPr lang="en-US" sz="2800">
                <a:latin typeface="cmmi10" pitchFamily="34" charset="0"/>
              </a:rPr>
              <a:t>¼</a:t>
            </a:r>
            <a:r>
              <a:rPr lang="en-US" sz="2800" baseline="-25000">
                <a:latin typeface="Comic Sans MS" pitchFamily="66" charset="0"/>
              </a:rPr>
              <a:t>x’</a:t>
            </a:r>
            <a:endParaRPr lang="en-US" sz="2800">
              <a:latin typeface="Comic Sans MS" pitchFamily="66" charset="0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069 L 0.38333 -0.265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778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VRFs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7620000" cy="4367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Setup(1</a:t>
            </a:r>
            <a:r>
              <a:rPr lang="en-US" sz="2800" baseline="3000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¸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K, PK</a:t>
            </a: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28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Evaluate(K, x </a:t>
            </a:r>
            <a:r>
              <a:rPr lang="en-US" sz="280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{0,1}</a:t>
            </a:r>
            <a:r>
              <a:rPr lang="en-US" sz="2800" baseline="30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F</a:t>
            </a:r>
            <a:r>
              <a:rPr lang="en-US" sz="2800" baseline="-25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(x)</a:t>
            </a: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endParaRPr lang="en-US" sz="28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Prove(K, x </a:t>
            </a:r>
            <a:r>
              <a:rPr lang="en-US" sz="280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{0,1}</a:t>
            </a:r>
            <a:r>
              <a:rPr lang="en-US" sz="2800" baseline="30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>
                <a:latin typeface="cmsy10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 baseline="-25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x</a:t>
            </a:r>
            <a:endParaRPr lang="en-US" sz="28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endParaRPr lang="en-US" sz="2800"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Verify(PK, (x,y,</a:t>
            </a:r>
            <a:r>
              <a:rPr lang="en-US" sz="2800">
                <a:latin typeface="cmmi10" pitchFamily="34" charset="0"/>
                <a:ea typeface="Arial Unicode MS" pitchFamily="34" charset="-128"/>
                <a:cs typeface="Arial Unicode MS" pitchFamily="34" charset="-128"/>
              </a:rPr>
              <a:t>¼</a:t>
            </a:r>
            <a:r>
              <a:rPr lang="en-US" sz="28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) ) = {T,F}</a:t>
            </a:r>
            <a:r>
              <a: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	</a:t>
            </a:r>
          </a:p>
        </p:txBody>
      </p:sp>
      <p:sp>
        <p:nvSpPr>
          <p:cNvPr id="79879" name="AutoShape 7"/>
          <p:cNvSpPr>
            <a:spLocks noChangeArrowheads="1"/>
          </p:cNvSpPr>
          <p:nvPr/>
        </p:nvSpPr>
        <p:spPr bwMode="auto">
          <a:xfrm>
            <a:off x="5105400" y="3429000"/>
            <a:ext cx="3733800" cy="1066800"/>
          </a:xfrm>
          <a:prstGeom prst="wedgeEllipseCallout">
            <a:avLst>
              <a:gd name="adj1" fmla="val -55866"/>
              <a:gd name="adj2" fmla="val 121431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Non-Interactive!</a:t>
            </a:r>
          </a:p>
        </p:txBody>
      </p:sp>
      <p:sp>
        <p:nvSpPr>
          <p:cNvPr id="79880" name="AutoShape 8"/>
          <p:cNvSpPr>
            <a:spLocks noChangeArrowheads="1"/>
          </p:cNvSpPr>
          <p:nvPr/>
        </p:nvSpPr>
        <p:spPr bwMode="auto">
          <a:xfrm>
            <a:off x="5181600" y="914400"/>
            <a:ext cx="3733800" cy="1066800"/>
          </a:xfrm>
          <a:prstGeom prst="wedgeEllipseCallout">
            <a:avLst>
              <a:gd name="adj1" fmla="val -55866"/>
              <a:gd name="adj2" fmla="val 121431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>
                <a:solidFill>
                  <a:srgbClr val="0000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Deterministic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uiExpand="1" build="allAtOnce"/>
      <p:bldP spid="79879" grpId="0" animBg="1"/>
      <p:bldP spid="798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5"/>
          <p:cNvSpPr txBox="1">
            <a:spLocks noGrp="1"/>
          </p:cNvSpPr>
          <p:nvPr/>
        </p:nvSpPr>
        <p:spPr bwMode="auto">
          <a:xfrm>
            <a:off x="6934200" y="661987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DD6738F-C837-4E2B-8023-72B076C69FB7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Security: Pseudorandomness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362200" y="22860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 dirty="0" smtClean="0">
                <a:latin typeface="Comic Sans MS" pitchFamily="66" charset="0"/>
              </a:rPr>
              <a:t>F</a:t>
            </a:r>
            <a:r>
              <a:rPr lang="en-US" sz="2800" baseline="-25000" dirty="0" smtClean="0">
                <a:latin typeface="Comic Sans MS" pitchFamily="66" charset="0"/>
              </a:rPr>
              <a:t>K</a:t>
            </a:r>
            <a:r>
              <a:rPr lang="en-US" sz="2800" dirty="0" smtClean="0">
                <a:latin typeface="Comic Sans MS" pitchFamily="66" charset="0"/>
              </a:rPr>
              <a:t>(x</a:t>
            </a:r>
            <a:r>
              <a:rPr lang="en-US" sz="2800" baseline="-25000" dirty="0" smtClean="0">
                <a:latin typeface="Comic Sans MS" pitchFamily="66" charset="0"/>
              </a:rPr>
              <a:t>1</a:t>
            </a:r>
            <a:r>
              <a:rPr lang="en-US" sz="2800" dirty="0" smtClean="0">
                <a:latin typeface="Comic Sans MS" pitchFamily="66" charset="0"/>
              </a:rPr>
              <a:t> ), </a:t>
            </a:r>
            <a:r>
              <a:rPr lang="en-US" sz="2800" dirty="0" smtClean="0">
                <a:latin typeface="cmmi10"/>
              </a:rPr>
              <a:t>¼</a:t>
            </a:r>
            <a:r>
              <a:rPr lang="en-US" sz="2800" baseline="-25000" dirty="0" smtClean="0">
                <a:latin typeface="Comic Sans MS"/>
              </a:rPr>
              <a:t>x1</a:t>
            </a:r>
            <a:endParaRPr lang="en-US" sz="2800" baseline="-25000" dirty="0">
              <a:latin typeface="Comic Sans MS"/>
            </a:endParaRPr>
          </a:p>
        </p:txBody>
      </p:sp>
      <p:pic>
        <p:nvPicPr>
          <p:cNvPr id="22532" name="Picture 9" descr="pmo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438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42"/>
          <p:cNvGrpSpPr>
            <a:grpSpLocks/>
          </p:cNvGrpSpPr>
          <p:nvPr/>
        </p:nvGrpSpPr>
        <p:grpSpPr bwMode="auto">
          <a:xfrm>
            <a:off x="685800" y="3352800"/>
            <a:ext cx="1219200" cy="595313"/>
            <a:chOff x="288" y="1632"/>
            <a:chExt cx="768" cy="375"/>
          </a:xfrm>
        </p:grpSpPr>
        <p:pic>
          <p:nvPicPr>
            <p:cNvPr id="22551" name="Picture 39" descr="j00853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168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2" name="Text Box 40"/>
            <p:cNvSpPr txBox="1">
              <a:spLocks noChangeArrowheads="1"/>
            </p:cNvSpPr>
            <p:nvPr/>
          </p:nvSpPr>
          <p:spPr bwMode="auto">
            <a:xfrm>
              <a:off x="288" y="1632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K</a:t>
              </a:r>
            </a:p>
          </p:txBody>
        </p:sp>
      </p:grpSp>
      <p:sp>
        <p:nvSpPr>
          <p:cNvPr id="22534" name="Text Box 44"/>
          <p:cNvSpPr txBox="1">
            <a:spLocks noChangeArrowheads="1"/>
          </p:cNvSpPr>
          <p:nvPr/>
        </p:nvSpPr>
        <p:spPr bwMode="auto">
          <a:xfrm>
            <a:off x="3962400" y="3505200"/>
            <a:ext cx="3200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pic>
        <p:nvPicPr>
          <p:cNvPr id="22535" name="Picture 36" descr="sat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590800"/>
            <a:ext cx="10493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39"/>
          <p:cNvSpPr txBox="1">
            <a:spLocks noChangeArrowheads="1"/>
          </p:cNvSpPr>
          <p:nvPr/>
        </p:nvSpPr>
        <p:spPr bwMode="auto">
          <a:xfrm>
            <a:off x="7620000" y="1219200"/>
            <a:ext cx="762000" cy="170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600">
                <a:solidFill>
                  <a:srgbClr val="FF0000"/>
                </a:solidFill>
                <a:sym typeface="Wingdings" pitchFamily="2" charset="2"/>
              </a:rPr>
              <a:t>?</a:t>
            </a:r>
          </a:p>
        </p:txBody>
      </p:sp>
      <p:grpSp>
        <p:nvGrpSpPr>
          <p:cNvPr id="22537" name="Group 22"/>
          <p:cNvGrpSpPr>
            <a:grpSpLocks/>
          </p:cNvGrpSpPr>
          <p:nvPr/>
        </p:nvGrpSpPr>
        <p:grpSpPr bwMode="auto">
          <a:xfrm>
            <a:off x="3657600" y="1295400"/>
            <a:ext cx="1066800" cy="601663"/>
            <a:chOff x="1296" y="2544"/>
            <a:chExt cx="672" cy="379"/>
          </a:xfrm>
        </p:grpSpPr>
        <p:pic>
          <p:nvPicPr>
            <p:cNvPr id="22549" name="Picture 54" descr="bs00740_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84" y="2736"/>
              <a:ext cx="384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0" name="Text Box 40"/>
            <p:cNvSpPr txBox="1">
              <a:spLocks noChangeArrowheads="1"/>
            </p:cNvSpPr>
            <p:nvPr/>
          </p:nvSpPr>
          <p:spPr bwMode="auto">
            <a:xfrm>
              <a:off x="1296" y="2544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PK</a:t>
              </a:r>
            </a:p>
          </p:txBody>
        </p:sp>
      </p:grp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638800" y="22860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x</a:t>
            </a:r>
            <a:r>
              <a:rPr lang="en-US" sz="2800" baseline="-25000">
                <a:latin typeface="Comic Sans MS" pitchFamily="66" charset="0"/>
              </a:rPr>
              <a:t>1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62200" y="28956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 dirty="0">
                <a:latin typeface="Comic Sans MS" pitchFamily="66" charset="0"/>
              </a:rPr>
              <a:t>F</a:t>
            </a:r>
            <a:r>
              <a:rPr lang="en-US" sz="2800" baseline="-25000" dirty="0">
                <a:latin typeface="Comic Sans MS" pitchFamily="66" charset="0"/>
              </a:rPr>
              <a:t>K</a:t>
            </a:r>
            <a:r>
              <a:rPr lang="en-US" sz="2800" dirty="0">
                <a:latin typeface="Comic Sans MS" pitchFamily="66" charset="0"/>
              </a:rPr>
              <a:t>(x</a:t>
            </a: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 smtClean="0">
                <a:latin typeface="Comic Sans MS" pitchFamily="66" charset="0"/>
              </a:rPr>
              <a:t>), </a:t>
            </a:r>
            <a:r>
              <a:rPr lang="en-US" sz="2800" dirty="0" smtClean="0">
                <a:latin typeface="cmmi10"/>
              </a:rPr>
              <a:t>¼</a:t>
            </a:r>
            <a:r>
              <a:rPr lang="en-US" sz="2800" baseline="-25000" dirty="0" smtClean="0">
                <a:latin typeface="Comic Sans MS"/>
              </a:rPr>
              <a:t>x2</a:t>
            </a:r>
            <a:endParaRPr lang="en-US" sz="2800" baseline="-25000" dirty="0">
              <a:latin typeface="Comic Sans M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638800" y="28956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x</a:t>
            </a:r>
            <a:r>
              <a:rPr lang="en-US" sz="2800" baseline="-25000">
                <a:latin typeface="Comic Sans MS" pitchFamily="66" charset="0"/>
              </a:rPr>
              <a:t>2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62200" y="3429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 dirty="0">
                <a:latin typeface="Comic Sans MS" pitchFamily="66" charset="0"/>
              </a:rPr>
              <a:t>F</a:t>
            </a:r>
            <a:r>
              <a:rPr lang="en-US" sz="2800" baseline="-25000" dirty="0">
                <a:latin typeface="Comic Sans MS" pitchFamily="66" charset="0"/>
              </a:rPr>
              <a:t>K</a:t>
            </a:r>
            <a:r>
              <a:rPr lang="en-US" sz="2800" dirty="0">
                <a:latin typeface="Comic Sans MS" pitchFamily="66" charset="0"/>
              </a:rPr>
              <a:t>(x</a:t>
            </a:r>
            <a:r>
              <a:rPr lang="en-US" sz="2800" baseline="-25000" dirty="0">
                <a:latin typeface="Comic Sans MS" pitchFamily="66" charset="0"/>
              </a:rPr>
              <a:t>3</a:t>
            </a:r>
            <a:r>
              <a:rPr lang="en-US" sz="2800" dirty="0" smtClean="0">
                <a:latin typeface="Comic Sans MS" pitchFamily="66" charset="0"/>
              </a:rPr>
              <a:t>),  </a:t>
            </a:r>
            <a:r>
              <a:rPr lang="en-US" sz="2800" dirty="0" smtClean="0">
                <a:latin typeface="cmmi10"/>
              </a:rPr>
              <a:t>¼</a:t>
            </a:r>
            <a:r>
              <a:rPr lang="en-US" sz="2800" baseline="-25000" dirty="0" smtClean="0">
                <a:latin typeface="Comic Sans MS"/>
              </a:rPr>
              <a:t>x3</a:t>
            </a:r>
            <a:endParaRPr lang="en-US" sz="2800" baseline="-25000" dirty="0">
              <a:latin typeface="Comic Sans M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638800" y="34290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x</a:t>
            </a:r>
            <a:r>
              <a:rPr lang="en-US" sz="2800" baseline="-25000">
                <a:latin typeface="Comic Sans MS" pitchFamily="66" charset="0"/>
              </a:rPr>
              <a:t>3</a:t>
            </a:r>
          </a:p>
        </p:txBody>
      </p:sp>
      <p:sp>
        <p:nvSpPr>
          <p:cNvPr id="80927" name="Text Box 31"/>
          <p:cNvSpPr txBox="1">
            <a:spLocks noChangeArrowheads="1"/>
          </p:cNvSpPr>
          <p:nvPr/>
        </p:nvSpPr>
        <p:spPr bwMode="auto">
          <a:xfrm>
            <a:off x="1981200" y="58674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AdvA = Pr[b’=b]-1/2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76400" y="4343400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F</a:t>
            </a:r>
            <a:r>
              <a:rPr lang="en-US" sz="2800" baseline="-25000">
                <a:latin typeface="Comic Sans MS" pitchFamily="66" charset="0"/>
              </a:rPr>
              <a:t>K</a:t>
            </a:r>
            <a:r>
              <a:rPr lang="en-US" sz="2800">
                <a:latin typeface="Comic Sans MS" pitchFamily="66" charset="0"/>
              </a:rPr>
              <a:t>(x</a:t>
            </a:r>
            <a:r>
              <a:rPr lang="en-US" sz="2800" baseline="30000">
                <a:latin typeface="Comic Sans MS" pitchFamily="66" charset="0"/>
              </a:rPr>
              <a:t>*</a:t>
            </a:r>
            <a:r>
              <a:rPr lang="en-US" sz="2800">
                <a:latin typeface="Comic Sans MS" pitchFamily="66" charset="0"/>
              </a:rPr>
              <a:t>) or R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638800" y="43434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x</a:t>
            </a:r>
            <a:r>
              <a:rPr lang="en-US" sz="2800" baseline="30000">
                <a:latin typeface="Comic Sans MS" pitchFamily="66" charset="0"/>
              </a:rPr>
              <a:t>*</a:t>
            </a:r>
          </a:p>
        </p:txBody>
      </p:sp>
      <p:pic>
        <p:nvPicPr>
          <p:cNvPr id="80930" name="Picture 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3810000"/>
            <a:ext cx="561975" cy="81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0931" name="Text Box 35"/>
          <p:cNvSpPr txBox="1">
            <a:spLocks noChangeArrowheads="1"/>
          </p:cNvSpPr>
          <p:nvPr/>
        </p:nvSpPr>
        <p:spPr bwMode="auto">
          <a:xfrm>
            <a:off x="838200" y="4114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80932" name="Text Box 36"/>
          <p:cNvSpPr txBox="1">
            <a:spLocks noChangeArrowheads="1"/>
          </p:cNvSpPr>
          <p:nvPr/>
        </p:nvSpPr>
        <p:spPr bwMode="auto">
          <a:xfrm>
            <a:off x="6934200" y="4343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3375 0.0067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671 L 0.3 0.0023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3375 0.0067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671 L 0.3 0.0023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3375 0.0067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671 L 0.3 0.0023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3375 0.00672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0671 L 0.35 0.00232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8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1" grpId="1"/>
      <p:bldP spid="2" grpId="0"/>
      <p:bldP spid="2" grpId="1"/>
      <p:bldP spid="2" grpId="2"/>
      <p:bldP spid="3" grpId="0"/>
      <p:bldP spid="3" grpId="1"/>
      <p:bldP spid="4" grpId="0"/>
      <p:bldP spid="4" grpId="1"/>
      <p:bldP spid="4" grpId="2"/>
      <p:bldP spid="5" grpId="0"/>
      <p:bldP spid="5" grpId="1"/>
      <p:bldP spid="6" grpId="0"/>
      <p:bldP spid="6" grpId="1"/>
      <p:bldP spid="6" grpId="2"/>
      <p:bldP spid="80927" grpId="0"/>
      <p:bldP spid="7" grpId="0"/>
      <p:bldP spid="7" grpId="1"/>
      <p:bldP spid="8" grpId="0"/>
      <p:bldP spid="8" grpId="1"/>
      <p:bldP spid="8" grpId="2"/>
      <p:bldP spid="80931" grpId="0"/>
      <p:bldP spid="809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5"/>
          <p:cNvSpPr txBox="1">
            <a:spLocks noGrp="1"/>
          </p:cNvSpPr>
          <p:nvPr/>
        </p:nvSpPr>
        <p:spPr bwMode="auto">
          <a:xfrm>
            <a:off x="6934200" y="661987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C5315BA-BA38-4B2E-8BC7-B2D17119D6DC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Security: Uniqueness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pic>
        <p:nvPicPr>
          <p:cNvPr id="24579" name="Picture 9" descr="pmor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288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0" name="Group 42"/>
          <p:cNvGrpSpPr>
            <a:grpSpLocks/>
          </p:cNvGrpSpPr>
          <p:nvPr/>
        </p:nvGrpSpPr>
        <p:grpSpPr bwMode="auto">
          <a:xfrm>
            <a:off x="609600" y="2743200"/>
            <a:ext cx="1219200" cy="595313"/>
            <a:chOff x="288" y="1632"/>
            <a:chExt cx="768" cy="375"/>
          </a:xfrm>
        </p:grpSpPr>
        <p:pic>
          <p:nvPicPr>
            <p:cNvPr id="24585" name="Picture 39" descr="j00853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168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6" name="Text Box 40"/>
            <p:cNvSpPr txBox="1">
              <a:spLocks noChangeArrowheads="1"/>
            </p:cNvSpPr>
            <p:nvPr/>
          </p:nvSpPr>
          <p:spPr bwMode="auto">
            <a:xfrm>
              <a:off x="288" y="1632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K</a:t>
              </a:r>
            </a:p>
          </p:txBody>
        </p:sp>
      </p:grpSp>
      <p:grpSp>
        <p:nvGrpSpPr>
          <p:cNvPr id="24581" name="Group 22"/>
          <p:cNvGrpSpPr>
            <a:grpSpLocks/>
          </p:cNvGrpSpPr>
          <p:nvPr/>
        </p:nvGrpSpPr>
        <p:grpSpPr bwMode="auto">
          <a:xfrm>
            <a:off x="3657600" y="1295400"/>
            <a:ext cx="1066800" cy="601663"/>
            <a:chOff x="1296" y="2544"/>
            <a:chExt cx="672" cy="379"/>
          </a:xfrm>
        </p:grpSpPr>
        <p:pic>
          <p:nvPicPr>
            <p:cNvPr id="24583" name="Picture 54" descr="bs00740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2736"/>
              <a:ext cx="384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Text Box 40"/>
            <p:cNvSpPr txBox="1">
              <a:spLocks noChangeArrowheads="1"/>
            </p:cNvSpPr>
            <p:nvPr/>
          </p:nvSpPr>
          <p:spPr bwMode="auto">
            <a:xfrm>
              <a:off x="1296" y="2544"/>
              <a:ext cx="66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0000CC"/>
                  </a:solidFill>
                  <a:latin typeface="Comic Sans MS" pitchFamily="66" charset="0"/>
                </a:rPr>
                <a:t>PK</a:t>
              </a:r>
            </a:p>
          </p:txBody>
        </p:sp>
      </p:grpSp>
      <p:sp>
        <p:nvSpPr>
          <p:cNvPr id="24582" name="Text Box 27"/>
          <p:cNvSpPr txBox="1">
            <a:spLocks noChangeArrowheads="1"/>
          </p:cNvSpPr>
          <p:nvPr/>
        </p:nvSpPr>
        <p:spPr bwMode="auto">
          <a:xfrm>
            <a:off x="2514600" y="3048000"/>
            <a:ext cx="52578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Impossible:</a:t>
            </a:r>
          </a:p>
          <a:p>
            <a:pPr marL="457200" indent="-457200">
              <a:spcBef>
                <a:spcPct val="50000"/>
              </a:spcBef>
            </a:pPr>
            <a:r>
              <a:rPr lang="en-US"/>
              <a:t>Exists (x,y</a:t>
            </a:r>
            <a:r>
              <a:rPr lang="en-US" baseline="-25000"/>
              <a:t>1</a:t>
            </a:r>
            <a:r>
              <a:rPr lang="en-US"/>
              <a:t>, y</a:t>
            </a:r>
            <a:r>
              <a:rPr lang="en-US" baseline="-25000"/>
              <a:t>2</a:t>
            </a:r>
            <a:r>
              <a:rPr lang="en-US"/>
              <a:t>, </a:t>
            </a:r>
            <a:r>
              <a:rPr lang="en-US">
                <a:latin typeface="cmmi10" pitchFamily="34" charset="0"/>
              </a:rPr>
              <a:t>¼</a:t>
            </a:r>
            <a:r>
              <a:rPr lang="en-US" baseline="-25000">
                <a:latin typeface="cmmi10" pitchFamily="34" charset="0"/>
              </a:rPr>
              <a:t>1</a:t>
            </a:r>
            <a:r>
              <a:rPr lang="en-US"/>
              <a:t>,</a:t>
            </a:r>
            <a:r>
              <a:rPr lang="en-US">
                <a:latin typeface="cmmi10" pitchFamily="34" charset="0"/>
              </a:rPr>
              <a:t>¼</a:t>
            </a:r>
            <a:r>
              <a:rPr lang="en-US" baseline="-25000">
                <a:latin typeface="cmmi10" pitchFamily="34" charset="0"/>
              </a:rPr>
              <a:t>2</a:t>
            </a:r>
            <a:r>
              <a:rPr lang="en-US"/>
              <a:t>)</a:t>
            </a:r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n-US"/>
              <a:t>y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en-US">
                <a:latin typeface="Symbol" pitchFamily="18" charset="2"/>
                <a:sym typeface="Symbol" pitchFamily="18" charset="2"/>
              </a:rPr>
              <a:t></a:t>
            </a:r>
            <a:r>
              <a:rPr lang="en-US"/>
              <a:t> y</a:t>
            </a:r>
            <a:r>
              <a:rPr lang="en-US" baseline="-25000"/>
              <a:t>2</a:t>
            </a:r>
            <a:endParaRPr lang="en-US"/>
          </a:p>
          <a:p>
            <a:pPr marL="457200" indent="-457200">
              <a:spcBef>
                <a:spcPct val="50000"/>
              </a:spcBef>
              <a:buFontTx/>
              <a:buAutoNum type="arabicParenR"/>
            </a:pPr>
            <a:r>
              <a:rPr lang="en-US"/>
              <a:t>Ver(PK,x,y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>
                <a:latin typeface="cmmi10" pitchFamily="34" charset="0"/>
              </a:rPr>
              <a:t>¼</a:t>
            </a:r>
            <a:r>
              <a:rPr lang="en-US" baseline="-25000">
                <a:latin typeface="cmmi10" pitchFamily="34" charset="0"/>
              </a:rPr>
              <a:t>1</a:t>
            </a:r>
            <a:r>
              <a:rPr lang="en-US"/>
              <a:t>) = T Ver(PK,x,y</a:t>
            </a:r>
            <a:r>
              <a:rPr lang="en-US" baseline="-25000"/>
              <a:t>2</a:t>
            </a:r>
            <a:r>
              <a:rPr lang="en-US"/>
              <a:t>,</a:t>
            </a:r>
            <a:r>
              <a:rPr lang="en-US">
                <a:latin typeface="cmmi10" pitchFamily="34" charset="0"/>
              </a:rPr>
              <a:t>¼</a:t>
            </a:r>
            <a:r>
              <a:rPr lang="en-US" baseline="-25000">
                <a:latin typeface="cmmi10" pitchFamily="34" charset="0"/>
              </a:rPr>
              <a:t>2</a:t>
            </a:r>
            <a:r>
              <a:rPr lang="en-US"/>
              <a:t>) = 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429000"/>
            <a:ext cx="19177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581400"/>
            <a:ext cx="16097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The Technical Challenge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4724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 Interaction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 Common Ref. String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No Randomness (in output)</a:t>
            </a:r>
          </a:p>
        </p:txBody>
      </p:sp>
      <p:pic>
        <p:nvPicPr>
          <p:cNvPr id="84997" name="Picture 5" descr="MC90029098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903434">
            <a:off x="1854200" y="4851400"/>
            <a:ext cx="9715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MC900441278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648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2" name="AutoShape 10"/>
          <p:cNvSpPr>
            <a:spLocks noChangeArrowheads="1"/>
          </p:cNvSpPr>
          <p:nvPr/>
        </p:nvSpPr>
        <p:spPr bwMode="auto">
          <a:xfrm>
            <a:off x="5029200" y="3352800"/>
            <a:ext cx="2133600" cy="2362200"/>
          </a:xfrm>
          <a:custGeom>
            <a:avLst/>
            <a:gdLst>
              <a:gd name="T0" fmla="*/ 1066800 w 21600"/>
              <a:gd name="T1" fmla="*/ 0 h 21600"/>
              <a:gd name="T2" fmla="*/ 312434 w 21600"/>
              <a:gd name="T3" fmla="*/ 345909 h 21600"/>
              <a:gd name="T4" fmla="*/ 0 w 21600"/>
              <a:gd name="T5" fmla="*/ 1181100 h 21600"/>
              <a:gd name="T6" fmla="*/ 312434 w 21600"/>
              <a:gd name="T7" fmla="*/ 2016291 h 21600"/>
              <a:gd name="T8" fmla="*/ 1066800 w 21600"/>
              <a:gd name="T9" fmla="*/ 2362200 h 21600"/>
              <a:gd name="T10" fmla="*/ 1821166 w 21600"/>
              <a:gd name="T11" fmla="*/ 2016291 h 21600"/>
              <a:gd name="T12" fmla="*/ 2133600 w 21600"/>
              <a:gd name="T13" fmla="*/ 1181100 h 21600"/>
              <a:gd name="T14" fmla="*/ 1821166 w 21600"/>
              <a:gd name="T15" fmla="*/ 3459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50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Proof by Partitioning 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pic>
        <p:nvPicPr>
          <p:cNvPr id="27650" name="Picture 20" descr="pmo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81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28600" y="2971800"/>
            <a:ext cx="2286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Simulator</a:t>
            </a:r>
          </a:p>
        </p:txBody>
      </p:sp>
      <p:sp>
        <p:nvSpPr>
          <p:cNvPr id="27652" name="Oval 6"/>
          <p:cNvSpPr>
            <a:spLocks noChangeArrowheads="1"/>
          </p:cNvSpPr>
          <p:nvPr/>
        </p:nvSpPr>
        <p:spPr bwMode="auto">
          <a:xfrm>
            <a:off x="2590800" y="3200400"/>
            <a:ext cx="1905000" cy="2057400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2057400" y="2590800"/>
            <a:ext cx="304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Input Space = {0,1}</a:t>
            </a:r>
            <a:r>
              <a:rPr lang="en-US" baseline="30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3352800" y="3962400"/>
            <a:ext cx="533400" cy="685800"/>
          </a:xfrm>
          <a:prstGeom prst="ellipse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 flipV="1">
            <a:off x="1981200" y="4114800"/>
            <a:ext cx="7620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304800" y="5257800"/>
            <a:ext cx="2286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Query Space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/>
        </p:nvSpPr>
        <p:spPr bwMode="auto">
          <a:xfrm>
            <a:off x="2133600" y="5638800"/>
            <a:ext cx="24384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Challenge Space</a:t>
            </a:r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 flipV="1">
            <a:off x="2819400" y="4267200"/>
            <a:ext cx="685800" cy="1143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6041" name="Group 25"/>
          <p:cNvGrpSpPr>
            <a:grpSpLocks/>
          </p:cNvGrpSpPr>
          <p:nvPr/>
        </p:nvGrpSpPr>
        <p:grpSpPr bwMode="auto">
          <a:xfrm>
            <a:off x="3505200" y="2667000"/>
            <a:ext cx="5638800" cy="2225675"/>
            <a:chOff x="2208" y="1680"/>
            <a:chExt cx="3552" cy="1402"/>
          </a:xfrm>
        </p:grpSpPr>
        <p:pic>
          <p:nvPicPr>
            <p:cNvPr id="27660" name="Picture 13" descr="sata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" y="2160"/>
              <a:ext cx="722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Text Box 14"/>
            <p:cNvSpPr txBox="1">
              <a:spLocks noChangeArrowheads="1"/>
            </p:cNvSpPr>
            <p:nvPr/>
          </p:nvSpPr>
          <p:spPr bwMode="auto">
            <a:xfrm>
              <a:off x="3504" y="1680"/>
              <a:ext cx="1344" cy="1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x</a:t>
              </a:r>
              <a:r>
                <a:rPr lang="en-US" sz="2000" baseline="-25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1</a:t>
              </a:r>
              <a:endPara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x</a:t>
              </a:r>
              <a:r>
                <a:rPr lang="en-US" sz="2000" baseline="-25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endPara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…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x</a:t>
              </a:r>
              <a:r>
                <a:rPr lang="en-US" sz="2000" baseline="-25000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Q</a:t>
              </a:r>
              <a:endParaRPr lang="en-US" sz="2000">
                <a:latin typeface="Comic Sans MS" pitchFamily="66" charset="0"/>
                <a:ea typeface="Arial Unicode MS" pitchFamily="34" charset="-128"/>
                <a:cs typeface="Arial Unicode MS" pitchFamily="34" charset="-128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0000CC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x</a:t>
              </a:r>
              <a:r>
                <a:rPr lang="en-US" sz="2000" baseline="30000">
                  <a:solidFill>
                    <a:srgbClr val="0000CC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*</a:t>
              </a:r>
              <a:r>
                <a:rPr lang="en-US" sz="2000">
                  <a:solidFill>
                    <a:srgbClr val="0000CC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en-US" sz="1600">
                  <a:solidFill>
                    <a:srgbClr val="0000CC"/>
                  </a:solidFill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(challenge input)</a:t>
              </a:r>
            </a:p>
          </p:txBody>
        </p:sp>
        <p:sp>
          <p:nvSpPr>
            <p:cNvPr id="27662" name="Line 18"/>
            <p:cNvSpPr>
              <a:spLocks noChangeShapeType="1"/>
            </p:cNvSpPr>
            <p:nvPr/>
          </p:nvSpPr>
          <p:spPr bwMode="auto">
            <a:xfrm flipH="1">
              <a:off x="2208" y="1824"/>
              <a:ext cx="1344" cy="43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19"/>
            <p:cNvSpPr>
              <a:spLocks noChangeShapeType="1"/>
            </p:cNvSpPr>
            <p:nvPr/>
          </p:nvSpPr>
          <p:spPr bwMode="auto">
            <a:xfrm flipH="1">
              <a:off x="2352" y="2064"/>
              <a:ext cx="1248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20"/>
            <p:cNvSpPr>
              <a:spLocks noChangeShapeType="1"/>
            </p:cNvSpPr>
            <p:nvPr/>
          </p:nvSpPr>
          <p:spPr bwMode="auto">
            <a:xfrm flipH="1" flipV="1">
              <a:off x="2784" y="2592"/>
              <a:ext cx="720" cy="9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21"/>
            <p:cNvSpPr>
              <a:spLocks noChangeShapeType="1"/>
            </p:cNvSpPr>
            <p:nvPr/>
          </p:nvSpPr>
          <p:spPr bwMode="auto">
            <a:xfrm flipH="1" flipV="1">
              <a:off x="2352" y="2640"/>
              <a:ext cx="1104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Text Box 22"/>
            <p:cNvSpPr txBox="1">
              <a:spLocks noChangeArrowheads="1"/>
            </p:cNvSpPr>
            <p:nvPr/>
          </p:nvSpPr>
          <p:spPr bwMode="auto">
            <a:xfrm>
              <a:off x="4320" y="1872"/>
              <a:ext cx="144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Comic Sans MS" pitchFamily="66" charset="0"/>
                  <a:ea typeface="Arial Unicode MS" pitchFamily="34" charset="-128"/>
                  <a:cs typeface="Arial Unicode MS" pitchFamily="34" charset="-128"/>
                </a:rPr>
                <a:t>Attacker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400" smtClean="0">
                <a:ea typeface="ＭＳ Ｐゴシック"/>
                <a:cs typeface="ＭＳ Ｐゴシック"/>
              </a:rPr>
              <a:t>“All-But-One” Proofs   </a:t>
            </a:r>
            <a:endParaRPr lang="en-US" sz="2000" smtClean="0">
              <a:ea typeface="ＭＳ Ｐゴシック"/>
              <a:cs typeface="ＭＳ Ｐゴシック"/>
            </a:endParaRPr>
          </a:p>
        </p:txBody>
      </p:sp>
      <p:pic>
        <p:nvPicPr>
          <p:cNvPr id="28674" name="Picture 20" descr="pmo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4384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28600" y="1828800"/>
            <a:ext cx="2286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Simulator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1905000" y="1981200"/>
            <a:ext cx="1905000" cy="2057400"/>
          </a:xfrm>
          <a:prstGeom prst="ellipse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47800" y="1295400"/>
            <a:ext cx="304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Input Space = {0,1}</a:t>
            </a:r>
            <a:r>
              <a:rPr lang="en-US" baseline="30000"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n</a:t>
            </a: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3352800" y="2743200"/>
            <a:ext cx="152400" cy="152400"/>
          </a:xfrm>
          <a:prstGeom prst="ellipse">
            <a:avLst/>
          </a:prstGeom>
          <a:solidFill>
            <a:srgbClr val="3399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Text Box 20"/>
          <p:cNvSpPr txBox="1">
            <a:spLocks noChangeArrowheads="1"/>
          </p:cNvSpPr>
          <p:nvPr/>
        </p:nvSpPr>
        <p:spPr bwMode="auto">
          <a:xfrm>
            <a:off x="4267200" y="1905000"/>
            <a:ext cx="4572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Guess x</a:t>
            </a:r>
            <a:r>
              <a:rPr lang="en-US" baseline="30000"/>
              <a:t>*</a:t>
            </a:r>
            <a:r>
              <a:rPr lang="en-US"/>
              <a:t>  </a:t>
            </a:r>
          </a:p>
          <a:p>
            <a:pPr>
              <a:spcBef>
                <a:spcPct val="50000"/>
              </a:spcBef>
            </a:pPr>
            <a:r>
              <a:rPr lang="en-US"/>
              <a:t>~ (1/2)</a:t>
            </a:r>
            <a:r>
              <a:rPr lang="en-US" baseline="30000"/>
              <a:t>n</a:t>
            </a:r>
            <a:r>
              <a:rPr lang="en-US"/>
              <a:t> Security Loss</a:t>
            </a:r>
          </a:p>
          <a:p>
            <a:pPr>
              <a:spcBef>
                <a:spcPct val="50000"/>
              </a:spcBef>
            </a:pPr>
            <a:r>
              <a:rPr lang="en-US"/>
              <a:t>Short Input Spaces</a:t>
            </a:r>
          </a:p>
        </p:txBody>
      </p:sp>
      <p:sp>
        <p:nvSpPr>
          <p:cNvPr id="28680" name="Line 21"/>
          <p:cNvSpPr>
            <a:spLocks noChangeShapeType="1"/>
          </p:cNvSpPr>
          <p:nvPr/>
        </p:nvSpPr>
        <p:spPr bwMode="auto">
          <a:xfrm flipH="1">
            <a:off x="3505200" y="2133600"/>
            <a:ext cx="762000" cy="609600"/>
          </a:xfrm>
          <a:prstGeom prst="line">
            <a:avLst/>
          </a:prstGeom>
          <a:noFill/>
          <a:ln w="31750">
            <a:solidFill>
              <a:srgbClr val="00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533400" y="41910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MRV99, DY05 (2</a:t>
            </a:r>
            <a:r>
              <a:rPr lang="en-US" baseline="30000"/>
              <a:t>n</a:t>
            </a:r>
            <a:r>
              <a:rPr lang="en-US"/>
              <a:t> Time-blowup),  ACF09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533400" y="46482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L02  Interactive Assumption – (Partition Changes)</a:t>
            </a: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>
            <a:off x="228600" y="60198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Extend Input: CRHF H:{0,1}</a:t>
            </a:r>
            <a:r>
              <a:rPr lang="en-US" baseline="30000" dirty="0"/>
              <a:t>*</a:t>
            </a:r>
            <a:r>
              <a:rPr lang="en-US" dirty="0"/>
              <a:t> </a:t>
            </a:r>
            <a:r>
              <a:rPr lang="en-US" dirty="0">
                <a:latin typeface="cmsy10" pitchFamily="34" charset="0"/>
              </a:rPr>
              <a:t>!</a:t>
            </a:r>
            <a:r>
              <a:rPr lang="en-US" dirty="0"/>
              <a:t> {0,1}</a:t>
            </a:r>
            <a:r>
              <a:rPr lang="en-US" baseline="30000" dirty="0"/>
              <a:t>n</a:t>
            </a:r>
            <a:r>
              <a:rPr lang="en-US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2" grpId="0"/>
      <p:bldP spid="87063" grpId="0"/>
      <p:bldP spid="870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ORDWRAP" val="0"/>
  <p:tag name="DEFAULTWIDTH" val="348"/>
  <p:tag name="DEFAULTHEIGHT" val="250"/>
  <p:tag name="FIRSTBRENT20WATERS@YOU9OHNFUVWXY5LK" val="2957"/>
  <p:tag name="FIRSTBWATERS@PEKDRPNFUVWXYL44" val="3496"/>
  <p:tag name="FIRSTBWATERS@UEIZFENFUVWXY5ML" val="3214"/>
  <p:tag name="ACCESSLIST" val=""/>
</p:tagLst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11174</TotalTime>
  <Words>678</Words>
  <Application>Microsoft Office PowerPoint</Application>
  <PresentationFormat>On-screen Show (4:3)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Verdana</vt:lpstr>
      <vt:lpstr>ＭＳ Ｐゴシック</vt:lpstr>
      <vt:lpstr>Times New Roman</vt:lpstr>
      <vt:lpstr>Wingdings</vt:lpstr>
      <vt:lpstr>Comic Sans MS</vt:lpstr>
      <vt:lpstr>cmsy10</vt:lpstr>
      <vt:lpstr>cmmi10</vt:lpstr>
      <vt:lpstr>Arial Unicode MS</vt:lpstr>
      <vt:lpstr>Symbol</vt:lpstr>
      <vt:lpstr>Profile</vt:lpstr>
      <vt:lpstr>Constructing Verifiable Random Functions for Large Input Spaces</vt:lpstr>
      <vt:lpstr>Pseudo Random Functions [GGM84]</vt:lpstr>
      <vt:lpstr>Verifiable Random Functions [MRV99]</vt:lpstr>
      <vt:lpstr>VRFs</vt:lpstr>
      <vt:lpstr>Security: Pseudorandomness</vt:lpstr>
      <vt:lpstr>Security: Uniqueness</vt:lpstr>
      <vt:lpstr>The Technical Challenge</vt:lpstr>
      <vt:lpstr>Proof by Partitioning </vt:lpstr>
      <vt:lpstr>“All-But-One” Proofs   </vt:lpstr>
      <vt:lpstr>Goal: Large Input Space (&amp; Poly Reductions) </vt:lpstr>
      <vt:lpstr>Bilinear Map Overview</vt:lpstr>
      <vt:lpstr>Construction (Similar to L02, ACF09)</vt:lpstr>
      <vt:lpstr>Proof Overview: Hidden Programming </vt:lpstr>
      <vt:lpstr>Partitioning and Aborts </vt:lpstr>
      <vt:lpstr>Other Details &amp; Improvements</vt:lpstr>
      <vt:lpstr>Comparisons</vt:lpstr>
      <vt:lpstr>Summary &amp; Future</vt:lpstr>
      <vt:lpstr>Thank you</vt:lpstr>
      <vt:lpstr>Proof Sketch  (leaving out randomization)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Ciphertext-Policy Attribute-Based Encryption</dc:title>
  <dc:creator>bethenco</dc:creator>
  <cp:lastModifiedBy>bwaters</cp:lastModifiedBy>
  <cp:revision>420</cp:revision>
  <dcterms:created xsi:type="dcterms:W3CDTF">2009-07-27T17:59:24Z</dcterms:created>
  <dcterms:modified xsi:type="dcterms:W3CDTF">2010-06-03T07:56:42Z</dcterms:modified>
</cp:coreProperties>
</file>