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256" r:id="rId2"/>
    <p:sldId id="269" r:id="rId3"/>
    <p:sldId id="330" r:id="rId4"/>
    <p:sldId id="271" r:id="rId5"/>
    <p:sldId id="272" r:id="rId6"/>
    <p:sldId id="317" r:id="rId7"/>
    <p:sldId id="316" r:id="rId8"/>
    <p:sldId id="273" r:id="rId9"/>
    <p:sldId id="320" r:id="rId10"/>
    <p:sldId id="314" r:id="rId11"/>
    <p:sldId id="315" r:id="rId12"/>
    <p:sldId id="319" r:id="rId13"/>
    <p:sldId id="318" r:id="rId14"/>
    <p:sldId id="321" r:id="rId15"/>
    <p:sldId id="322" r:id="rId16"/>
    <p:sldId id="286" r:id="rId17"/>
    <p:sldId id="323" r:id="rId18"/>
    <p:sldId id="324" r:id="rId19"/>
    <p:sldId id="293" r:id="rId20"/>
    <p:sldId id="325" r:id="rId21"/>
    <p:sldId id="326" r:id="rId22"/>
    <p:sldId id="327" r:id="rId23"/>
    <p:sldId id="329" r:id="rId24"/>
    <p:sldId id="311" r:id="rId25"/>
    <p:sldId id="303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7" autoAdjust="0"/>
  </p:normalViewPr>
  <p:slideViewPr>
    <p:cSldViewPr>
      <p:cViewPr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E7528-B4F0-4718-8683-48E5FF14B6EB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39490-A223-4A4B-9412-0147206F3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D6EAB-7586-4410-AC92-3DCEA14CE0D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6399EC-079E-4097-96BB-53F90CE5D68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DF88F-8D73-4982-A9E6-A59B92255EC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39490-A223-4A4B-9412-0147206F36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EF186-DE21-49E7-91DA-849F506B34ED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AA947C-B0A2-4304-9BEF-C3B2B0F7A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Public-Key Encryption </a:t>
            </a:r>
            <a:br>
              <a:rPr lang="en-US" sz="5400" b="1" dirty="0" smtClean="0"/>
            </a:br>
            <a:r>
              <a:rPr lang="en-US" sz="5400" b="1" dirty="0" smtClean="0"/>
              <a:t>in the </a:t>
            </a:r>
            <a:br>
              <a:rPr lang="en-US" sz="5400" b="1" dirty="0" smtClean="0"/>
            </a:br>
            <a:r>
              <a:rPr lang="en-US" sz="5400" b="1" dirty="0" smtClean="0">
                <a:solidFill>
                  <a:srgbClr val="0000FF"/>
                </a:solidFill>
              </a:rPr>
              <a:t>B</a:t>
            </a:r>
            <a:r>
              <a:rPr lang="en-US" sz="5400" b="1" dirty="0" smtClean="0"/>
              <a:t>ounded-</a:t>
            </a:r>
            <a:r>
              <a:rPr lang="en-US" sz="5400" b="1" dirty="0" smtClean="0">
                <a:solidFill>
                  <a:srgbClr val="0000FF"/>
                </a:solidFill>
              </a:rPr>
              <a:t>R</a:t>
            </a:r>
            <a:r>
              <a:rPr lang="en-US" sz="5400" b="1" dirty="0" smtClean="0"/>
              <a:t>etrieval </a:t>
            </a:r>
            <a:r>
              <a:rPr lang="en-US" sz="5400" b="1" dirty="0" smtClean="0">
                <a:solidFill>
                  <a:srgbClr val="0000FF"/>
                </a:solidFill>
              </a:rPr>
              <a:t>M</a:t>
            </a:r>
            <a:r>
              <a:rPr lang="en-US" sz="5400" b="1" dirty="0" smtClean="0"/>
              <a:t>odel</a:t>
            </a:r>
            <a:br>
              <a:rPr lang="en-US" sz="54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81600"/>
            <a:ext cx="8382000" cy="533400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 smtClean="0">
                <a:solidFill>
                  <a:srgbClr val="FFFF00"/>
                </a:solidFill>
              </a:rPr>
              <a:t>Joël</a:t>
            </a:r>
            <a:r>
              <a:rPr lang="en-US" sz="3200" dirty="0" smtClean="0">
                <a:solidFill>
                  <a:srgbClr val="FFFF00"/>
                </a:solidFill>
              </a:rPr>
              <a:t> Alwen, </a:t>
            </a:r>
            <a:r>
              <a:rPr lang="en-US" sz="3200" dirty="0" err="1" smtClean="0">
                <a:solidFill>
                  <a:srgbClr val="FFFF00"/>
                </a:solidFill>
              </a:rPr>
              <a:t>Yevgeniy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Dodis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Moni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Naor</a:t>
            </a:r>
            <a:r>
              <a:rPr lang="en-US" sz="3200" dirty="0" smtClean="0">
                <a:solidFill>
                  <a:srgbClr val="FFFF00"/>
                </a:solidFill>
              </a:rPr>
              <a:t>,                  Gil </a:t>
            </a:r>
            <a:r>
              <a:rPr lang="en-US" sz="3200" dirty="0" err="1" smtClean="0">
                <a:solidFill>
                  <a:srgbClr val="FFFF00"/>
                </a:solidFill>
              </a:rPr>
              <a:t>Segev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Shabsi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Walfish</a:t>
            </a:r>
            <a:r>
              <a:rPr lang="en-US" sz="3200" dirty="0" smtClean="0">
                <a:solidFill>
                  <a:srgbClr val="FFFF00"/>
                </a:solidFill>
              </a:rPr>
              <a:t>, Daniel </a:t>
            </a:r>
            <a:r>
              <a:rPr lang="en-US" sz="3200" dirty="0" err="1" smtClean="0">
                <a:solidFill>
                  <a:srgbClr val="FFFF00"/>
                </a:solidFill>
              </a:rPr>
              <a:t>Wichs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Subtitle 2"/>
          <p:cNvSpPr>
            <a:spLocks/>
          </p:cNvSpPr>
          <p:nvPr/>
        </p:nvSpPr>
        <p:spPr bwMode="auto">
          <a:xfrm>
            <a:off x="-60325" y="5943600"/>
            <a:ext cx="2466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n-US" sz="2600" dirty="0">
              <a:solidFill>
                <a:schemeClr val="folHlink"/>
              </a:solidFill>
              <a:latin typeface="Tw Cen MT" pitchFamily="34" charset="0"/>
            </a:endParaRPr>
          </a:p>
        </p:txBody>
      </p:sp>
      <p:sp>
        <p:nvSpPr>
          <p:cNvPr id="6" name="Subtitle 2"/>
          <p:cNvSpPr>
            <a:spLocks/>
          </p:cNvSpPr>
          <p:nvPr/>
        </p:nvSpPr>
        <p:spPr bwMode="auto">
          <a:xfrm>
            <a:off x="2362200" y="59436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Speaker: Daniel </a:t>
            </a:r>
            <a:r>
              <a:rPr lang="en-US" sz="3200" b="1" dirty="0" err="1">
                <a:solidFill>
                  <a:srgbClr val="FF0000"/>
                </a:solidFill>
                <a:latin typeface="Tw Cen MT" pitchFamily="34" charset="0"/>
              </a:rPr>
              <a:t>Wichs</a:t>
            </a:r>
            <a:endParaRPr lang="en-US" sz="3200" b="1" dirty="0">
              <a:solidFill>
                <a:srgbClr val="FF0000"/>
              </a:solidFill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95" y="6172200"/>
            <a:ext cx="2097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Eurocrypt</a:t>
            </a:r>
            <a:r>
              <a:rPr lang="en-US" sz="2400" dirty="0" smtClean="0">
                <a:solidFill>
                  <a:schemeClr val="bg1"/>
                </a:solidFill>
              </a:rPr>
              <a:t> 2010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424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18160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Theorem (?):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n</a:t>
            </a:r>
            <a:r>
              <a:rPr lang="en-US" sz="3200" dirty="0" smtClean="0"/>
              <a:t>-wise parallel repetition amplifies leakage-resilience by a factor of </a:t>
            </a:r>
            <a:r>
              <a:rPr lang="en-US" sz="3200" dirty="0" smtClean="0">
                <a:solidFill>
                  <a:srgbClr val="0000FF"/>
                </a:solidFill>
              </a:rPr>
              <a:t>n</a:t>
            </a:r>
            <a:r>
              <a:rPr lang="en-US" sz="3200" dirty="0" smtClean="0"/>
              <a:t>. </a:t>
            </a:r>
          </a:p>
          <a:p>
            <a:pPr lvl="8"/>
            <a:endParaRPr lang="en-US" dirty="0" smtClean="0"/>
          </a:p>
          <a:p>
            <a:r>
              <a:rPr lang="en-US" sz="2800" u="sng" dirty="0" smtClean="0"/>
              <a:t>Hope:</a:t>
            </a:r>
            <a:r>
              <a:rPr lang="en-US" sz="2800" dirty="0" smtClean="0"/>
              <a:t> Need to leak </a:t>
            </a:r>
            <a:r>
              <a:rPr lang="en-US" sz="2800" dirty="0" smtClean="0">
                <a:solidFill>
                  <a:srgbClr val="FF0000"/>
                </a:solidFill>
              </a:rPr>
              <a:t>L’ </a:t>
            </a:r>
            <a:r>
              <a:rPr lang="en-US" sz="2800" dirty="0" smtClean="0"/>
              <a:t>bits on each of </a:t>
            </a:r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/>
              <a:t> keys to break the ‘repetition scheme’. </a:t>
            </a:r>
          </a:p>
          <a:p>
            <a:pPr lvl="1"/>
            <a:r>
              <a:rPr lang="en-US" sz="2400" dirty="0" smtClean="0"/>
              <a:t>… but maybe not a </a:t>
            </a:r>
            <a:r>
              <a:rPr lang="en-US" sz="2400" i="1" dirty="0" smtClean="0"/>
              <a:t>different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L’</a:t>
            </a:r>
            <a:r>
              <a:rPr lang="en-US" sz="2400" dirty="0" smtClean="0"/>
              <a:t> bits on each key.</a:t>
            </a:r>
          </a:p>
          <a:p>
            <a:pPr>
              <a:buNone/>
            </a:pPr>
            <a:endParaRPr lang="en-US" sz="1700" dirty="0" smtClean="0"/>
          </a:p>
          <a:p>
            <a:r>
              <a:rPr lang="en-US" dirty="0" smtClean="0"/>
              <a:t>So is the theorem true?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in general. Recent counterexample by 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 err="1" smtClean="0">
                <a:solidFill>
                  <a:srgbClr val="C00000"/>
                </a:solidFill>
              </a:rPr>
              <a:t>Lewko</a:t>
            </a:r>
            <a:r>
              <a:rPr lang="en-US" dirty="0" smtClean="0">
                <a:solidFill>
                  <a:srgbClr val="C00000"/>
                </a:solidFill>
              </a:rPr>
              <a:t>-Waters 10]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Yes</a:t>
            </a:r>
            <a:r>
              <a:rPr lang="en-US" dirty="0" smtClean="0"/>
              <a:t> in special cases (“hash proof systems”). Stay tuned.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1. Security of Parallel-Repetition?</a:t>
            </a:r>
            <a:br>
              <a:rPr lang="en-US" sz="3600" dirty="0" smtClean="0"/>
            </a:br>
            <a:endParaRPr lang="en-US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1. Efficiency of Parallel-Repetition?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30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7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81200"/>
            <a:ext cx="10223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:\Users\danwichs\AppData\Local\Microsoft\Windows\Temporary Internet Files\Content.IE5\76Q0LQXC\MCj029200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2057400"/>
            <a:ext cx="8350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2000" y="1459468"/>
            <a:ext cx="1192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Encryption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372350" y="1462088"/>
            <a:ext cx="1216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Decryption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629400" y="3200400"/>
            <a:ext cx="2286000" cy="609600"/>
            <a:chOff x="6629400" y="3657600"/>
            <a:chExt cx="2286000" cy="609600"/>
          </a:xfrm>
        </p:grpSpPr>
        <p:sp>
          <p:nvSpPr>
            <p:cNvPr id="14" name="Rectangle 13"/>
            <p:cNvSpPr/>
            <p:nvPr/>
          </p:nvSpPr>
          <p:spPr>
            <a:xfrm rot="5400000">
              <a:off x="7467600" y="2819400"/>
              <a:ext cx="6096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29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0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38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3733800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733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77000" y="27432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SK=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2667000"/>
            <a:ext cx="71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w Cen MT" pitchFamily="34" charset="0"/>
              </a:rPr>
              <a:t>PK=</a:t>
            </a:r>
            <a:endParaRPr lang="en-US" sz="2400" baseline="-25000" dirty="0">
              <a:solidFill>
                <a:srgbClr val="0000FF"/>
              </a:solidFill>
              <a:latin typeface="Tw Cen MT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7856" y="3124199"/>
            <a:ext cx="2667000" cy="609600"/>
            <a:chOff x="380999" y="3505199"/>
            <a:chExt cx="2667000" cy="609600"/>
          </a:xfrm>
        </p:grpSpPr>
        <p:sp>
          <p:nvSpPr>
            <p:cNvPr id="25" name="Rectangle 24"/>
            <p:cNvSpPr/>
            <p:nvPr/>
          </p:nvSpPr>
          <p:spPr>
            <a:xfrm rot="16200000">
              <a:off x="1409699" y="2476499"/>
              <a:ext cx="609600" cy="2667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9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143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477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399" y="3581399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57399" y="358139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53" name="Content Placeholder 2"/>
          <p:cNvSpPr txBox="1">
            <a:spLocks/>
          </p:cNvSpPr>
          <p:nvPr/>
        </p:nvSpPr>
        <p:spPr>
          <a:xfrm>
            <a:off x="0" y="4648200"/>
            <a:ext cx="9144000" cy="205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1:</a:t>
            </a:r>
            <a:r>
              <a:rPr lang="en-US" sz="2900" dirty="0" smtClean="0"/>
              <a:t> Ciphertext-size, computation proportional to </a:t>
            </a:r>
            <a:r>
              <a:rPr lang="en-US" sz="2900" dirty="0" smtClean="0">
                <a:solidFill>
                  <a:srgbClr val="0000FF"/>
                </a:solidFill>
              </a:rPr>
              <a:t>n</a:t>
            </a:r>
            <a:r>
              <a:rPr lang="en-US" sz="2900" b="1" dirty="0" smtClean="0"/>
              <a:t>.            </a:t>
            </a: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Problem 2: Public-key size proportional to </a:t>
            </a:r>
            <a:r>
              <a:rPr lang="en-US" sz="2900" dirty="0" smtClean="0">
                <a:solidFill>
                  <a:srgbClr val="0000FF"/>
                </a:solidFill>
              </a:rPr>
              <a:t>n</a:t>
            </a:r>
            <a:r>
              <a:rPr lang="en-US" sz="2900" dirty="0" smtClean="0"/>
              <a:t>.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590800" y="2362200"/>
            <a:ext cx="3733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810000" y="1905000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…, 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n</a:t>
            </a:r>
            <a:endParaRPr lang="en-US" sz="2400" baseline="-25000" dirty="0">
              <a:latin typeface="Tw Cen M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57600" y="2590800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Enc(m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pk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2. Small random subsets.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30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7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981200"/>
            <a:ext cx="10223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:\Users\danwichs\AppData\Local\Microsoft\Windows\Temporary Internet Files\Content.IE5\76Q0LQXC\MCj029200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2057400"/>
            <a:ext cx="8350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2000" y="1459468"/>
            <a:ext cx="1192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Encryption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372350" y="1462088"/>
            <a:ext cx="1216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Decryption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6629400" y="3200400"/>
            <a:ext cx="2286000" cy="609600"/>
            <a:chOff x="6629400" y="3657600"/>
            <a:chExt cx="2286000" cy="609600"/>
          </a:xfrm>
        </p:grpSpPr>
        <p:sp>
          <p:nvSpPr>
            <p:cNvPr id="14" name="Rectangle 13"/>
            <p:cNvSpPr/>
            <p:nvPr/>
          </p:nvSpPr>
          <p:spPr>
            <a:xfrm rot="5400000">
              <a:off x="7467600" y="2819400"/>
              <a:ext cx="6096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29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0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38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3733800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733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77000" y="27432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SK=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2667000"/>
            <a:ext cx="71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w Cen MT" pitchFamily="34" charset="0"/>
              </a:rPr>
              <a:t>PK=</a:t>
            </a:r>
            <a:endParaRPr lang="en-US" sz="2400" baseline="-25000" dirty="0">
              <a:solidFill>
                <a:srgbClr val="0000FF"/>
              </a:solidFill>
              <a:latin typeface="Tw Cen MT" pitchFamily="34" charset="0"/>
            </a:endParaRPr>
          </a:p>
        </p:txBody>
      </p:sp>
      <p:grpSp>
        <p:nvGrpSpPr>
          <p:cNvPr id="4" name="Group 43"/>
          <p:cNvGrpSpPr/>
          <p:nvPr/>
        </p:nvGrpSpPr>
        <p:grpSpPr>
          <a:xfrm>
            <a:off x="27856" y="3124199"/>
            <a:ext cx="2667000" cy="609600"/>
            <a:chOff x="380999" y="3505199"/>
            <a:chExt cx="2667000" cy="609600"/>
          </a:xfrm>
        </p:grpSpPr>
        <p:sp>
          <p:nvSpPr>
            <p:cNvPr id="25" name="Rectangle 24"/>
            <p:cNvSpPr/>
            <p:nvPr/>
          </p:nvSpPr>
          <p:spPr>
            <a:xfrm rot="16200000">
              <a:off x="1409699" y="2476499"/>
              <a:ext cx="609600" cy="2667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9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143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477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399" y="3581399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57399" y="358139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53" name="Content Placeholder 2"/>
          <p:cNvSpPr txBox="1">
            <a:spLocks/>
          </p:cNvSpPr>
          <p:nvPr/>
        </p:nvSpPr>
        <p:spPr>
          <a:xfrm>
            <a:off x="0" y="4191000"/>
            <a:ext cx="9144000" cy="2514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err="1" smtClean="0"/>
              <a:t>Encryptor</a:t>
            </a:r>
            <a:r>
              <a:rPr lang="en-US" sz="2900" dirty="0" smtClean="0"/>
              <a:t> chooses </a:t>
            </a:r>
            <a:r>
              <a:rPr lang="en-US" sz="2900" dirty="0" smtClean="0">
                <a:solidFill>
                  <a:srgbClr val="0000FF"/>
                </a:solidFill>
              </a:rPr>
              <a:t>small random</a:t>
            </a:r>
            <a:r>
              <a:rPr lang="en-US" sz="2900" dirty="0" smtClean="0"/>
              <a:t> subset of </a:t>
            </a:r>
            <a:r>
              <a:rPr lang="en-US" sz="2900" dirty="0" smtClean="0">
                <a:solidFill>
                  <a:srgbClr val="FF0000"/>
                </a:solidFill>
              </a:rPr>
              <a:t>t &lt;&lt; </a:t>
            </a:r>
            <a:r>
              <a:rPr lang="en-US" sz="2900" dirty="0" smtClean="0">
                <a:solidFill>
                  <a:srgbClr val="0000FF"/>
                </a:solidFill>
              </a:rPr>
              <a:t>n</a:t>
            </a:r>
            <a:r>
              <a:rPr lang="en-US" sz="2900" dirty="0" smtClean="0"/>
              <a:t> indices.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Encrypts </a:t>
            </a:r>
            <a:r>
              <a:rPr lang="en-US" sz="2900" dirty="0" smtClean="0">
                <a:solidFill>
                  <a:srgbClr val="FF0000"/>
                </a:solidFill>
              </a:rPr>
              <a:t>t</a:t>
            </a:r>
            <a:r>
              <a:rPr lang="en-US" sz="2900" dirty="0" smtClean="0"/>
              <a:t> shares under the corresponding </a:t>
            </a:r>
            <a:r>
              <a:rPr lang="en-US" sz="2900" dirty="0" smtClean="0">
                <a:solidFill>
                  <a:srgbClr val="FF0000"/>
                </a:solidFill>
              </a:rPr>
              <a:t>t</a:t>
            </a:r>
            <a:r>
              <a:rPr lang="en-US" sz="2900" dirty="0" smtClean="0"/>
              <a:t> public-keys.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Hope: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break scheme, need to have leaked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bits on almost all indices (all of the ones that are later chosen).</a:t>
            </a:r>
            <a:endParaRPr lang="en-US" sz="2900" noProof="0" dirty="0" smtClean="0"/>
          </a:p>
        </p:txBody>
      </p:sp>
      <p:sp>
        <p:nvSpPr>
          <p:cNvPr id="54" name="Right Arrow 53"/>
          <p:cNvSpPr/>
          <p:nvPr/>
        </p:nvSpPr>
        <p:spPr>
          <a:xfrm>
            <a:off x="2590800" y="2362200"/>
            <a:ext cx="3733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359238" y="1905000"/>
            <a:ext cx="2584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(idx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)…,(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aseline="-25000" dirty="0">
              <a:latin typeface="Tw Cen M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29000" y="2514600"/>
            <a:ext cx="2342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Enc(m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pk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50000" dirty="0" err="1" smtClean="0">
                <a:solidFill>
                  <a:srgbClr val="FF0000"/>
                </a:solidFill>
                <a:latin typeface="Tw Cen MT"/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3. Adding a Master Public Key.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30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7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81200"/>
            <a:ext cx="10223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:\Users\danwichs\AppData\Local\Microsoft\Windows\Temporary Internet Files\Content.IE5\76Q0LQXC\MCj029200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2057400"/>
            <a:ext cx="8350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2000" y="1459468"/>
            <a:ext cx="1192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Encryption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372350" y="1462088"/>
            <a:ext cx="1216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Decryption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6629400" y="3200400"/>
            <a:ext cx="2286000" cy="609600"/>
            <a:chOff x="6629400" y="3657600"/>
            <a:chExt cx="2286000" cy="609600"/>
          </a:xfrm>
        </p:grpSpPr>
        <p:sp>
          <p:nvSpPr>
            <p:cNvPr id="14" name="Rectangle 13"/>
            <p:cNvSpPr/>
            <p:nvPr/>
          </p:nvSpPr>
          <p:spPr>
            <a:xfrm rot="5400000">
              <a:off x="7467600" y="2819400"/>
              <a:ext cx="6096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29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0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38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3733800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733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77000" y="27432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SK=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2667000"/>
            <a:ext cx="71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w Cen MT" pitchFamily="34" charset="0"/>
              </a:rPr>
              <a:t>PK=</a:t>
            </a:r>
            <a:endParaRPr lang="en-US" sz="2400" baseline="-25000" dirty="0">
              <a:solidFill>
                <a:srgbClr val="0000FF"/>
              </a:solidFill>
              <a:latin typeface="Tw Cen MT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914400" y="3047999"/>
            <a:ext cx="60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0" y="4648200"/>
            <a:ext cx="9144000" cy="205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 Identity-Based Encryption (IBE)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srgbClr val="0000FF"/>
                </a:solidFill>
              </a:rPr>
              <a:t>PK </a:t>
            </a:r>
            <a:r>
              <a:rPr lang="en-US" sz="2900" dirty="0" smtClean="0"/>
              <a:t>is master-public-key of IBE.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>
                <a:solidFill>
                  <a:srgbClr val="0000FF"/>
                </a:solidFill>
              </a:rPr>
              <a:t>SK</a:t>
            </a:r>
            <a:r>
              <a:rPr lang="en-US" sz="2900" dirty="0" smtClean="0"/>
              <a:t> consists of keys </a:t>
            </a:r>
            <a:r>
              <a:rPr lang="en-US" sz="2900" dirty="0" smtClean="0">
                <a:solidFill>
                  <a:srgbClr val="FF0000"/>
                </a:solidFill>
                <a:latin typeface="Tw Cen MT"/>
              </a:rPr>
              <a:t>sk</a:t>
            </a:r>
            <a:r>
              <a:rPr lang="en-US" sz="2900" baseline="-25000" dirty="0" smtClean="0">
                <a:solidFill>
                  <a:srgbClr val="FF0000"/>
                </a:solidFill>
                <a:latin typeface="Tw Cen MT"/>
              </a:rPr>
              <a:t>i</a:t>
            </a:r>
            <a:r>
              <a:rPr lang="en-US" sz="2900" dirty="0" smtClean="0"/>
              <a:t> for identities </a:t>
            </a:r>
            <a:r>
              <a:rPr lang="en-US" sz="2900" dirty="0" err="1" smtClean="0">
                <a:solidFill>
                  <a:srgbClr val="FF0000"/>
                </a:solidFill>
              </a:rPr>
              <a:t>i</a:t>
            </a:r>
            <a:r>
              <a:rPr lang="en-US" sz="2900" dirty="0" smtClean="0">
                <a:solidFill>
                  <a:srgbClr val="FF0000"/>
                </a:solidFill>
              </a:rPr>
              <a:t>=1,…,n</a:t>
            </a:r>
            <a:r>
              <a:rPr lang="en-US" sz="2900" dirty="0" smtClean="0"/>
              <a:t>.</a:t>
            </a: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590800" y="2362200"/>
            <a:ext cx="3733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359238" y="1905000"/>
            <a:ext cx="2584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(idx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)…,(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aseline="-25000" dirty="0">
              <a:latin typeface="Tw Cen M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29000" y="2514600"/>
            <a:ext cx="2138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Enc(m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2000" y="3200400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MPK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3. Adding a Master Public Key.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30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7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981200"/>
            <a:ext cx="10223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:\Users\danwichs\AppData\Local\Microsoft\Windows\Temporary Internet Files\Content.IE5\76Q0LQXC\MCj029200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2057400"/>
            <a:ext cx="8350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2000" y="1459468"/>
            <a:ext cx="1192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Encryption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372350" y="1462088"/>
            <a:ext cx="1216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Decryption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6629400" y="3200400"/>
            <a:ext cx="2286000" cy="609600"/>
            <a:chOff x="6629400" y="3657600"/>
            <a:chExt cx="2286000" cy="609600"/>
          </a:xfrm>
        </p:grpSpPr>
        <p:sp>
          <p:nvSpPr>
            <p:cNvPr id="14" name="Rectangle 13"/>
            <p:cNvSpPr/>
            <p:nvPr/>
          </p:nvSpPr>
          <p:spPr>
            <a:xfrm rot="5400000">
              <a:off x="7467600" y="2819400"/>
              <a:ext cx="6096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29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0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38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3733800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733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77000" y="27432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SK=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2667000"/>
            <a:ext cx="71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w Cen MT" pitchFamily="34" charset="0"/>
              </a:rPr>
              <a:t>PK=</a:t>
            </a:r>
            <a:endParaRPr lang="en-US" sz="2400" baseline="-25000" dirty="0">
              <a:solidFill>
                <a:srgbClr val="0000FF"/>
              </a:solidFill>
              <a:latin typeface="Tw Cen MT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914400" y="3047999"/>
            <a:ext cx="60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0" y="4343400"/>
            <a:ext cx="91440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200" dirty="0" smtClean="0"/>
              <a:t>Scheme meets </a:t>
            </a:r>
            <a:r>
              <a:rPr lang="en-US" sz="3200" dirty="0" smtClean="0">
                <a:solidFill>
                  <a:srgbClr val="0000FF"/>
                </a:solidFill>
              </a:rPr>
              <a:t>efficiency</a:t>
            </a:r>
            <a:r>
              <a:rPr lang="en-US" sz="3200" dirty="0" smtClean="0"/>
              <a:t> requirements of the BRM.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200" dirty="0" smtClean="0">
                <a:solidFill>
                  <a:srgbClr val="FF0000"/>
                </a:solidFill>
              </a:rPr>
              <a:t>Security</a:t>
            </a:r>
            <a:r>
              <a:rPr lang="en-US" sz="3200" dirty="0" smtClean="0"/>
              <a:t>?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200" dirty="0" smtClean="0"/>
              <a:t>Does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/>
              <a:t> amplify leakage-resilience </a:t>
            </a:r>
            <a:r>
              <a:rPr lang="en-US" sz="3200" dirty="0" smtClean="0">
                <a:solidFill>
                  <a:srgbClr val="FF0000"/>
                </a:solidFill>
              </a:rPr>
              <a:t>in general</a:t>
            </a:r>
            <a:r>
              <a:rPr lang="en-US" sz="3200" dirty="0" smtClean="0"/>
              <a:t>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200" dirty="0" smtClean="0"/>
              <a:t>Rest of talk: make it work with </a:t>
            </a:r>
            <a:r>
              <a:rPr lang="en-US" sz="3200" dirty="0" smtClean="0">
                <a:solidFill>
                  <a:srgbClr val="0000FF"/>
                </a:solidFill>
              </a:rPr>
              <a:t>special IBE</a:t>
            </a:r>
            <a:r>
              <a:rPr lang="en-US" sz="3200" dirty="0" smtClean="0"/>
              <a:t>.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590800" y="2362200"/>
            <a:ext cx="3733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359238" y="1905000"/>
            <a:ext cx="2584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(idx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, 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)…,(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aseline="-25000" dirty="0">
              <a:latin typeface="Tw Cen M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29000" y="2514600"/>
            <a:ext cx="2138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Enc(m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idx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2000" y="3200400"/>
            <a:ext cx="886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MPK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200400"/>
            <a:ext cx="899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133600"/>
            <a:ext cx="8915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A “high-level” template for constructing BRM schemes.</a:t>
            </a:r>
          </a:p>
          <a:p>
            <a:endParaRPr lang="en-US" dirty="0" smtClean="0">
              <a:solidFill>
                <a:schemeClr val="tx1">
                  <a:alpha val="13000"/>
                </a:schemeClr>
              </a:solidFill>
            </a:endParaRPr>
          </a:p>
          <a:p>
            <a:r>
              <a:rPr lang="en-US" dirty="0" smtClean="0"/>
              <a:t>“Identity Based Hash Proof System”  (IB-HPS)</a:t>
            </a:r>
          </a:p>
          <a:p>
            <a:endParaRPr lang="en-US" dirty="0" smtClean="0"/>
          </a:p>
          <a:p>
            <a:r>
              <a:rPr lang="en-US" dirty="0" smtClean="0"/>
              <a:t> IB-HPS constructions and parameters.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828800"/>
            <a:ext cx="9144000" cy="4648200"/>
          </a:xfrm>
        </p:spPr>
        <p:txBody>
          <a:bodyPr>
            <a:normAutofit/>
          </a:bodyPr>
          <a:lstStyle/>
          <a:p>
            <a:r>
              <a:rPr lang="en-US" sz="4100" dirty="0" smtClean="0"/>
              <a:t>A </a:t>
            </a:r>
            <a:r>
              <a:rPr lang="en-US" sz="4100" u="sng" dirty="0" smtClean="0"/>
              <a:t>KEM</a:t>
            </a:r>
            <a:r>
              <a:rPr lang="en-US" sz="4100" dirty="0" smtClean="0"/>
              <a:t> can be used to encrypt a </a:t>
            </a:r>
            <a:r>
              <a:rPr lang="en-US" sz="4100" dirty="0" smtClean="0">
                <a:solidFill>
                  <a:srgbClr val="0000FF"/>
                </a:solidFill>
              </a:rPr>
              <a:t>random</a:t>
            </a:r>
            <a:r>
              <a:rPr lang="en-US" sz="4100" dirty="0" smtClean="0"/>
              <a:t> message </a:t>
            </a:r>
            <a:r>
              <a:rPr lang="en-US" sz="4100" dirty="0" smtClean="0">
                <a:solidFill>
                  <a:srgbClr val="0000FF"/>
                </a:solidFill>
              </a:rPr>
              <a:t>m</a:t>
            </a:r>
            <a:r>
              <a:rPr lang="en-US" sz="4100" dirty="0" smtClean="0"/>
              <a:t>.  </a:t>
            </a:r>
            <a:endParaRPr lang="en-US" sz="3600" dirty="0" smtClean="0">
              <a:solidFill>
                <a:srgbClr val="0000FF"/>
              </a:solidFill>
            </a:endParaRPr>
          </a:p>
          <a:p>
            <a:pPr lvl="1"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(</a:t>
            </a:r>
            <a:r>
              <a:rPr lang="en-US" sz="3600" dirty="0" err="1" smtClean="0">
                <a:solidFill>
                  <a:srgbClr val="0000FF"/>
                </a:solidFill>
              </a:rPr>
              <a:t>pk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sk</a:t>
            </a:r>
            <a:r>
              <a:rPr lang="en-US" sz="3600" dirty="0" smtClean="0">
                <a:solidFill>
                  <a:srgbClr val="0000FF"/>
                </a:solidFill>
              </a:rPr>
              <a:t>)</a:t>
            </a:r>
            <a:r>
              <a:rPr lang="en-US" sz="3600" dirty="0" err="1" smtClean="0">
                <a:solidFill>
                  <a:srgbClr val="0000FF"/>
                </a:solidFill>
                <a:latin typeface="cmsy10"/>
              </a:rPr>
              <a:t>Ã</a:t>
            </a:r>
            <a:r>
              <a:rPr lang="en-US" sz="3600" dirty="0" err="1" smtClean="0">
                <a:solidFill>
                  <a:srgbClr val="0000FF"/>
                </a:solidFill>
              </a:rPr>
              <a:t>KeyGen</a:t>
            </a:r>
            <a:r>
              <a:rPr lang="en-US" sz="3600" dirty="0" smtClean="0">
                <a:solidFill>
                  <a:srgbClr val="0000FF"/>
                </a:solidFill>
              </a:rPr>
              <a:t>(1</a:t>
            </a:r>
            <a:r>
              <a:rPr lang="en-US" sz="3600" baseline="30000" dirty="0" smtClean="0">
                <a:solidFill>
                  <a:srgbClr val="0000FF"/>
                </a:solidFill>
              </a:rPr>
              <a:t>s</a:t>
            </a:r>
            <a:r>
              <a:rPr lang="en-US" sz="3600" dirty="0" smtClean="0">
                <a:solidFill>
                  <a:srgbClr val="0000FF"/>
                </a:solidFill>
              </a:rPr>
              <a:t>)</a:t>
            </a:r>
          </a:p>
          <a:p>
            <a:pPr lvl="1"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(c, m)</a:t>
            </a:r>
            <a:r>
              <a:rPr lang="en-US" sz="3600" dirty="0" err="1" smtClean="0">
                <a:solidFill>
                  <a:srgbClr val="0000FF"/>
                </a:solidFill>
                <a:latin typeface="cmsy10"/>
              </a:rPr>
              <a:t>Ã</a:t>
            </a:r>
            <a:r>
              <a:rPr lang="en-US" sz="3600" dirty="0" err="1" smtClean="0">
                <a:solidFill>
                  <a:srgbClr val="0000FF"/>
                </a:solidFill>
              </a:rPr>
              <a:t>Encap</a:t>
            </a:r>
            <a:r>
              <a:rPr lang="en-US" sz="3600" dirty="0" smtClean="0">
                <a:solidFill>
                  <a:srgbClr val="0000FF"/>
                </a:solidFill>
              </a:rPr>
              <a:t>(</a:t>
            </a:r>
            <a:r>
              <a:rPr lang="en-US" sz="3600" dirty="0" err="1" smtClean="0">
                <a:solidFill>
                  <a:srgbClr val="0000FF"/>
                </a:solidFill>
              </a:rPr>
              <a:t>pk</a:t>
            </a:r>
            <a:r>
              <a:rPr lang="en-US" sz="3600" dirty="0" smtClean="0">
                <a:solidFill>
                  <a:srgbClr val="0000FF"/>
                </a:solidFill>
              </a:rPr>
              <a:t>)</a:t>
            </a:r>
          </a:p>
          <a:p>
            <a:pPr lvl="1"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m </a:t>
            </a:r>
            <a:r>
              <a:rPr lang="en-US" sz="3600" dirty="0" smtClean="0">
                <a:solidFill>
                  <a:srgbClr val="0000FF"/>
                </a:solidFill>
                <a:latin typeface="cmsy10"/>
              </a:rPr>
              <a:t>Ã</a:t>
            </a:r>
            <a:r>
              <a:rPr lang="en-US" sz="3600" dirty="0" smtClean="0">
                <a:solidFill>
                  <a:srgbClr val="0000FF"/>
                </a:solidFill>
              </a:rPr>
              <a:t> Dec(c, </a:t>
            </a:r>
            <a:r>
              <a:rPr lang="en-US" sz="3600" dirty="0" err="1" smtClean="0">
                <a:solidFill>
                  <a:srgbClr val="0000FF"/>
                </a:solidFill>
              </a:rPr>
              <a:t>sk</a:t>
            </a:r>
            <a:r>
              <a:rPr lang="en-US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Encapsulation Mechanism (KEM)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Hash Proof System (HPS): A Special KEM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0" y="4343400"/>
            <a:ext cx="9144000" cy="25146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For each </a:t>
            </a:r>
            <a:r>
              <a:rPr lang="en-US" sz="2800" dirty="0" err="1" smtClean="0">
                <a:solidFill>
                  <a:srgbClr val="0000FF"/>
                </a:solidFill>
              </a:rPr>
              <a:t>pk</a:t>
            </a:r>
            <a:r>
              <a:rPr lang="en-US" sz="2800" dirty="0" smtClean="0"/>
              <a:t>, many possible </a:t>
            </a:r>
            <a:r>
              <a:rPr lang="en-US" sz="2800" dirty="0" smtClean="0">
                <a:solidFill>
                  <a:srgbClr val="0000FF"/>
                </a:solidFill>
              </a:rPr>
              <a:t>sk</a:t>
            </a:r>
            <a:r>
              <a:rPr lang="en-US" sz="2800" dirty="0" smtClean="0"/>
              <a:t>. </a:t>
            </a:r>
            <a:r>
              <a:rPr lang="en-US" sz="2800" dirty="0" err="1" smtClean="0"/>
              <a:t>KeyGen</a:t>
            </a:r>
            <a:r>
              <a:rPr lang="en-US" sz="2800" dirty="0" smtClean="0"/>
              <a:t> outputs </a:t>
            </a:r>
            <a:r>
              <a:rPr lang="en-US" sz="2800" dirty="0" err="1" smtClean="0">
                <a:solidFill>
                  <a:srgbClr val="0000FF"/>
                </a:solidFill>
              </a:rPr>
              <a:t>sk</a:t>
            </a:r>
            <a:r>
              <a:rPr lang="en-US" sz="2800" dirty="0" err="1" smtClean="0">
                <a:latin typeface="cmsy10"/>
              </a:rPr>
              <a:t>Ã</a:t>
            </a:r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pk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800" dirty="0" smtClean="0"/>
              <a:t>Correctness: if </a:t>
            </a:r>
            <a:r>
              <a:rPr lang="en-US" sz="2800" dirty="0" smtClean="0">
                <a:solidFill>
                  <a:srgbClr val="0000FF"/>
                </a:solidFill>
              </a:rPr>
              <a:t>(c, m)</a:t>
            </a:r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Ã</a:t>
            </a:r>
            <a:r>
              <a:rPr lang="en-US" sz="2800" dirty="0" err="1" smtClean="0">
                <a:solidFill>
                  <a:srgbClr val="0000FF"/>
                </a:solidFill>
              </a:rPr>
              <a:t>Encap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err="1" smtClean="0">
                <a:solidFill>
                  <a:srgbClr val="0000FF"/>
                </a:solidFill>
              </a:rPr>
              <a:t>pk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Dec(c, </a:t>
            </a:r>
            <a:r>
              <a:rPr lang="en-US" sz="2800" dirty="0" err="1" smtClean="0">
                <a:solidFill>
                  <a:srgbClr val="0000FF"/>
                </a:solidFill>
              </a:rPr>
              <a:t>sk</a:t>
            </a:r>
            <a:r>
              <a:rPr lang="en-US" sz="2800" dirty="0" smtClean="0">
                <a:solidFill>
                  <a:srgbClr val="0000FF"/>
                </a:solidFill>
              </a:rPr>
              <a:t>) = m </a:t>
            </a:r>
            <a:r>
              <a:rPr lang="en-US" sz="2800" dirty="0" smtClean="0"/>
              <a:t>for all </a:t>
            </a:r>
            <a:r>
              <a:rPr lang="en-US" sz="2800" dirty="0" smtClean="0">
                <a:solidFill>
                  <a:srgbClr val="0000FF"/>
                </a:solidFill>
              </a:rPr>
              <a:t>sk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800" dirty="0" smtClean="0"/>
              <a:t>Bad Encapsulation: </a:t>
            </a:r>
            <a:r>
              <a:rPr lang="en-US" sz="2800" dirty="0" smtClean="0">
                <a:solidFill>
                  <a:srgbClr val="FF0000"/>
                </a:solidFill>
              </a:rPr>
              <a:t>c* </a:t>
            </a:r>
            <a:r>
              <a:rPr lang="en-US" sz="2800" dirty="0" smtClean="0">
                <a:solidFill>
                  <a:srgbClr val="FF0000"/>
                </a:solidFill>
                <a:latin typeface="cmsy10"/>
              </a:rPr>
              <a:t>Ã </a:t>
            </a:r>
            <a:r>
              <a:rPr lang="en-US" sz="2800" dirty="0" err="1" smtClean="0">
                <a:solidFill>
                  <a:srgbClr val="FF0000"/>
                </a:solidFill>
              </a:rPr>
              <a:t>Encap</a:t>
            </a:r>
            <a:r>
              <a:rPr lang="en-US" sz="2800" dirty="0" smtClean="0">
                <a:solidFill>
                  <a:srgbClr val="FF0000"/>
                </a:solidFill>
              </a:rPr>
              <a:t>*(</a:t>
            </a:r>
            <a:r>
              <a:rPr lang="en-US" sz="2800" dirty="0" err="1" smtClean="0">
                <a:solidFill>
                  <a:srgbClr val="FF0000"/>
                </a:solidFill>
              </a:rPr>
              <a:t>pk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srgbClr val="0000FF"/>
                </a:solidFill>
              </a:rPr>
              <a:t>Dec(</a:t>
            </a:r>
            <a:r>
              <a:rPr lang="en-US" sz="2400" dirty="0" smtClean="0">
                <a:solidFill>
                  <a:srgbClr val="FF0000"/>
                </a:solidFill>
              </a:rPr>
              <a:t>c*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sk</a:t>
            </a:r>
            <a:r>
              <a:rPr lang="en-US" sz="2400" dirty="0" smtClean="0">
                <a:solidFill>
                  <a:srgbClr val="0000FF"/>
                </a:solidFill>
              </a:rPr>
              <a:t>) </a:t>
            </a:r>
            <a:r>
              <a:rPr lang="en-US" sz="2400" dirty="0" smtClean="0"/>
              <a:t>is different for each </a:t>
            </a:r>
            <a:r>
              <a:rPr lang="en-US" sz="2400" dirty="0" smtClean="0">
                <a:solidFill>
                  <a:srgbClr val="0000FF"/>
                </a:solidFill>
              </a:rPr>
              <a:t>sk</a:t>
            </a:r>
            <a:r>
              <a:rPr lang="en-US" sz="2400" dirty="0" smtClean="0"/>
              <a:t>. </a:t>
            </a:r>
            <a:endParaRPr lang="en-US" sz="2400" baseline="-25000" dirty="0" smtClean="0">
              <a:solidFill>
                <a:srgbClr val="0000FF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sz="2400" dirty="0" smtClean="0"/>
              <a:t>Can’t distinguish </a:t>
            </a:r>
            <a:r>
              <a:rPr lang="en-US" sz="2400" dirty="0" smtClean="0">
                <a:solidFill>
                  <a:srgbClr val="FF0000"/>
                </a:solidFill>
              </a:rPr>
              <a:t>c* </a:t>
            </a:r>
            <a:r>
              <a:rPr lang="en-US" sz="2400" dirty="0" smtClean="0"/>
              <a:t>from </a:t>
            </a:r>
            <a:r>
              <a:rPr lang="en-US" sz="2400" dirty="0" smtClean="0">
                <a:solidFill>
                  <a:srgbClr val="0000FF"/>
                </a:solidFill>
              </a:rPr>
              <a:t>c</a:t>
            </a:r>
            <a:r>
              <a:rPr lang="en-US" sz="2400" dirty="0" smtClean="0"/>
              <a:t>  (even given </a:t>
            </a:r>
            <a:r>
              <a:rPr lang="en-US" sz="2400" dirty="0" err="1" smtClean="0">
                <a:solidFill>
                  <a:srgbClr val="0000FF"/>
                </a:solidFill>
              </a:rPr>
              <a:t>sk</a:t>
            </a:r>
            <a:r>
              <a:rPr lang="en-US" sz="2400" dirty="0" smtClean="0"/>
              <a:t>).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en-US" sz="3300" dirty="0" smtClean="0"/>
          </a:p>
          <a:p>
            <a:endParaRPr lang="en-US" sz="3900" dirty="0" smtClean="0"/>
          </a:p>
          <a:p>
            <a:endParaRPr lang="en-US" sz="3900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endParaRPr lang="en-US" sz="3900" dirty="0" smtClean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524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0000FF"/>
                </a:solidFill>
                <a:latin typeface="Tw Cen MT"/>
              </a:rPr>
              <a:t>pk</a:t>
            </a:r>
            <a:endParaRPr lang="en-US" sz="2800" baseline="-25000" dirty="0">
              <a:solidFill>
                <a:srgbClr val="0000FF"/>
              </a:solidFill>
              <a:latin typeface="Tw Cen MT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676400" y="2286000"/>
            <a:ext cx="5029200" cy="1676400"/>
            <a:chOff x="1676400" y="2514600"/>
            <a:chExt cx="5029200" cy="1676400"/>
          </a:xfrm>
        </p:grpSpPr>
        <p:sp>
          <p:nvSpPr>
            <p:cNvPr id="29" name="Oval 28"/>
            <p:cNvSpPr/>
            <p:nvPr/>
          </p:nvSpPr>
          <p:spPr>
            <a:xfrm>
              <a:off x="3581400" y="3200400"/>
              <a:ext cx="152400" cy="15240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>
              <a:endCxn id="29" idx="1"/>
            </p:cNvCxnSpPr>
            <p:nvPr/>
          </p:nvCxnSpPr>
          <p:spPr>
            <a:xfrm>
              <a:off x="1752600" y="2514600"/>
              <a:ext cx="1851118" cy="7081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29" idx="4"/>
            </p:cNvCxnSpPr>
            <p:nvPr/>
          </p:nvCxnSpPr>
          <p:spPr>
            <a:xfrm flipV="1">
              <a:off x="1676400" y="3352800"/>
              <a:ext cx="1981200" cy="838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267200" y="3124200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Dec(c, </a:t>
              </a:r>
              <a:r>
                <a:rPr lang="en-US" sz="2400" dirty="0" err="1" smtClean="0">
                  <a:solidFill>
                    <a:srgbClr val="0000FF"/>
                  </a:solidFill>
                  <a:latin typeface="cmsy10"/>
                </a:rPr>
                <a:t>SK</a:t>
              </a:r>
              <a:r>
                <a:rPr lang="en-US" sz="2400" baseline="-25000" dirty="0" err="1" smtClean="0">
                  <a:solidFill>
                    <a:srgbClr val="0000FF"/>
                  </a:solidFill>
                </a:rPr>
                <a:t>pk</a:t>
              </a:r>
              <a:r>
                <a:rPr lang="en-US" sz="2400" dirty="0" smtClean="0">
                  <a:solidFill>
                    <a:srgbClr val="0000FF"/>
                  </a:solidFill>
                </a:rPr>
                <a:t>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28600" y="2158425"/>
            <a:ext cx="2057400" cy="1880175"/>
            <a:chOff x="228600" y="2387025"/>
            <a:chExt cx="2057400" cy="1880175"/>
          </a:xfrm>
        </p:grpSpPr>
        <p:sp>
          <p:nvSpPr>
            <p:cNvPr id="4" name="Oval 3"/>
            <p:cNvSpPr/>
            <p:nvPr/>
          </p:nvSpPr>
          <p:spPr>
            <a:xfrm>
              <a:off x="228600" y="2387025"/>
              <a:ext cx="2057400" cy="18801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295400" y="37338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" y="31242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6764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17526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9144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533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143000" y="3200400"/>
              <a:ext cx="152400" cy="15240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231900" y="2159000"/>
            <a:ext cx="6692900" cy="1880175"/>
            <a:chOff x="1257300" y="2310825"/>
            <a:chExt cx="6692900" cy="1880175"/>
          </a:xfrm>
        </p:grpSpPr>
        <p:grpSp>
          <p:nvGrpSpPr>
            <p:cNvPr id="82" name="Group 81"/>
            <p:cNvGrpSpPr/>
            <p:nvPr/>
          </p:nvGrpSpPr>
          <p:grpSpPr>
            <a:xfrm>
              <a:off x="1257300" y="2310825"/>
              <a:ext cx="6692900" cy="1880175"/>
              <a:chOff x="3898900" y="4419601"/>
              <a:chExt cx="6692900" cy="1880175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3898900" y="4419601"/>
                <a:ext cx="3760140" cy="1880175"/>
                <a:chOff x="1117600" y="2310825"/>
                <a:chExt cx="3760140" cy="1880175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3754496" y="2813035"/>
                  <a:ext cx="1123244" cy="1042093"/>
                  <a:chOff x="534554" y="2652258"/>
                  <a:chExt cx="1378527" cy="1243715"/>
                </a:xfrm>
              </p:grpSpPr>
              <p:sp>
                <p:nvSpPr>
                  <p:cNvPr id="67" name="Oval 66"/>
                  <p:cNvSpPr/>
                  <p:nvPr/>
                </p:nvSpPr>
                <p:spPr>
                  <a:xfrm>
                    <a:off x="1296553" y="37190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>
                  <a:xfrm>
                    <a:off x="610753" y="31094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Oval 68"/>
                  <p:cNvSpPr/>
                  <p:nvPr/>
                </p:nvSpPr>
                <p:spPr>
                  <a:xfrm>
                    <a:off x="1677554" y="28046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>
                  <a:xfrm>
                    <a:off x="1753754" y="34142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Oval 70"/>
                  <p:cNvSpPr/>
                  <p:nvPr/>
                </p:nvSpPr>
                <p:spPr>
                  <a:xfrm>
                    <a:off x="915554" y="2652258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>
                  <a:xfrm>
                    <a:off x="534554" y="36428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>
                  <a:xfrm>
                    <a:off x="1144154" y="3185657"/>
                    <a:ext cx="159327" cy="176916"/>
                  </a:xfrm>
                  <a:prstGeom prst="ellipse">
                    <a:avLst/>
                  </a:prstGeom>
                  <a:solidFill>
                    <a:srgbClr val="0000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7" name="Straight Connector 76"/>
                <p:cNvCxnSpPr>
                  <a:stCxn id="4" idx="0"/>
                  <a:endCxn id="41" idx="0"/>
                </p:cNvCxnSpPr>
                <p:nvPr/>
              </p:nvCxnSpPr>
              <p:spPr>
                <a:xfrm rot="5400000" flipH="1" flipV="1">
                  <a:off x="2565400" y="863025"/>
                  <a:ext cx="0" cy="2895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>
                  <a:stCxn id="4" idx="4"/>
                  <a:endCxn id="41" idx="4"/>
                </p:cNvCxnSpPr>
                <p:nvPr/>
              </p:nvCxnSpPr>
              <p:spPr>
                <a:xfrm rot="16200000" flipH="1">
                  <a:off x="2565400" y="2743200"/>
                  <a:ext cx="0" cy="2895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" name="TextBox 80"/>
              <p:cNvSpPr txBox="1"/>
              <p:nvPr/>
            </p:nvSpPr>
            <p:spPr>
              <a:xfrm>
                <a:off x="8153400" y="5257800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Dec(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c*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, </a:t>
                </a:r>
                <a:r>
                  <a:rPr lang="en-US" sz="2400" dirty="0" err="1" smtClean="0">
                    <a:solidFill>
                      <a:srgbClr val="0000FF"/>
                    </a:solidFill>
                    <a:latin typeface="cmsy10"/>
                  </a:rPr>
                  <a:t>SK</a:t>
                </a:r>
                <a:r>
                  <a:rPr lang="en-US" sz="2400" baseline="-25000" dirty="0" err="1" smtClean="0">
                    <a:solidFill>
                      <a:srgbClr val="0000FF"/>
                    </a:solidFill>
                  </a:rPr>
                  <a:t>pk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)</a:t>
                </a:r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3124200" y="2310825"/>
              <a:ext cx="2057400" cy="1880175"/>
              <a:chOff x="228600" y="2310825"/>
              <a:chExt cx="2057400" cy="1880175"/>
            </a:xfrm>
            <a:solidFill>
              <a:srgbClr val="00B050"/>
            </a:solidFill>
          </p:grpSpPr>
          <p:sp>
            <p:nvSpPr>
              <p:cNvPr id="41" name="Oval 40"/>
              <p:cNvSpPr/>
              <p:nvPr/>
            </p:nvSpPr>
            <p:spPr>
              <a:xfrm>
                <a:off x="228600" y="2310825"/>
                <a:ext cx="2057400" cy="1880175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295400" y="37338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609600" y="31242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676400" y="2819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752600" y="3429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914400" y="2667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33400" y="3657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143000" y="3200400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HPS and Leakage Resilient 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r>
              <a:rPr lang="en-US" u="sng" dirty="0" smtClean="0"/>
              <a:t>Theorem</a:t>
            </a:r>
            <a:r>
              <a:rPr lang="en-US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[</a:t>
            </a:r>
            <a:r>
              <a:rPr lang="en-US" sz="2000" dirty="0" err="1" smtClean="0">
                <a:solidFill>
                  <a:srgbClr val="C00000"/>
                </a:solidFill>
              </a:rPr>
              <a:t>Naor-Segev</a:t>
            </a:r>
            <a:r>
              <a:rPr lang="en-US" sz="2000" dirty="0" smtClean="0">
                <a:solidFill>
                  <a:srgbClr val="C00000"/>
                </a:solidFill>
              </a:rPr>
              <a:t> 09]</a:t>
            </a:r>
            <a:r>
              <a:rPr lang="en-US" dirty="0" smtClean="0"/>
              <a:t>:  A HPS is a Leakage-Resilient KEM.   </a:t>
            </a:r>
            <a:r>
              <a:rPr lang="en-US" sz="2800" dirty="0" smtClean="0">
                <a:solidFill>
                  <a:srgbClr val="0000FF"/>
                </a:solidFill>
              </a:rPr>
              <a:t>L </a:t>
            </a:r>
            <a:r>
              <a:rPr lang="en-US" sz="2800" dirty="0" smtClean="0">
                <a:solidFill>
                  <a:srgbClr val="0000FF"/>
                </a:solidFill>
                <a:latin typeface="cmsy10"/>
              </a:rPr>
              <a:t>¼</a:t>
            </a:r>
            <a:r>
              <a:rPr lang="en-US" sz="2800" dirty="0" smtClean="0">
                <a:solidFill>
                  <a:srgbClr val="0000FF"/>
                </a:solidFill>
              </a:rPr>
              <a:t> log(|</a:t>
            </a:r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pk</a:t>
            </a:r>
            <a:r>
              <a:rPr lang="en-US" sz="2800" dirty="0" smtClean="0">
                <a:solidFill>
                  <a:srgbClr val="0000FF"/>
                </a:solidFill>
              </a:rPr>
              <a:t> |)</a:t>
            </a:r>
            <a:r>
              <a:rPr lang="en-US" sz="2800" dirty="0" smtClean="0"/>
              <a:t>.</a:t>
            </a:r>
          </a:p>
          <a:p>
            <a:r>
              <a:rPr lang="en-US" sz="2800" u="sng" dirty="0" smtClean="0"/>
              <a:t>Proof:</a:t>
            </a:r>
            <a:endParaRPr lang="en-US" u="sng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990600" y="3581400"/>
            <a:ext cx="2057400" cy="1880175"/>
            <a:chOff x="228600" y="2387025"/>
            <a:chExt cx="2057400" cy="1880175"/>
          </a:xfrm>
        </p:grpSpPr>
        <p:sp>
          <p:nvSpPr>
            <p:cNvPr id="5" name="Oval 4"/>
            <p:cNvSpPr/>
            <p:nvPr/>
          </p:nvSpPr>
          <p:spPr>
            <a:xfrm>
              <a:off x="228600" y="2387025"/>
              <a:ext cx="2057400" cy="18801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295400" y="37338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09600" y="31242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6764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7526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144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33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43000" y="3200400"/>
              <a:ext cx="152400" cy="15240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Freeform 14"/>
          <p:cNvSpPr/>
          <p:nvPr/>
        </p:nvSpPr>
        <p:spPr>
          <a:xfrm>
            <a:off x="1663259" y="3924300"/>
            <a:ext cx="1359341" cy="1473200"/>
          </a:xfrm>
          <a:custGeom>
            <a:avLst/>
            <a:gdLst>
              <a:gd name="connsiteX0" fmla="*/ 787841 w 1359341"/>
              <a:gd name="connsiteY0" fmla="*/ 1473200 h 1473200"/>
              <a:gd name="connsiteX1" fmla="*/ 775141 w 1359341"/>
              <a:gd name="connsiteY1" fmla="*/ 914400 h 1473200"/>
              <a:gd name="connsiteX2" fmla="*/ 762441 w 1359341"/>
              <a:gd name="connsiteY2" fmla="*/ 863600 h 1473200"/>
              <a:gd name="connsiteX3" fmla="*/ 711641 w 1359341"/>
              <a:gd name="connsiteY3" fmla="*/ 749300 h 1473200"/>
              <a:gd name="connsiteX4" fmla="*/ 686241 w 1359341"/>
              <a:gd name="connsiteY4" fmla="*/ 698500 h 1473200"/>
              <a:gd name="connsiteX5" fmla="*/ 648141 w 1359341"/>
              <a:gd name="connsiteY5" fmla="*/ 685800 h 1473200"/>
              <a:gd name="connsiteX6" fmla="*/ 610041 w 1359341"/>
              <a:gd name="connsiteY6" fmla="*/ 647700 h 1473200"/>
              <a:gd name="connsiteX7" fmla="*/ 546541 w 1359341"/>
              <a:gd name="connsiteY7" fmla="*/ 660400 h 1473200"/>
              <a:gd name="connsiteX8" fmla="*/ 432241 w 1359341"/>
              <a:gd name="connsiteY8" fmla="*/ 723900 h 1473200"/>
              <a:gd name="connsiteX9" fmla="*/ 356041 w 1359341"/>
              <a:gd name="connsiteY9" fmla="*/ 774700 h 1473200"/>
              <a:gd name="connsiteX10" fmla="*/ 317941 w 1359341"/>
              <a:gd name="connsiteY10" fmla="*/ 800100 h 1473200"/>
              <a:gd name="connsiteX11" fmla="*/ 203641 w 1359341"/>
              <a:gd name="connsiteY11" fmla="*/ 863600 h 1473200"/>
              <a:gd name="connsiteX12" fmla="*/ 114741 w 1359341"/>
              <a:gd name="connsiteY12" fmla="*/ 927100 h 1473200"/>
              <a:gd name="connsiteX13" fmla="*/ 38541 w 1359341"/>
              <a:gd name="connsiteY13" fmla="*/ 952500 h 1473200"/>
              <a:gd name="connsiteX14" fmla="*/ 25841 w 1359341"/>
              <a:gd name="connsiteY14" fmla="*/ 825500 h 1473200"/>
              <a:gd name="connsiteX15" fmla="*/ 51241 w 1359341"/>
              <a:gd name="connsiteY15" fmla="*/ 749300 h 1473200"/>
              <a:gd name="connsiteX16" fmla="*/ 76641 w 1359341"/>
              <a:gd name="connsiteY16" fmla="*/ 673100 h 1473200"/>
              <a:gd name="connsiteX17" fmla="*/ 102041 w 1359341"/>
              <a:gd name="connsiteY17" fmla="*/ 622300 h 1473200"/>
              <a:gd name="connsiteX18" fmla="*/ 152841 w 1359341"/>
              <a:gd name="connsiteY18" fmla="*/ 495300 h 1473200"/>
              <a:gd name="connsiteX19" fmla="*/ 190941 w 1359341"/>
              <a:gd name="connsiteY19" fmla="*/ 368300 h 1473200"/>
              <a:gd name="connsiteX20" fmla="*/ 203641 w 1359341"/>
              <a:gd name="connsiteY20" fmla="*/ 330200 h 1473200"/>
              <a:gd name="connsiteX21" fmla="*/ 241741 w 1359341"/>
              <a:gd name="connsiteY21" fmla="*/ 317500 h 1473200"/>
              <a:gd name="connsiteX22" fmla="*/ 317941 w 1359341"/>
              <a:gd name="connsiteY22" fmla="*/ 279400 h 1473200"/>
              <a:gd name="connsiteX23" fmla="*/ 394141 w 1359341"/>
              <a:gd name="connsiteY23" fmla="*/ 292100 h 1473200"/>
              <a:gd name="connsiteX24" fmla="*/ 419541 w 1359341"/>
              <a:gd name="connsiteY24" fmla="*/ 330200 h 1473200"/>
              <a:gd name="connsiteX25" fmla="*/ 495741 w 1359341"/>
              <a:gd name="connsiteY25" fmla="*/ 393700 h 1473200"/>
              <a:gd name="connsiteX26" fmla="*/ 546541 w 1359341"/>
              <a:gd name="connsiteY26" fmla="*/ 381000 h 1473200"/>
              <a:gd name="connsiteX27" fmla="*/ 584641 w 1359341"/>
              <a:gd name="connsiteY27" fmla="*/ 266700 h 1473200"/>
              <a:gd name="connsiteX28" fmla="*/ 610041 w 1359341"/>
              <a:gd name="connsiteY28" fmla="*/ 228600 h 1473200"/>
              <a:gd name="connsiteX29" fmla="*/ 635441 w 1359341"/>
              <a:gd name="connsiteY29" fmla="*/ 152400 h 1473200"/>
              <a:gd name="connsiteX30" fmla="*/ 648141 w 1359341"/>
              <a:gd name="connsiteY30" fmla="*/ 114300 h 1473200"/>
              <a:gd name="connsiteX31" fmla="*/ 660841 w 1359341"/>
              <a:gd name="connsiteY31" fmla="*/ 63500 h 1473200"/>
              <a:gd name="connsiteX32" fmla="*/ 737041 w 1359341"/>
              <a:gd name="connsiteY32" fmla="*/ 0 h 1473200"/>
              <a:gd name="connsiteX33" fmla="*/ 787841 w 1359341"/>
              <a:gd name="connsiteY33" fmla="*/ 12700 h 1473200"/>
              <a:gd name="connsiteX34" fmla="*/ 864041 w 1359341"/>
              <a:gd name="connsiteY34" fmla="*/ 63500 h 1473200"/>
              <a:gd name="connsiteX35" fmla="*/ 1041841 w 1359341"/>
              <a:gd name="connsiteY35" fmla="*/ 50800 h 1473200"/>
              <a:gd name="connsiteX36" fmla="*/ 1118041 w 1359341"/>
              <a:gd name="connsiteY36" fmla="*/ 139700 h 1473200"/>
              <a:gd name="connsiteX37" fmla="*/ 1130741 w 1359341"/>
              <a:gd name="connsiteY37" fmla="*/ 177800 h 1473200"/>
              <a:gd name="connsiteX38" fmla="*/ 1168841 w 1359341"/>
              <a:gd name="connsiteY38" fmla="*/ 279400 h 1473200"/>
              <a:gd name="connsiteX39" fmla="*/ 1257741 w 1359341"/>
              <a:gd name="connsiteY39" fmla="*/ 330200 h 1473200"/>
              <a:gd name="connsiteX40" fmla="*/ 1346641 w 1359341"/>
              <a:gd name="connsiteY40" fmla="*/ 355600 h 1473200"/>
              <a:gd name="connsiteX41" fmla="*/ 1359341 w 1359341"/>
              <a:gd name="connsiteY41" fmla="*/ 368300 h 14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59341" h="1473200">
                <a:moveTo>
                  <a:pt x="787841" y="1473200"/>
                </a:moveTo>
                <a:cubicBezTo>
                  <a:pt x="783608" y="1286933"/>
                  <a:pt x="782897" y="1100553"/>
                  <a:pt x="775141" y="914400"/>
                </a:cubicBezTo>
                <a:cubicBezTo>
                  <a:pt x="774414" y="896961"/>
                  <a:pt x="767457" y="880318"/>
                  <a:pt x="762441" y="863600"/>
                </a:cubicBezTo>
                <a:cubicBezTo>
                  <a:pt x="727429" y="746895"/>
                  <a:pt x="754620" y="824514"/>
                  <a:pt x="711641" y="749300"/>
                </a:cubicBezTo>
                <a:cubicBezTo>
                  <a:pt x="702248" y="732862"/>
                  <a:pt x="699628" y="711887"/>
                  <a:pt x="686241" y="698500"/>
                </a:cubicBezTo>
                <a:cubicBezTo>
                  <a:pt x="676775" y="689034"/>
                  <a:pt x="660841" y="690033"/>
                  <a:pt x="648141" y="685800"/>
                </a:cubicBezTo>
                <a:cubicBezTo>
                  <a:pt x="635441" y="673100"/>
                  <a:pt x="627465" y="652056"/>
                  <a:pt x="610041" y="647700"/>
                </a:cubicBezTo>
                <a:cubicBezTo>
                  <a:pt x="589100" y="642465"/>
                  <a:pt x="567482" y="655165"/>
                  <a:pt x="546541" y="660400"/>
                </a:cubicBezTo>
                <a:cubicBezTo>
                  <a:pt x="492893" y="673812"/>
                  <a:pt x="488995" y="686064"/>
                  <a:pt x="432241" y="723900"/>
                </a:cubicBezTo>
                <a:lnTo>
                  <a:pt x="356041" y="774700"/>
                </a:lnTo>
                <a:cubicBezTo>
                  <a:pt x="343341" y="783167"/>
                  <a:pt x="332421" y="795273"/>
                  <a:pt x="317941" y="800100"/>
                </a:cubicBezTo>
                <a:cubicBezTo>
                  <a:pt x="270031" y="816070"/>
                  <a:pt x="247310" y="819931"/>
                  <a:pt x="203641" y="863600"/>
                </a:cubicBezTo>
                <a:cubicBezTo>
                  <a:pt x="162726" y="904515"/>
                  <a:pt x="170461" y="904812"/>
                  <a:pt x="114741" y="927100"/>
                </a:cubicBezTo>
                <a:cubicBezTo>
                  <a:pt x="89882" y="937044"/>
                  <a:pt x="38541" y="952500"/>
                  <a:pt x="38541" y="952500"/>
                </a:cubicBezTo>
                <a:cubicBezTo>
                  <a:pt x="0" y="894689"/>
                  <a:pt x="4190" y="919321"/>
                  <a:pt x="25841" y="825500"/>
                </a:cubicBezTo>
                <a:cubicBezTo>
                  <a:pt x="31861" y="799412"/>
                  <a:pt x="42774" y="774700"/>
                  <a:pt x="51241" y="749300"/>
                </a:cubicBezTo>
                <a:cubicBezTo>
                  <a:pt x="59708" y="723900"/>
                  <a:pt x="64667" y="697047"/>
                  <a:pt x="76641" y="673100"/>
                </a:cubicBezTo>
                <a:cubicBezTo>
                  <a:pt x="85108" y="656167"/>
                  <a:pt x="94583" y="639701"/>
                  <a:pt x="102041" y="622300"/>
                </a:cubicBezTo>
                <a:cubicBezTo>
                  <a:pt x="120002" y="580392"/>
                  <a:pt x="135908" y="537633"/>
                  <a:pt x="152841" y="495300"/>
                </a:cubicBezTo>
                <a:cubicBezTo>
                  <a:pt x="198347" y="381534"/>
                  <a:pt x="162323" y="482773"/>
                  <a:pt x="190941" y="368300"/>
                </a:cubicBezTo>
                <a:cubicBezTo>
                  <a:pt x="194188" y="355313"/>
                  <a:pt x="194175" y="339666"/>
                  <a:pt x="203641" y="330200"/>
                </a:cubicBezTo>
                <a:cubicBezTo>
                  <a:pt x="213107" y="320734"/>
                  <a:pt x="229767" y="323487"/>
                  <a:pt x="241741" y="317500"/>
                </a:cubicBezTo>
                <a:cubicBezTo>
                  <a:pt x="340218" y="268261"/>
                  <a:pt x="222176" y="311322"/>
                  <a:pt x="317941" y="279400"/>
                </a:cubicBezTo>
                <a:cubicBezTo>
                  <a:pt x="343341" y="283633"/>
                  <a:pt x="371109" y="280584"/>
                  <a:pt x="394141" y="292100"/>
                </a:cubicBezTo>
                <a:cubicBezTo>
                  <a:pt x="407793" y="298926"/>
                  <a:pt x="409770" y="318474"/>
                  <a:pt x="419541" y="330200"/>
                </a:cubicBezTo>
                <a:cubicBezTo>
                  <a:pt x="450099" y="366870"/>
                  <a:pt x="458279" y="368725"/>
                  <a:pt x="495741" y="393700"/>
                </a:cubicBezTo>
                <a:cubicBezTo>
                  <a:pt x="512674" y="389467"/>
                  <a:pt x="535182" y="394252"/>
                  <a:pt x="546541" y="381000"/>
                </a:cubicBezTo>
                <a:cubicBezTo>
                  <a:pt x="603691" y="314325"/>
                  <a:pt x="549716" y="319087"/>
                  <a:pt x="584641" y="266700"/>
                </a:cubicBezTo>
                <a:cubicBezTo>
                  <a:pt x="593108" y="254000"/>
                  <a:pt x="603842" y="242548"/>
                  <a:pt x="610041" y="228600"/>
                </a:cubicBezTo>
                <a:cubicBezTo>
                  <a:pt x="620915" y="204134"/>
                  <a:pt x="626974" y="177800"/>
                  <a:pt x="635441" y="152400"/>
                </a:cubicBezTo>
                <a:cubicBezTo>
                  <a:pt x="639674" y="139700"/>
                  <a:pt x="644894" y="127287"/>
                  <a:pt x="648141" y="114300"/>
                </a:cubicBezTo>
                <a:cubicBezTo>
                  <a:pt x="652374" y="97367"/>
                  <a:pt x="652181" y="78655"/>
                  <a:pt x="660841" y="63500"/>
                </a:cubicBezTo>
                <a:cubicBezTo>
                  <a:pt x="675885" y="37173"/>
                  <a:pt x="712763" y="16185"/>
                  <a:pt x="737041" y="0"/>
                </a:cubicBezTo>
                <a:cubicBezTo>
                  <a:pt x="753974" y="4233"/>
                  <a:pt x="772229" y="4894"/>
                  <a:pt x="787841" y="12700"/>
                </a:cubicBezTo>
                <a:cubicBezTo>
                  <a:pt x="815145" y="26352"/>
                  <a:pt x="864041" y="63500"/>
                  <a:pt x="864041" y="63500"/>
                </a:cubicBezTo>
                <a:cubicBezTo>
                  <a:pt x="972620" y="27307"/>
                  <a:pt x="913674" y="34779"/>
                  <a:pt x="1041841" y="50800"/>
                </a:cubicBezTo>
                <a:cubicBezTo>
                  <a:pt x="1073088" y="82047"/>
                  <a:pt x="1098699" y="101016"/>
                  <a:pt x="1118041" y="139700"/>
                </a:cubicBezTo>
                <a:cubicBezTo>
                  <a:pt x="1124028" y="151674"/>
                  <a:pt x="1127063" y="164928"/>
                  <a:pt x="1130741" y="177800"/>
                </a:cubicBezTo>
                <a:cubicBezTo>
                  <a:pt x="1140804" y="213022"/>
                  <a:pt x="1143475" y="249807"/>
                  <a:pt x="1168841" y="279400"/>
                </a:cubicBezTo>
                <a:cubicBezTo>
                  <a:pt x="1196286" y="311419"/>
                  <a:pt x="1221105" y="319733"/>
                  <a:pt x="1257741" y="330200"/>
                </a:cubicBezTo>
                <a:cubicBezTo>
                  <a:pt x="1276730" y="335625"/>
                  <a:pt x="1326341" y="345450"/>
                  <a:pt x="1346641" y="355600"/>
                </a:cubicBezTo>
                <a:cubicBezTo>
                  <a:pt x="1351996" y="358277"/>
                  <a:pt x="1355108" y="364067"/>
                  <a:pt x="1359341" y="3683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3048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       </a:t>
            </a:r>
            <a:r>
              <a:rPr lang="en-US" sz="2800" dirty="0" err="1" smtClean="0">
                <a:solidFill>
                  <a:srgbClr val="0000FF"/>
                </a:solidFill>
              </a:rPr>
              <a:t>sk</a:t>
            </a:r>
            <a:r>
              <a:rPr lang="en-US" sz="2800" dirty="0" err="1" smtClean="0">
                <a:latin typeface="cmsy10"/>
              </a:rPr>
              <a:t>Ã</a:t>
            </a:r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0000FF"/>
                </a:solidFill>
                <a:latin typeface="Tw Cen MT"/>
              </a:rPr>
              <a:t>pk</a:t>
            </a:r>
            <a:endParaRPr lang="en-US" sz="2800" baseline="-25000" dirty="0">
              <a:solidFill>
                <a:srgbClr val="0000FF"/>
              </a:solidFill>
              <a:latin typeface="Tw Cen M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438400" y="2844224"/>
            <a:ext cx="6578600" cy="2489776"/>
            <a:chOff x="2565400" y="2514600"/>
            <a:chExt cx="6578600" cy="2489776"/>
          </a:xfrm>
        </p:grpSpPr>
        <p:grpSp>
          <p:nvGrpSpPr>
            <p:cNvPr id="18" name="Group 17"/>
            <p:cNvGrpSpPr/>
            <p:nvPr/>
          </p:nvGrpSpPr>
          <p:grpSpPr>
            <a:xfrm>
              <a:off x="2565400" y="3327976"/>
              <a:ext cx="5029200" cy="1676400"/>
              <a:chOff x="1676400" y="2514600"/>
              <a:chExt cx="5029200" cy="16764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3581400" y="3200400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267200" y="3048000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Dec(c,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sk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)</a:t>
                </a:r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endCxn id="19" idx="1"/>
              </p:cNvCxnSpPr>
              <p:nvPr/>
            </p:nvCxnSpPr>
            <p:spPr>
              <a:xfrm>
                <a:off x="1752600" y="2514600"/>
                <a:ext cx="1851118" cy="7081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19" idx="4"/>
              </p:cNvCxnSpPr>
              <p:nvPr/>
            </p:nvCxnSpPr>
            <p:spPr>
              <a:xfrm flipV="1">
                <a:off x="1676400" y="3352800"/>
                <a:ext cx="1981200" cy="838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Oval Callout 36"/>
            <p:cNvSpPr/>
            <p:nvPr/>
          </p:nvSpPr>
          <p:spPr>
            <a:xfrm>
              <a:off x="6324600" y="2514600"/>
              <a:ext cx="2819400" cy="1295400"/>
            </a:xfrm>
            <a:prstGeom prst="wedgeEllipseCallout">
              <a:avLst>
                <a:gd name="adj1" fmla="val -91901"/>
                <a:gd name="adj2" fmla="val 6518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Show: Looks random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Oval Callout 39"/>
          <p:cNvSpPr/>
          <p:nvPr/>
        </p:nvSpPr>
        <p:spPr>
          <a:xfrm>
            <a:off x="5257800" y="2667000"/>
            <a:ext cx="3657600" cy="1066800"/>
          </a:xfrm>
          <a:prstGeom prst="wedgeEllipseCallout">
            <a:avLst>
              <a:gd name="adj1" fmla="val 17733"/>
              <a:gd name="adj2" fmla="val 1152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Can’t distinguish </a:t>
            </a:r>
            <a:r>
              <a:rPr lang="en-US" sz="2400" dirty="0" smtClean="0">
                <a:solidFill>
                  <a:srgbClr val="FF0000"/>
                </a:solidFill>
              </a:rPr>
              <a:t>‘bad’</a:t>
            </a:r>
            <a:r>
              <a:rPr lang="en-US" sz="2400" dirty="0" smtClean="0">
                <a:solidFill>
                  <a:schemeClr val="tx1"/>
                </a:solidFill>
              </a:rPr>
              <a:t> ciphertext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Oval Callout 40"/>
          <p:cNvSpPr/>
          <p:nvPr/>
        </p:nvSpPr>
        <p:spPr>
          <a:xfrm>
            <a:off x="4572000" y="5486400"/>
            <a:ext cx="4191000" cy="1371600"/>
          </a:xfrm>
          <a:prstGeom prst="wedgeEllipseCallout">
            <a:avLst>
              <a:gd name="adj1" fmla="val -7740"/>
              <a:gd name="adj2" fmla="val -1036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 still has entropy given view of adv.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Use extractors.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2286000" y="5562600"/>
            <a:ext cx="6019800" cy="1295400"/>
          </a:xfrm>
          <a:prstGeom prst="wedgeEllipseCallout">
            <a:avLst>
              <a:gd name="adj1" fmla="val -45754"/>
              <a:gd name="adj2" fmla="val -632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If leakage </a:t>
            </a:r>
            <a:r>
              <a:rPr lang="en-US" sz="2400" dirty="0" smtClean="0">
                <a:solidFill>
                  <a:srgbClr val="0000FF"/>
                </a:solidFill>
              </a:rPr>
              <a:t>&lt; log(|</a:t>
            </a:r>
            <a:r>
              <a:rPr lang="en-US" sz="2400" dirty="0" err="1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400" baseline="-25000" dirty="0" err="1" smtClean="0">
                <a:solidFill>
                  <a:srgbClr val="0000FF"/>
                </a:solidFill>
              </a:rPr>
              <a:t>pk</a:t>
            </a:r>
            <a:r>
              <a:rPr lang="en-US" sz="2400" dirty="0" smtClean="0">
                <a:solidFill>
                  <a:srgbClr val="0000FF"/>
                </a:solidFill>
              </a:rPr>
              <a:t> |)</a:t>
            </a:r>
            <a:r>
              <a:rPr lang="en-US" sz="2400" dirty="0" smtClean="0">
                <a:solidFill>
                  <a:schemeClr val="tx1"/>
                </a:solidFill>
              </a:rPr>
              <a:t>            adv still has uncertainty about </a:t>
            </a:r>
            <a:r>
              <a:rPr lang="en-US" sz="2400" dirty="0" smtClean="0">
                <a:solidFill>
                  <a:srgbClr val="0000FF"/>
                </a:solidFill>
              </a:rPr>
              <a:t>sk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892300" y="3568700"/>
            <a:ext cx="6692900" cy="1880175"/>
            <a:chOff x="1257300" y="2387025"/>
            <a:chExt cx="6692900" cy="1880175"/>
          </a:xfrm>
        </p:grpSpPr>
        <p:grpSp>
          <p:nvGrpSpPr>
            <p:cNvPr id="61" name="Group 81"/>
            <p:cNvGrpSpPr/>
            <p:nvPr/>
          </p:nvGrpSpPr>
          <p:grpSpPr>
            <a:xfrm>
              <a:off x="1257300" y="2387025"/>
              <a:ext cx="6692900" cy="1880175"/>
              <a:chOff x="3898900" y="4495801"/>
              <a:chExt cx="6692900" cy="1880175"/>
            </a:xfrm>
          </p:grpSpPr>
          <p:grpSp>
            <p:nvGrpSpPr>
              <p:cNvPr id="71" name="Group 79"/>
              <p:cNvGrpSpPr/>
              <p:nvPr/>
            </p:nvGrpSpPr>
            <p:grpSpPr>
              <a:xfrm>
                <a:off x="3898900" y="4495801"/>
                <a:ext cx="3760140" cy="1880175"/>
                <a:chOff x="1117600" y="2387025"/>
                <a:chExt cx="3760140" cy="1880175"/>
              </a:xfrm>
            </p:grpSpPr>
            <p:grpSp>
              <p:nvGrpSpPr>
                <p:cNvPr id="73" name="Group 64"/>
                <p:cNvGrpSpPr/>
                <p:nvPr/>
              </p:nvGrpSpPr>
              <p:grpSpPr>
                <a:xfrm>
                  <a:off x="3754496" y="2813039"/>
                  <a:ext cx="1123244" cy="1042095"/>
                  <a:chOff x="534554" y="2652258"/>
                  <a:chExt cx="1378527" cy="1243715"/>
                </a:xfrm>
              </p:grpSpPr>
              <p:sp>
                <p:nvSpPr>
                  <p:cNvPr id="76" name="Oval 75"/>
                  <p:cNvSpPr/>
                  <p:nvPr/>
                </p:nvSpPr>
                <p:spPr>
                  <a:xfrm>
                    <a:off x="1296553" y="37190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610753" y="31094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Oval 77"/>
                  <p:cNvSpPr/>
                  <p:nvPr/>
                </p:nvSpPr>
                <p:spPr>
                  <a:xfrm>
                    <a:off x="1677554" y="28046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>
                  <a:xfrm>
                    <a:off x="1753754" y="34142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915554" y="2652258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534554" y="3642857"/>
                    <a:ext cx="159327" cy="176916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Oval 81"/>
                  <p:cNvSpPr/>
                  <p:nvPr/>
                </p:nvSpPr>
                <p:spPr>
                  <a:xfrm>
                    <a:off x="1144154" y="3185657"/>
                    <a:ext cx="159327" cy="176916"/>
                  </a:xfrm>
                  <a:prstGeom prst="ellipse">
                    <a:avLst/>
                  </a:prstGeom>
                  <a:solidFill>
                    <a:srgbClr val="0000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4" name="Straight Connector 73"/>
                <p:cNvCxnSpPr>
                  <a:endCxn id="63" idx="0"/>
                </p:cNvCxnSpPr>
                <p:nvPr/>
              </p:nvCxnSpPr>
              <p:spPr>
                <a:xfrm rot="5400000" flipH="1" flipV="1">
                  <a:off x="2565400" y="939225"/>
                  <a:ext cx="0" cy="2895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>
                  <a:endCxn id="63" idx="4"/>
                </p:cNvCxnSpPr>
                <p:nvPr/>
              </p:nvCxnSpPr>
              <p:spPr>
                <a:xfrm rot="16200000" flipH="1">
                  <a:off x="2565400" y="2819400"/>
                  <a:ext cx="0" cy="2895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" name="TextBox 71"/>
              <p:cNvSpPr txBox="1"/>
              <p:nvPr/>
            </p:nvSpPr>
            <p:spPr>
              <a:xfrm>
                <a:off x="8153400" y="5118101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Dec (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c*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,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sk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)</a:t>
                </a:r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62" name="Group 38"/>
            <p:cNvGrpSpPr/>
            <p:nvPr/>
          </p:nvGrpSpPr>
          <p:grpSpPr>
            <a:xfrm>
              <a:off x="3124200" y="2387025"/>
              <a:ext cx="2057400" cy="1880175"/>
              <a:chOff x="228600" y="2387025"/>
              <a:chExt cx="2057400" cy="1880175"/>
            </a:xfrm>
            <a:solidFill>
              <a:srgbClr val="00B050"/>
            </a:solidFill>
          </p:grpSpPr>
          <p:sp>
            <p:nvSpPr>
              <p:cNvPr id="63" name="Oval 62"/>
              <p:cNvSpPr/>
              <p:nvPr/>
            </p:nvSpPr>
            <p:spPr>
              <a:xfrm>
                <a:off x="228600" y="2387025"/>
                <a:ext cx="2057400" cy="1880175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295400" y="37338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09600" y="31242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676400" y="28194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752600" y="3429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914400" y="26670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533400" y="3657600"/>
                <a:ext cx="152400" cy="15240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143000" y="3200400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3" name="Freeform 82"/>
          <p:cNvSpPr/>
          <p:nvPr/>
        </p:nvSpPr>
        <p:spPr>
          <a:xfrm>
            <a:off x="4406459" y="3860800"/>
            <a:ext cx="1359341" cy="1473200"/>
          </a:xfrm>
          <a:custGeom>
            <a:avLst/>
            <a:gdLst>
              <a:gd name="connsiteX0" fmla="*/ 787841 w 1359341"/>
              <a:gd name="connsiteY0" fmla="*/ 1473200 h 1473200"/>
              <a:gd name="connsiteX1" fmla="*/ 775141 w 1359341"/>
              <a:gd name="connsiteY1" fmla="*/ 914400 h 1473200"/>
              <a:gd name="connsiteX2" fmla="*/ 762441 w 1359341"/>
              <a:gd name="connsiteY2" fmla="*/ 863600 h 1473200"/>
              <a:gd name="connsiteX3" fmla="*/ 711641 w 1359341"/>
              <a:gd name="connsiteY3" fmla="*/ 749300 h 1473200"/>
              <a:gd name="connsiteX4" fmla="*/ 686241 w 1359341"/>
              <a:gd name="connsiteY4" fmla="*/ 698500 h 1473200"/>
              <a:gd name="connsiteX5" fmla="*/ 648141 w 1359341"/>
              <a:gd name="connsiteY5" fmla="*/ 685800 h 1473200"/>
              <a:gd name="connsiteX6" fmla="*/ 610041 w 1359341"/>
              <a:gd name="connsiteY6" fmla="*/ 647700 h 1473200"/>
              <a:gd name="connsiteX7" fmla="*/ 546541 w 1359341"/>
              <a:gd name="connsiteY7" fmla="*/ 660400 h 1473200"/>
              <a:gd name="connsiteX8" fmla="*/ 432241 w 1359341"/>
              <a:gd name="connsiteY8" fmla="*/ 723900 h 1473200"/>
              <a:gd name="connsiteX9" fmla="*/ 356041 w 1359341"/>
              <a:gd name="connsiteY9" fmla="*/ 774700 h 1473200"/>
              <a:gd name="connsiteX10" fmla="*/ 317941 w 1359341"/>
              <a:gd name="connsiteY10" fmla="*/ 800100 h 1473200"/>
              <a:gd name="connsiteX11" fmla="*/ 203641 w 1359341"/>
              <a:gd name="connsiteY11" fmla="*/ 863600 h 1473200"/>
              <a:gd name="connsiteX12" fmla="*/ 114741 w 1359341"/>
              <a:gd name="connsiteY12" fmla="*/ 927100 h 1473200"/>
              <a:gd name="connsiteX13" fmla="*/ 38541 w 1359341"/>
              <a:gd name="connsiteY13" fmla="*/ 952500 h 1473200"/>
              <a:gd name="connsiteX14" fmla="*/ 25841 w 1359341"/>
              <a:gd name="connsiteY14" fmla="*/ 825500 h 1473200"/>
              <a:gd name="connsiteX15" fmla="*/ 51241 w 1359341"/>
              <a:gd name="connsiteY15" fmla="*/ 749300 h 1473200"/>
              <a:gd name="connsiteX16" fmla="*/ 76641 w 1359341"/>
              <a:gd name="connsiteY16" fmla="*/ 673100 h 1473200"/>
              <a:gd name="connsiteX17" fmla="*/ 102041 w 1359341"/>
              <a:gd name="connsiteY17" fmla="*/ 622300 h 1473200"/>
              <a:gd name="connsiteX18" fmla="*/ 152841 w 1359341"/>
              <a:gd name="connsiteY18" fmla="*/ 495300 h 1473200"/>
              <a:gd name="connsiteX19" fmla="*/ 190941 w 1359341"/>
              <a:gd name="connsiteY19" fmla="*/ 368300 h 1473200"/>
              <a:gd name="connsiteX20" fmla="*/ 203641 w 1359341"/>
              <a:gd name="connsiteY20" fmla="*/ 330200 h 1473200"/>
              <a:gd name="connsiteX21" fmla="*/ 241741 w 1359341"/>
              <a:gd name="connsiteY21" fmla="*/ 317500 h 1473200"/>
              <a:gd name="connsiteX22" fmla="*/ 317941 w 1359341"/>
              <a:gd name="connsiteY22" fmla="*/ 279400 h 1473200"/>
              <a:gd name="connsiteX23" fmla="*/ 394141 w 1359341"/>
              <a:gd name="connsiteY23" fmla="*/ 292100 h 1473200"/>
              <a:gd name="connsiteX24" fmla="*/ 419541 w 1359341"/>
              <a:gd name="connsiteY24" fmla="*/ 330200 h 1473200"/>
              <a:gd name="connsiteX25" fmla="*/ 495741 w 1359341"/>
              <a:gd name="connsiteY25" fmla="*/ 393700 h 1473200"/>
              <a:gd name="connsiteX26" fmla="*/ 546541 w 1359341"/>
              <a:gd name="connsiteY26" fmla="*/ 381000 h 1473200"/>
              <a:gd name="connsiteX27" fmla="*/ 584641 w 1359341"/>
              <a:gd name="connsiteY27" fmla="*/ 266700 h 1473200"/>
              <a:gd name="connsiteX28" fmla="*/ 610041 w 1359341"/>
              <a:gd name="connsiteY28" fmla="*/ 228600 h 1473200"/>
              <a:gd name="connsiteX29" fmla="*/ 635441 w 1359341"/>
              <a:gd name="connsiteY29" fmla="*/ 152400 h 1473200"/>
              <a:gd name="connsiteX30" fmla="*/ 648141 w 1359341"/>
              <a:gd name="connsiteY30" fmla="*/ 114300 h 1473200"/>
              <a:gd name="connsiteX31" fmla="*/ 660841 w 1359341"/>
              <a:gd name="connsiteY31" fmla="*/ 63500 h 1473200"/>
              <a:gd name="connsiteX32" fmla="*/ 737041 w 1359341"/>
              <a:gd name="connsiteY32" fmla="*/ 0 h 1473200"/>
              <a:gd name="connsiteX33" fmla="*/ 787841 w 1359341"/>
              <a:gd name="connsiteY33" fmla="*/ 12700 h 1473200"/>
              <a:gd name="connsiteX34" fmla="*/ 864041 w 1359341"/>
              <a:gd name="connsiteY34" fmla="*/ 63500 h 1473200"/>
              <a:gd name="connsiteX35" fmla="*/ 1041841 w 1359341"/>
              <a:gd name="connsiteY35" fmla="*/ 50800 h 1473200"/>
              <a:gd name="connsiteX36" fmla="*/ 1118041 w 1359341"/>
              <a:gd name="connsiteY36" fmla="*/ 139700 h 1473200"/>
              <a:gd name="connsiteX37" fmla="*/ 1130741 w 1359341"/>
              <a:gd name="connsiteY37" fmla="*/ 177800 h 1473200"/>
              <a:gd name="connsiteX38" fmla="*/ 1168841 w 1359341"/>
              <a:gd name="connsiteY38" fmla="*/ 279400 h 1473200"/>
              <a:gd name="connsiteX39" fmla="*/ 1257741 w 1359341"/>
              <a:gd name="connsiteY39" fmla="*/ 330200 h 1473200"/>
              <a:gd name="connsiteX40" fmla="*/ 1346641 w 1359341"/>
              <a:gd name="connsiteY40" fmla="*/ 355600 h 1473200"/>
              <a:gd name="connsiteX41" fmla="*/ 1359341 w 1359341"/>
              <a:gd name="connsiteY41" fmla="*/ 368300 h 14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59341" h="1473200">
                <a:moveTo>
                  <a:pt x="787841" y="1473200"/>
                </a:moveTo>
                <a:cubicBezTo>
                  <a:pt x="783608" y="1286933"/>
                  <a:pt x="782897" y="1100553"/>
                  <a:pt x="775141" y="914400"/>
                </a:cubicBezTo>
                <a:cubicBezTo>
                  <a:pt x="774414" y="896961"/>
                  <a:pt x="767457" y="880318"/>
                  <a:pt x="762441" y="863600"/>
                </a:cubicBezTo>
                <a:cubicBezTo>
                  <a:pt x="727429" y="746895"/>
                  <a:pt x="754620" y="824514"/>
                  <a:pt x="711641" y="749300"/>
                </a:cubicBezTo>
                <a:cubicBezTo>
                  <a:pt x="702248" y="732862"/>
                  <a:pt x="699628" y="711887"/>
                  <a:pt x="686241" y="698500"/>
                </a:cubicBezTo>
                <a:cubicBezTo>
                  <a:pt x="676775" y="689034"/>
                  <a:pt x="660841" y="690033"/>
                  <a:pt x="648141" y="685800"/>
                </a:cubicBezTo>
                <a:cubicBezTo>
                  <a:pt x="635441" y="673100"/>
                  <a:pt x="627465" y="652056"/>
                  <a:pt x="610041" y="647700"/>
                </a:cubicBezTo>
                <a:cubicBezTo>
                  <a:pt x="589100" y="642465"/>
                  <a:pt x="567482" y="655165"/>
                  <a:pt x="546541" y="660400"/>
                </a:cubicBezTo>
                <a:cubicBezTo>
                  <a:pt x="492893" y="673812"/>
                  <a:pt x="488995" y="686064"/>
                  <a:pt x="432241" y="723900"/>
                </a:cubicBezTo>
                <a:lnTo>
                  <a:pt x="356041" y="774700"/>
                </a:lnTo>
                <a:cubicBezTo>
                  <a:pt x="343341" y="783167"/>
                  <a:pt x="332421" y="795273"/>
                  <a:pt x="317941" y="800100"/>
                </a:cubicBezTo>
                <a:cubicBezTo>
                  <a:pt x="270031" y="816070"/>
                  <a:pt x="247310" y="819931"/>
                  <a:pt x="203641" y="863600"/>
                </a:cubicBezTo>
                <a:cubicBezTo>
                  <a:pt x="162726" y="904515"/>
                  <a:pt x="170461" y="904812"/>
                  <a:pt x="114741" y="927100"/>
                </a:cubicBezTo>
                <a:cubicBezTo>
                  <a:pt x="89882" y="937044"/>
                  <a:pt x="38541" y="952500"/>
                  <a:pt x="38541" y="952500"/>
                </a:cubicBezTo>
                <a:cubicBezTo>
                  <a:pt x="0" y="894689"/>
                  <a:pt x="4190" y="919321"/>
                  <a:pt x="25841" y="825500"/>
                </a:cubicBezTo>
                <a:cubicBezTo>
                  <a:pt x="31861" y="799412"/>
                  <a:pt x="42774" y="774700"/>
                  <a:pt x="51241" y="749300"/>
                </a:cubicBezTo>
                <a:cubicBezTo>
                  <a:pt x="59708" y="723900"/>
                  <a:pt x="64667" y="697047"/>
                  <a:pt x="76641" y="673100"/>
                </a:cubicBezTo>
                <a:cubicBezTo>
                  <a:pt x="85108" y="656167"/>
                  <a:pt x="94583" y="639701"/>
                  <a:pt x="102041" y="622300"/>
                </a:cubicBezTo>
                <a:cubicBezTo>
                  <a:pt x="120002" y="580392"/>
                  <a:pt x="135908" y="537633"/>
                  <a:pt x="152841" y="495300"/>
                </a:cubicBezTo>
                <a:cubicBezTo>
                  <a:pt x="198347" y="381534"/>
                  <a:pt x="162323" y="482773"/>
                  <a:pt x="190941" y="368300"/>
                </a:cubicBezTo>
                <a:cubicBezTo>
                  <a:pt x="194188" y="355313"/>
                  <a:pt x="194175" y="339666"/>
                  <a:pt x="203641" y="330200"/>
                </a:cubicBezTo>
                <a:cubicBezTo>
                  <a:pt x="213107" y="320734"/>
                  <a:pt x="229767" y="323487"/>
                  <a:pt x="241741" y="317500"/>
                </a:cubicBezTo>
                <a:cubicBezTo>
                  <a:pt x="340218" y="268261"/>
                  <a:pt x="222176" y="311322"/>
                  <a:pt x="317941" y="279400"/>
                </a:cubicBezTo>
                <a:cubicBezTo>
                  <a:pt x="343341" y="283633"/>
                  <a:pt x="371109" y="280584"/>
                  <a:pt x="394141" y="292100"/>
                </a:cubicBezTo>
                <a:cubicBezTo>
                  <a:pt x="407793" y="298926"/>
                  <a:pt x="409770" y="318474"/>
                  <a:pt x="419541" y="330200"/>
                </a:cubicBezTo>
                <a:cubicBezTo>
                  <a:pt x="450099" y="366870"/>
                  <a:pt x="458279" y="368725"/>
                  <a:pt x="495741" y="393700"/>
                </a:cubicBezTo>
                <a:cubicBezTo>
                  <a:pt x="512674" y="389467"/>
                  <a:pt x="535182" y="394252"/>
                  <a:pt x="546541" y="381000"/>
                </a:cubicBezTo>
                <a:cubicBezTo>
                  <a:pt x="603691" y="314325"/>
                  <a:pt x="549716" y="319087"/>
                  <a:pt x="584641" y="266700"/>
                </a:cubicBezTo>
                <a:cubicBezTo>
                  <a:pt x="593108" y="254000"/>
                  <a:pt x="603842" y="242548"/>
                  <a:pt x="610041" y="228600"/>
                </a:cubicBezTo>
                <a:cubicBezTo>
                  <a:pt x="620915" y="204134"/>
                  <a:pt x="626974" y="177800"/>
                  <a:pt x="635441" y="152400"/>
                </a:cubicBezTo>
                <a:cubicBezTo>
                  <a:pt x="639674" y="139700"/>
                  <a:pt x="644894" y="127287"/>
                  <a:pt x="648141" y="114300"/>
                </a:cubicBezTo>
                <a:cubicBezTo>
                  <a:pt x="652374" y="97367"/>
                  <a:pt x="652181" y="78655"/>
                  <a:pt x="660841" y="63500"/>
                </a:cubicBezTo>
                <a:cubicBezTo>
                  <a:pt x="675885" y="37173"/>
                  <a:pt x="712763" y="16185"/>
                  <a:pt x="737041" y="0"/>
                </a:cubicBezTo>
                <a:cubicBezTo>
                  <a:pt x="753974" y="4233"/>
                  <a:pt x="772229" y="4894"/>
                  <a:pt x="787841" y="12700"/>
                </a:cubicBezTo>
                <a:cubicBezTo>
                  <a:pt x="815145" y="26352"/>
                  <a:pt x="864041" y="63500"/>
                  <a:pt x="864041" y="63500"/>
                </a:cubicBezTo>
                <a:cubicBezTo>
                  <a:pt x="972620" y="27307"/>
                  <a:pt x="913674" y="34779"/>
                  <a:pt x="1041841" y="50800"/>
                </a:cubicBezTo>
                <a:cubicBezTo>
                  <a:pt x="1073088" y="82047"/>
                  <a:pt x="1098699" y="101016"/>
                  <a:pt x="1118041" y="139700"/>
                </a:cubicBezTo>
                <a:cubicBezTo>
                  <a:pt x="1124028" y="151674"/>
                  <a:pt x="1127063" y="164928"/>
                  <a:pt x="1130741" y="177800"/>
                </a:cubicBezTo>
                <a:cubicBezTo>
                  <a:pt x="1140804" y="213022"/>
                  <a:pt x="1143475" y="249807"/>
                  <a:pt x="1168841" y="279400"/>
                </a:cubicBezTo>
                <a:cubicBezTo>
                  <a:pt x="1196286" y="311419"/>
                  <a:pt x="1221105" y="319733"/>
                  <a:pt x="1257741" y="330200"/>
                </a:cubicBezTo>
                <a:cubicBezTo>
                  <a:pt x="1276730" y="335625"/>
                  <a:pt x="1326341" y="345450"/>
                  <a:pt x="1346641" y="355600"/>
                </a:cubicBezTo>
                <a:cubicBezTo>
                  <a:pt x="1351996" y="358277"/>
                  <a:pt x="1355108" y="364067"/>
                  <a:pt x="1359341" y="3683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1"/>
      <p:bldP spid="40" grpId="0" animBg="1"/>
      <p:bldP spid="40" grpId="1" animBg="1"/>
      <p:bldP spid="41" grpId="0" animBg="1"/>
      <p:bldP spid="17" grpId="0" animBg="1"/>
      <p:bldP spid="17" grpId="1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Parallel-Repetition of HPS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3500" u="sng" dirty="0" smtClean="0"/>
              <a:t>Theorem:</a:t>
            </a:r>
            <a:r>
              <a:rPr lang="en-US" sz="3500" dirty="0" smtClean="0"/>
              <a:t> Parallel repetition of a HPS amplifies leakage-resilience.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Leakage of HPS is </a:t>
            </a:r>
            <a:r>
              <a:rPr lang="en-US" sz="2800" dirty="0" smtClean="0">
                <a:solidFill>
                  <a:srgbClr val="FF0000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  <a:latin typeface="cmsy10"/>
              </a:rPr>
              <a:t>¼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log(|</a:t>
            </a:r>
            <a:r>
              <a:rPr lang="en-US" sz="2800" dirty="0" err="1" smtClean="0">
                <a:solidFill>
                  <a:srgbClr val="FF0000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800" dirty="0" smtClean="0">
                <a:solidFill>
                  <a:srgbClr val="FF0000"/>
                </a:solidFill>
              </a:rPr>
              <a:t> |)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n</a:t>
            </a:r>
            <a:r>
              <a:rPr lang="en-US" sz="2800" dirty="0" smtClean="0"/>
              <a:t>-wise parallel repetition results in new </a:t>
            </a:r>
            <a:r>
              <a:rPr lang="en-US" sz="2800" dirty="0" smtClean="0">
                <a:solidFill>
                  <a:srgbClr val="0000FF"/>
                </a:solidFill>
              </a:rPr>
              <a:t>HPS</a:t>
            </a:r>
            <a:r>
              <a:rPr lang="en-US" sz="2800" dirty="0" smtClean="0"/>
              <a:t> with             </a:t>
            </a:r>
            <a:r>
              <a:rPr lang="en-US" sz="2800" dirty="0" err="1" smtClean="0">
                <a:solidFill>
                  <a:srgbClr val="0000FF"/>
                </a:solidFill>
                <a:latin typeface="cmsy10"/>
              </a:rPr>
              <a:t>SK’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pk</a:t>
            </a:r>
            <a:r>
              <a:rPr lang="en-US" sz="2800" dirty="0" smtClean="0">
                <a:solidFill>
                  <a:srgbClr val="FF0000"/>
                </a:solidFill>
                <a:latin typeface="cmsy10"/>
              </a:rPr>
              <a:t> </a:t>
            </a:r>
            <a:r>
              <a:rPr lang="en-US" sz="2800" dirty="0" smtClean="0"/>
              <a:t>= </a:t>
            </a:r>
            <a:r>
              <a:rPr lang="en-US" sz="2800" dirty="0" err="1" smtClean="0">
                <a:solidFill>
                  <a:srgbClr val="FF0000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x </a:t>
            </a:r>
            <a:r>
              <a:rPr lang="en-US" sz="2800" dirty="0" err="1" smtClean="0">
                <a:solidFill>
                  <a:srgbClr val="FF0000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pk</a:t>
            </a:r>
            <a:r>
              <a:rPr 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x …</a:t>
            </a:r>
            <a:r>
              <a:rPr 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x</a:t>
            </a:r>
            <a:r>
              <a:rPr 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msy10"/>
              </a:rPr>
              <a:t>SK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pk</a:t>
            </a:r>
            <a:endParaRPr lang="en-US" sz="2800" baseline="-25000" dirty="0" smtClean="0">
              <a:solidFill>
                <a:srgbClr val="FF0000"/>
              </a:solidFill>
            </a:endParaRPr>
          </a:p>
          <a:p>
            <a:endParaRPr lang="en-US" sz="2800" baseline="-25000" dirty="0" smtClean="0">
              <a:solidFill>
                <a:srgbClr val="FF0000"/>
              </a:solidFill>
            </a:endParaRPr>
          </a:p>
          <a:p>
            <a:endParaRPr lang="en-US" sz="2800" baseline="-25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Can show that </a:t>
            </a:r>
            <a:r>
              <a:rPr lang="en-US" sz="2800" dirty="0" smtClean="0">
                <a:solidFill>
                  <a:srgbClr val="0000FF"/>
                </a:solidFill>
              </a:rPr>
              <a:t>“random subset selection”</a:t>
            </a:r>
            <a:r>
              <a:rPr lang="en-US" sz="2800" dirty="0" smtClean="0"/>
              <a:t> also works.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3238500" y="3086100"/>
            <a:ext cx="381000" cy="3505200"/>
          </a:xfrm>
          <a:prstGeom prst="leftBrace">
            <a:avLst>
              <a:gd name="adj1" fmla="val 8333"/>
              <a:gd name="adj2" fmla="val 503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4876800"/>
            <a:ext cx="1156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</a:t>
            </a:r>
            <a:r>
              <a:rPr lang="en-US" sz="2800" dirty="0" smtClean="0"/>
              <a:t> times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057400"/>
            <a:ext cx="8991600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Cryptographic security analyzed in formal</a:t>
            </a:r>
            <a:r>
              <a:rPr lang="en-US" dirty="0" smtClean="0">
                <a:solidFill>
                  <a:srgbClr val="0000FF"/>
                </a:solidFill>
              </a:rPr>
              <a:t> “attack model”</a:t>
            </a:r>
            <a:r>
              <a:rPr lang="en-US" dirty="0" smtClean="0"/>
              <a:t>.    </a:t>
            </a:r>
            <a:r>
              <a:rPr lang="en-US" i="1" dirty="0" smtClean="0"/>
              <a:t>Do our attack models capture </a:t>
            </a:r>
            <a:r>
              <a:rPr lang="en-US" i="1" dirty="0" smtClean="0">
                <a:solidFill>
                  <a:srgbClr val="FF0000"/>
                </a:solidFill>
              </a:rPr>
              <a:t>reality</a:t>
            </a:r>
            <a:r>
              <a:rPr lang="en-US" i="1" dirty="0" smtClean="0"/>
              <a:t>?</a:t>
            </a:r>
          </a:p>
          <a:p>
            <a:pPr lvl="8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reality</a:t>
            </a:r>
            <a:r>
              <a:rPr lang="en-US" dirty="0" smtClean="0"/>
              <a:t>, extra information about secret-keys can </a:t>
            </a:r>
            <a:r>
              <a:rPr lang="en-US" dirty="0" smtClean="0">
                <a:solidFill>
                  <a:srgbClr val="FF0000"/>
                </a:solidFill>
              </a:rPr>
              <a:t>leak</a:t>
            </a:r>
            <a:r>
              <a:rPr lang="en-US" dirty="0" smtClean="0"/>
              <a:t>.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Side-channels attacks: </a:t>
            </a:r>
            <a:r>
              <a:rPr lang="en-US" i="1" dirty="0" smtClean="0"/>
              <a:t>timing, power, heat, EM radiation, acoustics...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Cold-boot attack</a:t>
            </a:r>
            <a:r>
              <a:rPr lang="en-US" sz="1900" dirty="0" smtClean="0">
                <a:solidFill>
                  <a:srgbClr val="C00000"/>
                </a:solidFill>
              </a:rPr>
              <a:t> [HSH+ 08]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Viruses</a:t>
            </a:r>
          </a:p>
          <a:p>
            <a:pPr lvl="6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Leakage-Resilient Crypto: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Add </a:t>
            </a:r>
            <a:r>
              <a:rPr lang="en-US" dirty="0" smtClean="0">
                <a:solidFill>
                  <a:srgbClr val="FF0000"/>
                </a:solidFill>
              </a:rPr>
              <a:t>key-leakage </a:t>
            </a:r>
            <a:r>
              <a:rPr lang="en-US" dirty="0" smtClean="0"/>
              <a:t>to the </a:t>
            </a:r>
            <a:r>
              <a:rPr lang="en-US" dirty="0" smtClean="0">
                <a:solidFill>
                  <a:srgbClr val="0000FF"/>
                </a:solidFill>
              </a:rPr>
              <a:t>attack model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 primitives that </a:t>
            </a:r>
            <a:r>
              <a:rPr lang="en-US" dirty="0" smtClean="0">
                <a:solidFill>
                  <a:srgbClr val="0000FF"/>
                </a:solidFill>
              </a:rPr>
              <a:t>provably</a:t>
            </a:r>
            <a:r>
              <a:rPr lang="en-US" dirty="0" smtClean="0"/>
              <a:t> allow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leakage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of secret key.</a:t>
            </a:r>
          </a:p>
        </p:txBody>
      </p:sp>
    </p:spTree>
    <p:custDataLst>
      <p:tags r:id="rId1"/>
    </p:custDataLst>
  </p:cSld>
  <p:clrMapOvr>
    <a:masterClrMapping/>
  </p:clrMapOvr>
  <p:transition advTm="1193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Identity-Based Hash Proof System (IB-HPS)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Global ‘master’ parameters:  </a:t>
            </a:r>
            <a:r>
              <a:rPr lang="en-US" dirty="0" smtClean="0">
                <a:solidFill>
                  <a:srgbClr val="0000FF"/>
                </a:solidFill>
              </a:rPr>
              <a:t>(MPK, MSK)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each identity, the secret-key </a:t>
            </a:r>
            <a:r>
              <a:rPr lang="en-US" dirty="0" err="1" smtClean="0">
                <a:solidFill>
                  <a:srgbClr val="0000FF"/>
                </a:solidFill>
                <a:latin typeface="Tw Cen MT"/>
              </a:rPr>
              <a:t>sk</a:t>
            </a:r>
            <a:r>
              <a:rPr lang="en-US" baseline="-25000" dirty="0" err="1" smtClean="0">
                <a:solidFill>
                  <a:srgbClr val="0000FF"/>
                </a:solidFill>
                <a:latin typeface="Tw Cen MT"/>
              </a:rPr>
              <a:t>ID</a:t>
            </a:r>
            <a:r>
              <a:rPr lang="en-US" dirty="0" smtClean="0"/>
              <a:t> comes from a large set.</a:t>
            </a:r>
          </a:p>
          <a:p>
            <a:pPr lvl="1"/>
            <a:r>
              <a:rPr lang="en-US" dirty="0" smtClean="0"/>
              <a:t>Can efficiently sample from any </a:t>
            </a:r>
            <a:r>
              <a:rPr lang="en-US" sz="2700" dirty="0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700" baseline="-25000" dirty="0" smtClean="0">
                <a:solidFill>
                  <a:srgbClr val="0000FF"/>
                </a:solidFill>
              </a:rPr>
              <a:t>ID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only if</a:t>
            </a:r>
            <a:r>
              <a:rPr lang="en-US" dirty="0" smtClean="0"/>
              <a:t> given </a:t>
            </a:r>
            <a:r>
              <a:rPr lang="en-US" dirty="0" smtClean="0">
                <a:solidFill>
                  <a:srgbClr val="0000FF"/>
                </a:solidFill>
              </a:rPr>
              <a:t>MSK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Encapsulation targets a specific identity:</a:t>
            </a:r>
          </a:p>
          <a:p>
            <a:pPr lvl="1"/>
            <a:r>
              <a:rPr lang="en-US" dirty="0" smtClean="0"/>
              <a:t>Good    </a:t>
            </a:r>
            <a:r>
              <a:rPr lang="en-US" dirty="0" smtClean="0">
                <a:solidFill>
                  <a:srgbClr val="0000FF"/>
                </a:solidFill>
              </a:rPr>
              <a:t>(c, m) </a:t>
            </a:r>
            <a:r>
              <a:rPr lang="en-US" dirty="0" smtClean="0">
                <a:solidFill>
                  <a:srgbClr val="0000FF"/>
                </a:solidFill>
                <a:latin typeface="cmsy10"/>
              </a:rPr>
              <a:t>Ã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w Cen MT"/>
              </a:rPr>
              <a:t>Encap</a:t>
            </a:r>
            <a:r>
              <a:rPr lang="en-US" dirty="0" smtClean="0">
                <a:solidFill>
                  <a:srgbClr val="0000FF"/>
                </a:solidFill>
                <a:latin typeface="Tw Cen MT"/>
              </a:rPr>
              <a:t>(ID, MPK</a:t>
            </a:r>
            <a:r>
              <a:rPr lang="en-US" dirty="0" smtClean="0">
                <a:solidFill>
                  <a:srgbClr val="0000FF"/>
                </a:solidFill>
              </a:rPr>
              <a:t>) </a:t>
            </a:r>
            <a:endParaRPr lang="en-US" dirty="0" smtClean="0"/>
          </a:p>
          <a:p>
            <a:pPr lvl="1"/>
            <a:r>
              <a:rPr lang="en-US" dirty="0" smtClean="0"/>
              <a:t>Bad       </a:t>
            </a:r>
            <a:r>
              <a:rPr lang="en-US" dirty="0" smtClean="0">
                <a:solidFill>
                  <a:srgbClr val="FF0000"/>
                </a:solidFill>
              </a:rPr>
              <a:t>c* </a:t>
            </a:r>
            <a:r>
              <a:rPr lang="en-US" dirty="0" smtClean="0">
                <a:solidFill>
                  <a:srgbClr val="FF0000"/>
                </a:solidFill>
                <a:latin typeface="cmsy10"/>
              </a:rPr>
              <a:t>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Encap</a:t>
            </a:r>
            <a:r>
              <a:rPr lang="en-US" dirty="0" smtClean="0">
                <a:solidFill>
                  <a:srgbClr val="FF0000"/>
                </a:solidFill>
              </a:rPr>
              <a:t>*(ID, MPK)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318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     </a:t>
            </a:r>
            <a:r>
              <a:rPr lang="en-US" sz="2800" dirty="0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smtClean="0">
                <a:solidFill>
                  <a:srgbClr val="0000FF"/>
                </a:solidFill>
                <a:latin typeface="Tw Cen MT"/>
              </a:rPr>
              <a:t>ID1</a:t>
            </a:r>
            <a:endParaRPr lang="en-US" sz="2800" baseline="-25000" dirty="0">
              <a:solidFill>
                <a:srgbClr val="0000FF"/>
              </a:solidFill>
              <a:latin typeface="Tw Cen M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09600" y="4901625"/>
            <a:ext cx="2057400" cy="1880175"/>
            <a:chOff x="228600" y="2387025"/>
            <a:chExt cx="2057400" cy="1880175"/>
          </a:xfrm>
        </p:grpSpPr>
        <p:sp>
          <p:nvSpPr>
            <p:cNvPr id="6" name="Oval 5"/>
            <p:cNvSpPr/>
            <p:nvPr/>
          </p:nvSpPr>
          <p:spPr>
            <a:xfrm>
              <a:off x="228600" y="2387025"/>
              <a:ext cx="2057400" cy="18801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295400" y="37338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9600" y="31242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764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7526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9144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33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143000" y="3200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200400" y="4267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     </a:t>
            </a:r>
            <a:r>
              <a:rPr lang="en-US" sz="2800" dirty="0" smtClean="0">
                <a:solidFill>
                  <a:srgbClr val="0000FF"/>
                </a:solidFill>
                <a:latin typeface="cmsy10"/>
              </a:rPr>
              <a:t>SK</a:t>
            </a:r>
            <a:r>
              <a:rPr lang="en-US" sz="2800" baseline="-25000" dirty="0" smtClean="0">
                <a:solidFill>
                  <a:srgbClr val="0000FF"/>
                </a:solidFill>
                <a:latin typeface="Tw Cen MT"/>
              </a:rPr>
              <a:t>ID2</a:t>
            </a:r>
            <a:endParaRPr lang="en-US" sz="2800" baseline="-25000" dirty="0">
              <a:solidFill>
                <a:srgbClr val="0000FF"/>
              </a:solidFill>
              <a:latin typeface="Tw Cen M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276600" y="4850825"/>
            <a:ext cx="2057400" cy="1880175"/>
            <a:chOff x="228600" y="2387025"/>
            <a:chExt cx="2057400" cy="1880175"/>
          </a:xfrm>
        </p:grpSpPr>
        <p:sp>
          <p:nvSpPr>
            <p:cNvPr id="17" name="Oval 16"/>
            <p:cNvSpPr/>
            <p:nvPr/>
          </p:nvSpPr>
          <p:spPr>
            <a:xfrm>
              <a:off x="228600" y="2387025"/>
              <a:ext cx="2057400" cy="18801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1295400" y="37338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09600" y="31242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6764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526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9144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33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143000" y="3200400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019800" y="54102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15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 of IB-HPS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Directly gives leakage-resilient </a:t>
            </a:r>
            <a:r>
              <a:rPr lang="en-US" sz="3600" dirty="0" smtClean="0">
                <a:solidFill>
                  <a:srgbClr val="FF0000"/>
                </a:solidFill>
              </a:rPr>
              <a:t>IBE</a:t>
            </a:r>
            <a:r>
              <a:rPr lang="en-US" sz="3600" dirty="0" smtClean="0"/>
              <a:t> in relative-leakage model.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 smtClean="0"/>
              <a:t>Can be used to instantiate </a:t>
            </a:r>
            <a:r>
              <a:rPr lang="en-US" sz="3600" dirty="0" smtClean="0"/>
              <a:t>our framework. Leakage-amplification works!</a:t>
            </a:r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3600" dirty="0" smtClean="0">
                <a:latin typeface="cmsy10"/>
              </a:rPr>
              <a:t>)</a:t>
            </a:r>
            <a:r>
              <a:rPr lang="en-US" sz="3600" dirty="0" smtClean="0"/>
              <a:t> Get </a:t>
            </a:r>
            <a:r>
              <a:rPr lang="en-US" sz="3600" dirty="0" smtClean="0">
                <a:solidFill>
                  <a:srgbClr val="FF0000"/>
                </a:solidFill>
              </a:rPr>
              <a:t>PKE/IBE </a:t>
            </a:r>
            <a:r>
              <a:rPr lang="en-US" sz="3600" dirty="0" smtClean="0"/>
              <a:t>in the </a:t>
            </a:r>
            <a:r>
              <a:rPr lang="en-US" sz="3600" dirty="0" smtClean="0">
                <a:solidFill>
                  <a:srgbClr val="0000FF"/>
                </a:solidFill>
              </a:rPr>
              <a:t>B</a:t>
            </a:r>
            <a:r>
              <a:rPr lang="en-US" sz="3600" dirty="0" smtClean="0"/>
              <a:t>ounded </a:t>
            </a:r>
            <a:r>
              <a:rPr lang="en-US" sz="3600" dirty="0" smtClean="0">
                <a:solidFill>
                  <a:srgbClr val="0000FF"/>
                </a:solidFill>
              </a:rPr>
              <a:t>R</a:t>
            </a:r>
            <a:r>
              <a:rPr lang="en-US" sz="3600" dirty="0" smtClean="0"/>
              <a:t>etrieval </a:t>
            </a:r>
            <a:r>
              <a:rPr lang="en-US" sz="3600" dirty="0" smtClean="0">
                <a:solidFill>
                  <a:srgbClr val="0000FF"/>
                </a:solidFill>
              </a:rPr>
              <a:t>M</a:t>
            </a:r>
            <a:r>
              <a:rPr lang="en-US" sz="3600" dirty="0" smtClean="0"/>
              <a:t>odel</a:t>
            </a:r>
            <a:r>
              <a:rPr lang="en-US" sz="4000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191000"/>
            <a:ext cx="899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133600"/>
            <a:ext cx="8915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A “high-level” template for constructing BRM schemes.</a:t>
            </a:r>
          </a:p>
          <a:p>
            <a:endParaRPr lang="en-US" dirty="0" smtClean="0">
              <a:solidFill>
                <a:schemeClr val="tx1">
                  <a:alpha val="13000"/>
                </a:schemeClr>
              </a:solidFill>
            </a:endParaRPr>
          </a:p>
          <a:p>
            <a:r>
              <a:rPr lang="en-US" dirty="0" smtClean="0"/>
              <a:t>“Identity Based Hash Proof System”  (IB-HPS)</a:t>
            </a:r>
          </a:p>
          <a:p>
            <a:endParaRPr lang="en-US" dirty="0" smtClean="0"/>
          </a:p>
          <a:p>
            <a:r>
              <a:rPr lang="en-US" dirty="0" smtClean="0"/>
              <a:t> IB-HPS constructions and parameters.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00200"/>
          <a:ext cx="8305800" cy="502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68600"/>
                <a:gridCol w="2768600"/>
                <a:gridCol w="2768600"/>
              </a:tblGrid>
              <a:tr h="105475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Scheme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Assumption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Relative</a:t>
                      </a:r>
                    </a:p>
                    <a:p>
                      <a:pPr algn="ctr"/>
                      <a:r>
                        <a:rPr lang="en-US" sz="2800" dirty="0" smtClean="0"/>
                        <a:t>Leakage</a:t>
                      </a:r>
                      <a:endParaRPr lang="en-US" sz="2800" dirty="0"/>
                    </a:p>
                  </a:txBody>
                  <a:tcPr/>
                </a:tc>
              </a:tr>
              <a:tr h="14598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Bilinear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Groups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[Gen06]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ABDHE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Standard Model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1/2</a:t>
                      </a:r>
                      <a:endParaRPr lang="en-US" sz="2800" dirty="0"/>
                    </a:p>
                  </a:txBody>
                  <a:tcPr/>
                </a:tc>
              </a:tr>
              <a:tr h="14598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Quadratic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err="1" smtClean="0"/>
                        <a:t>Residuosity</a:t>
                      </a:r>
                      <a:endParaRPr lang="en-US" sz="2800" dirty="0" smtClean="0"/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[BGH07]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QR</a:t>
                      </a:r>
                    </a:p>
                    <a:p>
                      <a:pPr algn="ctr"/>
                      <a:r>
                        <a:rPr lang="en-US" sz="2800" dirty="0" smtClean="0"/>
                        <a:t> RO Model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1/O(s)</a:t>
                      </a:r>
                      <a:endParaRPr lang="en-US" sz="2800" dirty="0"/>
                    </a:p>
                  </a:txBody>
                  <a:tcPr/>
                </a:tc>
              </a:tr>
              <a:tr h="10547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Lattices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[GPV08]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LWE</a:t>
                      </a:r>
                    </a:p>
                    <a:p>
                      <a:pPr algn="ctr"/>
                      <a:r>
                        <a:rPr lang="en-US" sz="2800" dirty="0" smtClean="0"/>
                        <a:t>RO Model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(1-</a:t>
                      </a:r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cmmi10"/>
                        </a:rPr>
                        <a:t>²</a:t>
                      </a:r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8800" dirty="0" smtClean="0"/>
              <a:t>Questions?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Three constructions of IB-HPS based on prior IBE schemes.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[Gentry 06]: </a:t>
            </a:r>
            <a:r>
              <a:rPr lang="en-US" dirty="0" smtClean="0"/>
              <a:t>Based on a “bilinear groups” assumptions (TABDHE) in standard model.</a:t>
            </a:r>
          </a:p>
          <a:p>
            <a:pPr lvl="1"/>
            <a:r>
              <a:rPr lang="en-US" dirty="0" smtClean="0"/>
              <a:t>Gives relative leakage </a:t>
            </a:r>
            <a:r>
              <a:rPr lang="en-US" dirty="0" smtClean="0">
                <a:solidFill>
                  <a:srgbClr val="0000FF"/>
                </a:solidFill>
              </a:rPr>
              <a:t>½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 err="1" smtClean="0">
                <a:solidFill>
                  <a:srgbClr val="C00000"/>
                </a:solidFill>
              </a:rPr>
              <a:t>Boneh</a:t>
            </a:r>
            <a:r>
              <a:rPr lang="en-US" dirty="0" smtClean="0">
                <a:solidFill>
                  <a:srgbClr val="C00000"/>
                </a:solidFill>
              </a:rPr>
              <a:t>-Gentry-Hamburg 07]: </a:t>
            </a:r>
            <a:r>
              <a:rPr lang="en-US" dirty="0" smtClean="0"/>
              <a:t>Based on “quadratic </a:t>
            </a:r>
            <a:r>
              <a:rPr lang="en-US" dirty="0" err="1" smtClean="0"/>
              <a:t>residuosity</a:t>
            </a:r>
            <a:r>
              <a:rPr lang="en-US" dirty="0" smtClean="0"/>
              <a:t>” in Random Oracle model.</a:t>
            </a:r>
          </a:p>
          <a:p>
            <a:pPr lvl="1"/>
            <a:r>
              <a:rPr lang="en-US" dirty="0" smtClean="0"/>
              <a:t>Gives relative leakage </a:t>
            </a:r>
            <a:r>
              <a:rPr lang="en-US" dirty="0" smtClean="0">
                <a:solidFill>
                  <a:srgbClr val="0000FF"/>
                </a:solidFill>
              </a:rPr>
              <a:t>1/s</a:t>
            </a:r>
            <a:r>
              <a:rPr lang="en-US" dirty="0" smtClean="0"/>
              <a:t>   (</a:t>
            </a:r>
            <a:r>
              <a:rPr lang="en-US" dirty="0" smtClean="0">
                <a:solidFill>
                  <a:srgbClr val="0000FF"/>
                </a:solidFill>
              </a:rPr>
              <a:t>s</a:t>
            </a:r>
            <a:r>
              <a:rPr lang="en-US" dirty="0" smtClean="0"/>
              <a:t> = security parameter). 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[Gentry-</a:t>
            </a:r>
            <a:r>
              <a:rPr lang="en-US" dirty="0" err="1" smtClean="0">
                <a:solidFill>
                  <a:srgbClr val="C00000"/>
                </a:solidFill>
              </a:rPr>
              <a:t>Peikert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Vaikuntanathan</a:t>
            </a:r>
            <a:r>
              <a:rPr lang="en-US" dirty="0" smtClean="0">
                <a:solidFill>
                  <a:srgbClr val="C00000"/>
                </a:solidFill>
              </a:rPr>
              <a:t> 08]: </a:t>
            </a:r>
            <a:r>
              <a:rPr lang="en-US" dirty="0" smtClean="0"/>
              <a:t>Based on lattices and the LWE problem in Random Oracle model.</a:t>
            </a:r>
          </a:p>
          <a:p>
            <a:pPr lvl="1"/>
            <a:r>
              <a:rPr lang="en-US" dirty="0" smtClean="0"/>
              <a:t>Already used to get leakage-resilient IBE. </a:t>
            </a:r>
            <a:r>
              <a:rPr lang="en-US" dirty="0" smtClean="0">
                <a:solidFill>
                  <a:srgbClr val="C00000"/>
                </a:solidFill>
              </a:rPr>
              <a:t>[AGV09]</a:t>
            </a:r>
          </a:p>
          <a:p>
            <a:pPr lvl="1"/>
            <a:r>
              <a:rPr lang="en-US" dirty="0" smtClean="0"/>
              <a:t>Gives relative leakage </a:t>
            </a:r>
            <a:r>
              <a:rPr lang="en-US" dirty="0" smtClean="0">
                <a:solidFill>
                  <a:srgbClr val="0000FF"/>
                </a:solidFill>
              </a:rPr>
              <a:t>(1- </a:t>
            </a:r>
            <a:r>
              <a:rPr lang="en-US" dirty="0" smtClean="0">
                <a:solidFill>
                  <a:srgbClr val="0000FF"/>
                </a:solidFill>
                <a:latin typeface="cmmi10"/>
              </a:rPr>
              <a:t>²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  for any </a:t>
            </a:r>
            <a:r>
              <a:rPr lang="en-US" dirty="0" smtClean="0">
                <a:solidFill>
                  <a:srgbClr val="0000FF"/>
                </a:solidFill>
                <a:latin typeface="cmmi10"/>
              </a:rPr>
              <a:t>²</a:t>
            </a:r>
            <a:r>
              <a:rPr lang="en-US" dirty="0" smtClean="0">
                <a:solidFill>
                  <a:srgbClr val="0000FF"/>
                </a:solidFill>
              </a:rPr>
              <a:t>&gt;0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228600" y="1981200"/>
            <a:ext cx="5867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82563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563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sz="2800" b="1" dirty="0" smtClean="0">
                <a:solidFill>
                  <a:srgbClr val="0000FF"/>
                </a:solidFill>
              </a:rPr>
              <a:t>B</a:t>
            </a:r>
            <a:r>
              <a:rPr lang="en-US" sz="2800" b="1" dirty="0" smtClean="0"/>
              <a:t>ounded </a:t>
            </a:r>
            <a:r>
              <a:rPr lang="en-US" sz="2800" b="1" dirty="0" smtClean="0">
                <a:solidFill>
                  <a:srgbClr val="0000FF"/>
                </a:solidFill>
              </a:rPr>
              <a:t>R</a:t>
            </a:r>
            <a:r>
              <a:rPr lang="en-US" sz="2800" b="1" dirty="0" smtClean="0"/>
              <a:t>etrieval </a:t>
            </a:r>
            <a:r>
              <a:rPr lang="en-US" sz="2800" b="1" dirty="0" smtClean="0">
                <a:solidFill>
                  <a:srgbClr val="0000FF"/>
                </a:solidFill>
              </a:rPr>
              <a:t>M</a:t>
            </a:r>
            <a:r>
              <a:rPr lang="en-US" sz="2800" b="1" dirty="0" smtClean="0"/>
              <a:t>odel </a:t>
            </a: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sz="1900" dirty="0" smtClean="0">
                <a:solidFill>
                  <a:srgbClr val="C00000"/>
                </a:solidFill>
              </a:rPr>
              <a:t>[Dzi06,…,ADW09]:</a:t>
            </a: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endParaRPr lang="en-US" sz="1900" dirty="0" smtClean="0">
              <a:solidFill>
                <a:srgbClr val="C00000"/>
              </a:solidFill>
            </a:endParaRPr>
          </a:p>
          <a:p>
            <a:pPr marL="182563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400" dirty="0" smtClean="0"/>
              <a:t>Grow secret-key to allow for more leakage.            </a:t>
            </a:r>
            <a:r>
              <a:rPr lang="en-US" sz="2400" i="1" dirty="0" smtClean="0"/>
              <a:t>Even</a:t>
            </a:r>
            <a:r>
              <a:rPr lang="en-US" sz="2400" dirty="0" smtClean="0"/>
              <a:t> </a:t>
            </a:r>
            <a:r>
              <a:rPr lang="en-US" sz="2400" i="1" dirty="0" smtClean="0"/>
              <a:t>many Gigabytes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182563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400" dirty="0" smtClean="0">
                <a:solidFill>
                  <a:srgbClr val="0000FF"/>
                </a:solidFill>
              </a:rPr>
              <a:t>Efficiency </a:t>
            </a:r>
            <a:r>
              <a:rPr lang="en-US" sz="2400" dirty="0" smtClean="0"/>
              <a:t>does not degrade as 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400" dirty="0" err="1" smtClean="0">
                <a:solidFill>
                  <a:srgbClr val="FF0000"/>
                </a:solidFill>
              </a:rPr>
              <a:t>sk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400" dirty="0" smtClean="0"/>
              <a:t> grows.                {Public key, ciphertext, computation time}</a:t>
            </a:r>
          </a:p>
        </p:txBody>
      </p:sp>
      <p:pic>
        <p:nvPicPr>
          <p:cNvPr id="13" name="Picture 5" descr="C:\Users\danwichs\AppData\Local\Microsoft\Windows\Temporary Internet Files\Content.IE5\P30GAZF3\MCj028012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3089891"/>
            <a:ext cx="609600" cy="79630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8305800" y="31358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</a:t>
            </a:r>
            <a:r>
              <a:rPr lang="en-US" dirty="0" err="1" smtClean="0"/>
              <a:t>sk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2" name="Picture 9" descr="C:\Users\danwichs\AppData\Local\Microsoft\Windows\Temporary Internet Files\Content.IE5\FNU4RL7Q\MMj0283220000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2971800"/>
            <a:ext cx="1295400" cy="1398656"/>
          </a:xfrm>
          <a:prstGeom prst="rect">
            <a:avLst/>
          </a:prstGeom>
          <a:noFill/>
        </p:spPr>
      </p:pic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Model of Leakage: Memory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1089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Adversary can learn </a:t>
            </a:r>
            <a:r>
              <a:rPr lang="en-US" sz="2800" i="1" dirty="0" smtClean="0">
                <a:solidFill>
                  <a:srgbClr val="0000FF"/>
                </a:solidFill>
              </a:rPr>
              <a:t>any</a:t>
            </a:r>
            <a:r>
              <a:rPr lang="en-US" sz="2800" i="1" dirty="0" smtClean="0"/>
              <a:t> efficiently computable function</a:t>
            </a:r>
            <a:r>
              <a:rPr lang="en-US" sz="2800" dirty="0" smtClean="0"/>
              <a:t>         </a:t>
            </a:r>
            <a:r>
              <a:rPr lang="en-US" sz="2800" dirty="0" smtClean="0">
                <a:solidFill>
                  <a:srgbClr val="FF0000"/>
                </a:solidFill>
              </a:rPr>
              <a:t>f : {0,1}* </a:t>
            </a:r>
            <a:r>
              <a:rPr lang="en-US" sz="2800" dirty="0" smtClean="0">
                <a:solidFill>
                  <a:srgbClr val="FF0000"/>
                </a:solidFill>
                <a:latin typeface="Arial Unicode MS" pitchFamily="34" charset="-128"/>
                <a:sym typeface="Symbol" pitchFamily="18" charset="2"/>
              </a:rPr>
              <a:t></a:t>
            </a:r>
            <a:r>
              <a:rPr lang="en-US" sz="2800" dirty="0" smtClean="0">
                <a:solidFill>
                  <a:srgbClr val="FF0000"/>
                </a:solidFill>
              </a:rPr>
              <a:t> {0,1}</a:t>
            </a:r>
            <a:r>
              <a:rPr lang="en-US" sz="2800" baseline="30000" dirty="0" smtClean="0">
                <a:solidFill>
                  <a:srgbClr val="FF0000"/>
                </a:solidFill>
              </a:rPr>
              <a:t>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of the secret key. </a:t>
            </a:r>
            <a:r>
              <a:rPr lang="en-US" sz="2800" dirty="0" smtClean="0">
                <a:solidFill>
                  <a:srgbClr val="FF0000"/>
                </a:solidFill>
              </a:rPr>
              <a:t>L = Leakage Bound</a:t>
            </a:r>
            <a:r>
              <a:rPr lang="en-US" sz="2800" dirty="0" smtClean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24384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Relative-Leakage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</a:t>
            </a: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[AGV09, DKL09,NS09,…]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182563" indent="-273050" algn="ctr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563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400" dirty="0" smtClean="0"/>
              <a:t>Maximize ratio of </a:t>
            </a:r>
            <a:r>
              <a:rPr lang="en-US" sz="2400" dirty="0" smtClean="0">
                <a:solidFill>
                  <a:srgbClr val="FF0000"/>
                </a:solidFill>
              </a:rPr>
              <a:t>L </a:t>
            </a:r>
            <a:r>
              <a:rPr lang="en-US" sz="2400" dirty="0" smtClean="0"/>
              <a:t>to 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400" dirty="0" err="1" smtClean="0">
                <a:solidFill>
                  <a:srgbClr val="FF0000"/>
                </a:solidFill>
              </a:rPr>
              <a:t>sk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400" dirty="0" smtClean="0"/>
              <a:t>                                                                   (e.g. 90% of the key can leak).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6172200" y="3200400"/>
            <a:ext cx="829322" cy="369332"/>
            <a:chOff x="6553200" y="2286000"/>
            <a:chExt cx="829322" cy="369332"/>
          </a:xfrm>
        </p:grpSpPr>
        <p:sp>
          <p:nvSpPr>
            <p:cNvPr id="6" name="Rectangle 5"/>
            <p:cNvSpPr/>
            <p:nvPr/>
          </p:nvSpPr>
          <p:spPr>
            <a:xfrm>
              <a:off x="6553200" y="2326688"/>
              <a:ext cx="829322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81800" y="22860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sk</a:t>
              </a:r>
              <a:endParaRPr lang="en-US" dirty="0"/>
            </a:p>
          </p:txBody>
        </p:sp>
      </p:grpSp>
      <p:grpSp>
        <p:nvGrpSpPr>
          <p:cNvPr id="5" name="Group 7"/>
          <p:cNvGrpSpPr/>
          <p:nvPr/>
        </p:nvGrpSpPr>
        <p:grpSpPr>
          <a:xfrm>
            <a:off x="7696200" y="4659868"/>
            <a:ext cx="685800" cy="369332"/>
            <a:chOff x="7772400" y="3757136"/>
            <a:chExt cx="685800" cy="369332"/>
          </a:xfrm>
        </p:grpSpPr>
        <p:sp>
          <p:nvSpPr>
            <p:cNvPr id="9" name="Rectangle 8"/>
            <p:cNvSpPr/>
            <p:nvPr/>
          </p:nvSpPr>
          <p:spPr>
            <a:xfrm>
              <a:off x="7772400" y="3810000"/>
              <a:ext cx="685800" cy="3048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14102" y="3757136"/>
              <a:ext cx="644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leak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53000" y="2286000"/>
            <a:ext cx="413728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>
                <a:solidFill>
                  <a:srgbClr val="C00000"/>
                </a:solidFill>
              </a:rPr>
              <a:t>[</a:t>
            </a:r>
            <a:r>
              <a:rPr lang="en-US" sz="1900" dirty="0" err="1" smtClean="0">
                <a:solidFill>
                  <a:srgbClr val="C00000"/>
                </a:solidFill>
              </a:rPr>
              <a:t>Akavia-Goldwasser-Vaikuntanathan</a:t>
            </a:r>
            <a:r>
              <a:rPr lang="en-US" sz="1900" dirty="0" smtClean="0">
                <a:solidFill>
                  <a:srgbClr val="C00000"/>
                </a:solidFill>
              </a:rPr>
              <a:t> 09]</a:t>
            </a:r>
            <a:endParaRPr lang="en-US" sz="19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83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uiExpand="1" build="p"/>
      <p:bldP spid="4" grpId="1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design schemes for the BRM?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8991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Security against Viruses:</a:t>
            </a:r>
          </a:p>
          <a:p>
            <a:pPr lvl="1"/>
            <a:r>
              <a:rPr lang="en-US" dirty="0" smtClean="0"/>
              <a:t>Upper bound how much attacker can download (e.g. 10 GB)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en-US" dirty="0" smtClean="0"/>
              <a:t>Bandwidth too low, cost too high, system security may detect.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OK</a:t>
            </a:r>
            <a:r>
              <a:rPr lang="en-US" dirty="0" smtClean="0"/>
              <a:t> if secret key is large. </a:t>
            </a:r>
            <a:r>
              <a:rPr lang="en-US" dirty="0" smtClean="0">
                <a:solidFill>
                  <a:srgbClr val="FF0000"/>
                </a:solidFill>
              </a:rPr>
              <a:t>Not OK</a:t>
            </a:r>
            <a:r>
              <a:rPr lang="en-US" dirty="0" smtClean="0"/>
              <a:t> if efficiency degrades.</a:t>
            </a:r>
          </a:p>
          <a:p>
            <a:pPr lvl="8">
              <a:buNone/>
            </a:pPr>
            <a:endParaRPr lang="en-US" dirty="0" smtClean="0"/>
          </a:p>
          <a:p>
            <a:r>
              <a:rPr lang="en-US" dirty="0" smtClean="0"/>
              <a:t>Security against side-channel attacks:</a:t>
            </a:r>
          </a:p>
          <a:p>
            <a:pPr lvl="1"/>
            <a:r>
              <a:rPr lang="en-US" dirty="0" smtClean="0"/>
              <a:t>Leakage amount depends on the </a:t>
            </a:r>
            <a:r>
              <a:rPr lang="en-US" dirty="0" smtClean="0">
                <a:solidFill>
                  <a:srgbClr val="FF0000"/>
                </a:solidFill>
              </a:rPr>
              <a:t>complexity of computation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Leakage-resilient schemes might be less secure:</a:t>
            </a:r>
          </a:p>
          <a:p>
            <a:pPr lvl="2"/>
            <a:r>
              <a:rPr lang="en-US" dirty="0" smtClean="0"/>
              <a:t>+ Leakage-resilience 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+ Complexity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 + Leakage. </a:t>
            </a:r>
          </a:p>
          <a:p>
            <a:pPr lvl="1"/>
            <a:r>
              <a:rPr lang="en-US" dirty="0" smtClean="0"/>
              <a:t>BRM efficiency breaks the cycle. </a:t>
            </a:r>
          </a:p>
        </p:txBody>
      </p:sp>
    </p:spTree>
    <p:custDataLst>
      <p:tags r:id="rId1"/>
    </p:custData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Prior Work on Leakage Resilience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334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200" b="1" dirty="0" smtClean="0"/>
              <a:t>Memory Attacks</a:t>
            </a:r>
          </a:p>
          <a:p>
            <a:pPr>
              <a:lnSpc>
                <a:spcPct val="110000"/>
              </a:lnSpc>
            </a:pPr>
            <a:r>
              <a:rPr lang="en-US" sz="2200" b="1" dirty="0" smtClean="0"/>
              <a:t>Relative-Leakage</a:t>
            </a:r>
            <a:r>
              <a:rPr lang="en-US" sz="2200" b="1" dirty="0" smtClean="0"/>
              <a:t>:</a:t>
            </a:r>
            <a:r>
              <a:rPr lang="en-US" sz="2200" dirty="0" smtClean="0">
                <a:solidFill>
                  <a:srgbClr val="C00000"/>
                </a:solidFill>
              </a:rPr>
              <a:t>  </a:t>
            </a:r>
            <a:r>
              <a:rPr lang="en-US" sz="2200" dirty="0" smtClean="0"/>
              <a:t>Symmetric </a:t>
            </a:r>
            <a:r>
              <a:rPr lang="en-US" sz="2200" dirty="0" smtClean="0"/>
              <a:t>and Public-Key </a:t>
            </a:r>
            <a:r>
              <a:rPr lang="en-US" sz="2200" i="1" dirty="0" smtClean="0"/>
              <a:t>Encryption </a:t>
            </a:r>
            <a:r>
              <a:rPr lang="en-US" sz="2200" dirty="0" smtClean="0"/>
              <a:t>and</a:t>
            </a:r>
            <a:r>
              <a:rPr lang="en-US" sz="2200" i="1" dirty="0" smtClean="0"/>
              <a:t> Authentication/Signatures.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[AGV09,DKL09,ADW09, </a:t>
            </a:r>
            <a:r>
              <a:rPr lang="en-US" sz="1800" dirty="0" smtClean="0">
                <a:solidFill>
                  <a:srgbClr val="C00000"/>
                </a:solidFill>
              </a:rPr>
              <a:t>KV09,NS09,…].</a:t>
            </a:r>
            <a:endParaRPr lang="en-US" sz="2200" b="1" dirty="0" smtClean="0"/>
          </a:p>
          <a:p>
            <a:pPr lvl="8">
              <a:lnSpc>
                <a:spcPct val="110000"/>
              </a:lnSpc>
            </a:pPr>
            <a:endParaRPr lang="en-US" sz="1100" b="1" dirty="0" smtClean="0"/>
          </a:p>
          <a:p>
            <a:pPr>
              <a:lnSpc>
                <a:spcPct val="110000"/>
              </a:lnSpc>
            </a:pPr>
            <a:r>
              <a:rPr lang="en-US" sz="2200" b="1" dirty="0" smtClean="0"/>
              <a:t>Bounded Retrieval Model: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/>
              <a:t>Symmetric and Public Key </a:t>
            </a:r>
            <a:r>
              <a:rPr lang="en-US" sz="2200" i="1" dirty="0" smtClean="0"/>
              <a:t>“Authenticated key Agreement.”  </a:t>
            </a:r>
            <a:r>
              <a:rPr lang="en-US" sz="2200" dirty="0" smtClean="0">
                <a:solidFill>
                  <a:srgbClr val="FF0000"/>
                </a:solidFill>
              </a:rPr>
              <a:t>Requires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interaction</a:t>
            </a:r>
            <a:r>
              <a:rPr lang="en-US" sz="2200" dirty="0" smtClean="0"/>
              <a:t>. </a:t>
            </a:r>
            <a:r>
              <a:rPr lang="en-US" sz="1800" dirty="0" smtClean="0">
                <a:solidFill>
                  <a:srgbClr val="C00000"/>
                </a:solidFill>
              </a:rPr>
              <a:t>[Dzi06,CDD</a:t>
            </a:r>
            <a:r>
              <a:rPr lang="en-US" sz="1800" baseline="30000" dirty="0" smtClean="0">
                <a:solidFill>
                  <a:srgbClr val="C00000"/>
                </a:solidFill>
              </a:rPr>
              <a:t>+</a:t>
            </a:r>
            <a:r>
              <a:rPr lang="en-US" sz="1800" dirty="0" smtClean="0">
                <a:solidFill>
                  <a:srgbClr val="C00000"/>
                </a:solidFill>
              </a:rPr>
              <a:t>07, ADW09]</a:t>
            </a:r>
            <a:r>
              <a:rPr lang="en-US" sz="1800" dirty="0" smtClean="0"/>
              <a:t>.</a:t>
            </a:r>
            <a:endParaRPr lang="en-US" sz="1100" b="1" dirty="0" smtClean="0"/>
          </a:p>
          <a:p>
            <a:pPr>
              <a:lnSpc>
                <a:spcPct val="110000"/>
              </a:lnSpc>
            </a:pPr>
            <a:r>
              <a:rPr lang="en-US" sz="2200" b="1" u="sng" dirty="0" smtClean="0"/>
              <a:t>This work: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000FF"/>
                </a:solidFill>
              </a:rPr>
              <a:t>Public-Key Encryption</a:t>
            </a:r>
            <a:r>
              <a:rPr lang="en-US" sz="2200" b="1" dirty="0" smtClean="0"/>
              <a:t> in the Bounded Retrieval Model.</a:t>
            </a:r>
          </a:p>
          <a:p>
            <a:pPr>
              <a:lnSpc>
                <a:spcPct val="110000"/>
              </a:lnSpc>
              <a:buNone/>
            </a:pPr>
            <a:endParaRPr lang="en-US" sz="2200" b="1" dirty="0" smtClean="0"/>
          </a:p>
          <a:p>
            <a:pPr>
              <a:lnSpc>
                <a:spcPct val="110000"/>
              </a:lnSpc>
              <a:buNone/>
            </a:pPr>
            <a:r>
              <a:rPr lang="en-US" sz="2200" b="1" dirty="0" smtClean="0"/>
              <a:t>Restricted types of leakage functions</a:t>
            </a:r>
            <a:r>
              <a:rPr lang="en-US" sz="2200" dirty="0" smtClean="0"/>
              <a:t>.                                                              </a:t>
            </a:r>
            <a:r>
              <a:rPr lang="en-US" sz="1800" dirty="0" smtClean="0">
                <a:solidFill>
                  <a:srgbClr val="C00000"/>
                </a:solidFill>
              </a:rPr>
              <a:t>[CDH+00, DSS01,KZ03, ISW03 , MR04, DP08, Pie09, FKPR10, GR10, FRR+10, JV10]</a:t>
            </a:r>
            <a:endParaRPr lang="en-US" sz="1800" dirty="0" smtClean="0"/>
          </a:p>
          <a:p>
            <a:pPr lvl="1">
              <a:lnSpc>
                <a:spcPct val="110000"/>
              </a:lnSpc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Does not seem applicable to e.g. virus attacks.</a:t>
            </a:r>
            <a:endParaRPr lang="en-US" sz="2200" b="1" dirty="0" smtClean="0"/>
          </a:p>
        </p:txBody>
      </p:sp>
    </p:spTree>
    <p:custDataLst>
      <p:tags r:id="rId1"/>
    </p:custDataLst>
  </p:cSld>
  <p:clrMapOvr>
    <a:masterClrMapping/>
  </p:clrMapOvr>
  <p:transition advTm="12770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of PKE in BRM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800600"/>
            <a:ext cx="9144000" cy="205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Key generation gets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 as input. Adversary learns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 bit leakage.</a:t>
            </a:r>
          </a:p>
          <a:p>
            <a:r>
              <a:rPr lang="en-US" dirty="0" smtClean="0"/>
              <a:t>Efficiency: </a:t>
            </a:r>
            <a:r>
              <a:rPr lang="en-US" dirty="0" err="1" smtClean="0">
                <a:solidFill>
                  <a:srgbClr val="FF0000"/>
                </a:solidFill>
              </a:rPr>
              <a:t>pk</a:t>
            </a:r>
            <a:r>
              <a:rPr lang="en-US" dirty="0" smtClean="0">
                <a:solidFill>
                  <a:srgbClr val="FF0000"/>
                </a:solidFill>
              </a:rPr>
              <a:t> size, ciphertext size, encryption/decryption times</a:t>
            </a:r>
            <a:r>
              <a:rPr lang="en-US" dirty="0" smtClean="0"/>
              <a:t> are all bounded by some fixed polynomials, independent of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.</a:t>
            </a:r>
          </a:p>
        </p:txBody>
      </p:sp>
      <p:pic>
        <p:nvPicPr>
          <p:cNvPr id="1030" name="Picture 6" descr="C:\Documents and Settings\daniel wichs\Local Settings\Temporary Internet Files\Content.IE5\7N1KLAAN\MCSO01675_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85665"/>
            <a:ext cx="1257516" cy="1524000"/>
          </a:xfrm>
          <a:prstGeom prst="rect">
            <a:avLst/>
          </a:prstGeom>
          <a:noFill/>
        </p:spPr>
      </p:pic>
      <p:pic>
        <p:nvPicPr>
          <p:cNvPr id="1038" name="Picture 14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2286000"/>
            <a:ext cx="1363955" cy="8382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09600" y="1143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Adversary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81600" y="116477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Challenger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8200" y="152846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pk,sk</a:t>
            </a:r>
            <a:r>
              <a:rPr lang="en-US" sz="2400" dirty="0" smtClean="0"/>
              <a:t>) </a:t>
            </a:r>
            <a:r>
              <a:rPr lang="en-US" sz="2400" dirty="0" smtClean="0">
                <a:latin typeface="cmsy10"/>
              </a:rPr>
              <a:t>Ã </a:t>
            </a:r>
            <a:r>
              <a:rPr lang="en-US" sz="2400" dirty="0" err="1" smtClean="0">
                <a:latin typeface="Tw Cen MT"/>
              </a:rPr>
              <a:t>KeyGen</a:t>
            </a:r>
            <a:r>
              <a:rPr lang="en-US" sz="2400" dirty="0" smtClean="0">
                <a:latin typeface="Tw Cen MT"/>
              </a:rPr>
              <a:t>(1</a:t>
            </a:r>
            <a:r>
              <a:rPr lang="en-US" sz="2400" baseline="30000" dirty="0" smtClean="0">
                <a:latin typeface="Tw Cen MT"/>
              </a:rPr>
              <a:t>s     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1905000" y="1985665"/>
            <a:ext cx="220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0" y="152846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pk</a:t>
            </a:r>
            <a:endParaRPr lang="en-US" sz="2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05000" y="25146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81200" y="20574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f : {0,1</a:t>
            </a:r>
            <a:r>
              <a:rPr lang="en-US" sz="2200" dirty="0" smtClean="0">
                <a:latin typeface="Tw Cen MT"/>
              </a:rPr>
              <a:t>}</a:t>
            </a:r>
            <a:r>
              <a:rPr lang="en-US" sz="2200" baseline="30000" dirty="0" smtClean="0">
                <a:latin typeface="Tw Cen MT"/>
              </a:rPr>
              <a:t>*</a:t>
            </a:r>
            <a:r>
              <a:rPr lang="en-US" sz="2200" dirty="0" smtClean="0"/>
              <a:t> </a:t>
            </a:r>
            <a:r>
              <a:rPr lang="en-US" sz="2200" dirty="0" smtClean="0">
                <a:latin typeface="cmsy10"/>
              </a:rPr>
              <a:t>!</a:t>
            </a:r>
            <a:r>
              <a:rPr lang="en-US" sz="2200" dirty="0" smtClean="0"/>
              <a:t> {</a:t>
            </a:r>
            <a:r>
              <a:rPr lang="en-US" sz="2200" dirty="0" smtClean="0">
                <a:latin typeface="Tw Cen MT"/>
              </a:rPr>
              <a:t>0,1}</a:t>
            </a:r>
            <a:r>
              <a:rPr lang="en-US" sz="2200" baseline="30000" dirty="0" smtClean="0">
                <a:latin typeface="Tw Cen MT"/>
              </a:rPr>
              <a:t>L</a:t>
            </a:r>
            <a:endParaRPr lang="en-US" sz="2200" baseline="30000" dirty="0">
              <a:latin typeface="Tw Cen MT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1905000" y="29718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43200" y="2590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  f(</a:t>
            </a:r>
            <a:r>
              <a:rPr lang="en-US" sz="2200" dirty="0" err="1" smtClean="0"/>
              <a:t>sk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905000" y="3505200"/>
            <a:ext cx="2286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62200" y="3048000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 </a:t>
            </a:r>
            <a:r>
              <a:rPr lang="en-US" sz="2200" dirty="0" smtClean="0">
                <a:latin typeface="Tw Cen MT"/>
              </a:rPr>
              <a:t>m</a:t>
            </a:r>
            <a:r>
              <a:rPr lang="en-US" sz="2200" baseline="-25000" dirty="0" smtClean="0">
                <a:latin typeface="Tw Cen MT"/>
              </a:rPr>
              <a:t>0</a:t>
            </a:r>
            <a:r>
              <a:rPr lang="en-US" sz="2200" dirty="0" smtClean="0"/>
              <a:t>, </a:t>
            </a:r>
            <a:r>
              <a:rPr lang="en-US" sz="2200" dirty="0" smtClean="0">
                <a:latin typeface="Tw Cen MT"/>
              </a:rPr>
              <a:t>m</a:t>
            </a:r>
            <a:r>
              <a:rPr lang="en-US" sz="2200" baseline="-25000" dirty="0" smtClean="0">
                <a:latin typeface="Tw Cen MT"/>
              </a:rPr>
              <a:t>1</a:t>
            </a:r>
            <a:endParaRPr lang="en-US" sz="2200" baseline="-25000" dirty="0">
              <a:latin typeface="Tw Cen M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76800" y="3505200"/>
            <a:ext cx="2033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000" dirty="0" err="1" smtClean="0">
                <a:latin typeface="cmsy10"/>
              </a:rPr>
              <a:t>Ã</a:t>
            </a:r>
            <a:r>
              <a:rPr lang="en-US" sz="2200" dirty="0" smtClean="0"/>
              <a:t> {0,1} </a:t>
            </a:r>
            <a:endParaRPr lang="en-US" sz="2200" dirty="0"/>
          </a:p>
        </p:txBody>
      </p:sp>
      <p:sp>
        <p:nvSpPr>
          <p:cNvPr id="50" name="TextBox 49"/>
          <p:cNvSpPr txBox="1"/>
          <p:nvPr/>
        </p:nvSpPr>
        <p:spPr>
          <a:xfrm>
            <a:off x="4876800" y="382911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c</a:t>
            </a:r>
            <a:r>
              <a:rPr lang="en-US" sz="2400" dirty="0" err="1" smtClean="0">
                <a:latin typeface="cmsy10"/>
              </a:rPr>
              <a:t>Ã</a:t>
            </a:r>
            <a:r>
              <a:rPr lang="en-US" sz="2200" dirty="0" err="1" smtClean="0">
                <a:latin typeface="Tw Cen MT"/>
              </a:rPr>
              <a:t>Encrypt</a:t>
            </a:r>
            <a:r>
              <a:rPr lang="en-US" sz="2200" dirty="0" smtClean="0">
                <a:latin typeface="Tw Cen MT"/>
              </a:rPr>
              <a:t>(</a:t>
            </a:r>
            <a:r>
              <a:rPr lang="en-US" sz="2200" dirty="0" err="1" smtClean="0">
                <a:latin typeface="Tw Cen MT"/>
              </a:rPr>
              <a:t>m</a:t>
            </a:r>
            <a:r>
              <a:rPr lang="en-US" sz="2200" baseline="-25000" dirty="0" err="1" smtClean="0">
                <a:latin typeface="Tw Cen MT"/>
              </a:rPr>
              <a:t>b</a:t>
            </a:r>
            <a:r>
              <a:rPr lang="en-US" sz="2200" dirty="0" err="1" smtClean="0">
                <a:latin typeface="Tw Cen MT"/>
              </a:rPr>
              <a:t>,pk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cxnSp>
        <p:nvCxnSpPr>
          <p:cNvPr id="52" name="Straight Arrow Connector 51"/>
          <p:cNvCxnSpPr/>
          <p:nvPr/>
        </p:nvCxnSpPr>
        <p:spPr>
          <a:xfrm rot="10800000">
            <a:off x="1905000" y="38862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048000" y="3505200"/>
            <a:ext cx="2936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endParaRPr lang="en-US" sz="2200" dirty="0"/>
          </a:p>
        </p:txBody>
      </p:sp>
      <p:sp>
        <p:nvSpPr>
          <p:cNvPr id="54" name="TextBox 53"/>
          <p:cNvSpPr txBox="1"/>
          <p:nvPr/>
        </p:nvSpPr>
        <p:spPr>
          <a:xfrm>
            <a:off x="76200" y="38862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b’</a:t>
            </a:r>
            <a:endParaRPr lang="en-US" sz="2200" dirty="0"/>
          </a:p>
        </p:txBody>
      </p:sp>
      <p:sp>
        <p:nvSpPr>
          <p:cNvPr id="55" name="TextBox 54"/>
          <p:cNvSpPr txBox="1"/>
          <p:nvPr/>
        </p:nvSpPr>
        <p:spPr>
          <a:xfrm>
            <a:off x="7162800" y="1545772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, L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67400" y="1600200"/>
            <a:ext cx="19050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600200" y="2057400"/>
            <a:ext cx="3048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3594" y="418653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Pr[b’ = b] </a:t>
            </a:r>
            <a:r>
              <a:rPr lang="en-US" sz="2400" dirty="0" smtClean="0">
                <a:solidFill>
                  <a:srgbClr val="0000FF"/>
                </a:solidFill>
                <a:latin typeface="cmsy10"/>
              </a:rPr>
              <a:t>· </a:t>
            </a:r>
            <a:r>
              <a:rPr lang="en-US" sz="2400" dirty="0" smtClean="0">
                <a:solidFill>
                  <a:srgbClr val="0000FF"/>
                </a:solidFill>
              </a:rPr>
              <a:t> ½ + </a:t>
            </a:r>
            <a:r>
              <a:rPr lang="en-US" sz="2400" dirty="0" err="1" smtClean="0">
                <a:solidFill>
                  <a:srgbClr val="0000FF"/>
                </a:solidFill>
              </a:rPr>
              <a:t>negl</a:t>
            </a:r>
            <a:r>
              <a:rPr lang="en-US" sz="2400" dirty="0" smtClean="0">
                <a:solidFill>
                  <a:srgbClr val="0000FF"/>
                </a:solidFill>
              </a:rPr>
              <a:t>(s)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55" grpId="0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057400"/>
            <a:ext cx="891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133600"/>
            <a:ext cx="8915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A “high-level” template for constructing BRM schemes.</a:t>
            </a:r>
          </a:p>
          <a:p>
            <a:endParaRPr lang="en-US" dirty="0" smtClean="0">
              <a:solidFill>
                <a:schemeClr val="tx1">
                  <a:alpha val="13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“Identity Based Hash Proof System”  (IB-HPS)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Overview of IB-HPS constructions and parameters.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905000"/>
            <a:ext cx="9144000" cy="4876800"/>
          </a:xfrm>
        </p:spPr>
        <p:txBody>
          <a:bodyPr>
            <a:normAutofit/>
          </a:bodyPr>
          <a:lstStyle/>
          <a:p>
            <a:endParaRPr lang="en-US" u="sng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Start with</a:t>
            </a:r>
            <a:r>
              <a:rPr lang="en-US" dirty="0" smtClean="0"/>
              <a:t>: Scheme resilient to </a:t>
            </a:r>
            <a:r>
              <a:rPr lang="en-US" dirty="0" smtClean="0">
                <a:solidFill>
                  <a:srgbClr val="FF0000"/>
                </a:solidFill>
              </a:rPr>
              <a:t>L’</a:t>
            </a:r>
            <a:r>
              <a:rPr lang="en-US" dirty="0" smtClean="0"/>
              <a:t> bits of leakage.</a:t>
            </a:r>
          </a:p>
          <a:p>
            <a:r>
              <a:rPr lang="en-US" u="sng" dirty="0" smtClean="0">
                <a:solidFill>
                  <a:srgbClr val="0000FF"/>
                </a:solidFill>
              </a:rPr>
              <a:t>Construct</a:t>
            </a:r>
            <a:r>
              <a:rPr lang="en-US" dirty="0" smtClean="0"/>
              <a:t>:  Scheme resilient to </a:t>
            </a:r>
            <a:r>
              <a:rPr lang="en-US" dirty="0" smtClean="0">
                <a:solidFill>
                  <a:srgbClr val="0000FF"/>
                </a:solidFill>
              </a:rPr>
              <a:t>L &gt;&gt; </a:t>
            </a:r>
            <a:r>
              <a:rPr lang="en-US" dirty="0" smtClean="0">
                <a:solidFill>
                  <a:srgbClr val="FF0000"/>
                </a:solidFill>
              </a:rPr>
              <a:t>L’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bits of leakage.</a:t>
            </a:r>
          </a:p>
          <a:p>
            <a:endParaRPr lang="en-US" dirty="0" smtClean="0"/>
          </a:p>
          <a:p>
            <a:r>
              <a:rPr lang="en-US" dirty="0" smtClean="0"/>
              <a:t>Idea: </a:t>
            </a:r>
            <a:r>
              <a:rPr lang="en-US" i="1" dirty="0" smtClean="0"/>
              <a:t>Leakage Amplification via Parallel Repetition.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1. Leakage Amplification (via Parallel-Repetition)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Template for BRM Schemes: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1. Parallel-Repetition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7630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7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981200"/>
            <a:ext cx="10223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:\Users\danwichs\AppData\Local\Microsoft\Windows\Temporary Internet Files\Content.IE5\76Q0LQXC\MCj029200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2057400"/>
            <a:ext cx="8350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2000" y="1459468"/>
            <a:ext cx="1192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Encryption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7372350" y="1462088"/>
            <a:ext cx="1216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Decryption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6629400" y="3200400"/>
            <a:ext cx="2286000" cy="609600"/>
            <a:chOff x="6629400" y="3657600"/>
            <a:chExt cx="2286000" cy="609600"/>
          </a:xfrm>
        </p:grpSpPr>
        <p:sp>
          <p:nvSpPr>
            <p:cNvPr id="14" name="Rectangle 13"/>
            <p:cNvSpPr/>
            <p:nvPr/>
          </p:nvSpPr>
          <p:spPr>
            <a:xfrm rot="5400000">
              <a:off x="7467600" y="2819400"/>
              <a:ext cx="609600" cy="228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29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04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3800" y="3733800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0" y="3733800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733800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77000" y="27432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SK=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2667000"/>
            <a:ext cx="71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w Cen MT" pitchFamily="34" charset="0"/>
              </a:rPr>
              <a:t>PK=</a:t>
            </a:r>
            <a:endParaRPr lang="en-US" sz="2400" baseline="-25000" dirty="0">
              <a:solidFill>
                <a:srgbClr val="0000FF"/>
              </a:solidFill>
              <a:latin typeface="Tw Cen MT" pitchFamily="34" charset="0"/>
            </a:endParaRPr>
          </a:p>
        </p:txBody>
      </p:sp>
      <p:grpSp>
        <p:nvGrpSpPr>
          <p:cNvPr id="4" name="Group 43"/>
          <p:cNvGrpSpPr/>
          <p:nvPr/>
        </p:nvGrpSpPr>
        <p:grpSpPr>
          <a:xfrm>
            <a:off x="27856" y="3124199"/>
            <a:ext cx="2667000" cy="609600"/>
            <a:chOff x="380999" y="3505199"/>
            <a:chExt cx="2667000" cy="609600"/>
          </a:xfrm>
        </p:grpSpPr>
        <p:sp>
          <p:nvSpPr>
            <p:cNvPr id="25" name="Rectangle 24"/>
            <p:cNvSpPr/>
            <p:nvPr/>
          </p:nvSpPr>
          <p:spPr>
            <a:xfrm rot="16200000">
              <a:off x="1409699" y="2476499"/>
              <a:ext cx="609600" cy="2667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9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143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47799" y="3581399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399" y="3581399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pk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n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57399" y="358139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baseline="-25000" dirty="0"/>
            </a:p>
          </p:txBody>
        </p:sp>
      </p:grpSp>
      <p:sp>
        <p:nvSpPr>
          <p:cNvPr id="53" name="Content Placeholder 2"/>
          <p:cNvSpPr txBox="1">
            <a:spLocks/>
          </p:cNvSpPr>
          <p:nvPr/>
        </p:nvSpPr>
        <p:spPr>
          <a:xfrm>
            <a:off x="0" y="4343400"/>
            <a:ext cx="91440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</a:t>
            </a:r>
            <a:r>
              <a:rPr lang="en-US" sz="3200" dirty="0" smtClean="0"/>
              <a:t>encrypt under </a:t>
            </a:r>
            <a:r>
              <a:rPr lang="en-US" sz="3200" dirty="0" smtClean="0">
                <a:solidFill>
                  <a:srgbClr val="0000FF"/>
                </a:solidFill>
              </a:rPr>
              <a:t>PK</a:t>
            </a:r>
            <a:r>
              <a:rPr lang="en-US" sz="3200" dirty="0" smtClean="0"/>
              <a:t>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</a:t>
            </a:r>
            <a:r>
              <a:rPr lang="en-US" sz="3200" dirty="0" smtClean="0"/>
              <a:t>-share message </a:t>
            </a:r>
            <a:r>
              <a:rPr lang="en-US" sz="3200" dirty="0" smtClean="0">
                <a:solidFill>
                  <a:srgbClr val="0000FF"/>
                </a:solidFill>
              </a:rPr>
              <a:t>m</a:t>
            </a:r>
            <a:r>
              <a:rPr lang="en-US" sz="3200" dirty="0" smtClean="0"/>
              <a:t> into </a:t>
            </a:r>
            <a:r>
              <a:rPr lang="en-US" sz="3200" dirty="0" smtClean="0">
                <a:solidFill>
                  <a:srgbClr val="0000FF"/>
                </a:solidFill>
              </a:rPr>
              <a:t>n</a:t>
            </a:r>
            <a:r>
              <a:rPr lang="en-US" sz="3200" dirty="0" smtClean="0"/>
              <a:t> shares </a:t>
            </a:r>
            <a:r>
              <a:rPr lang="en-US" sz="3200" dirty="0" smtClean="0">
                <a:solidFill>
                  <a:srgbClr val="FF0000"/>
                </a:solidFill>
                <a:latin typeface="Tw Cen MT"/>
              </a:rPr>
              <a:t>m</a:t>
            </a:r>
            <a:r>
              <a:rPr lang="en-US" sz="32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3200" dirty="0" smtClean="0">
                <a:solidFill>
                  <a:srgbClr val="FF0000"/>
                </a:solidFill>
              </a:rPr>
              <a:t>,…,</a:t>
            </a:r>
            <a:r>
              <a:rPr lang="en-US" sz="3200" dirty="0" err="1" smtClean="0">
                <a:solidFill>
                  <a:srgbClr val="FF0000"/>
                </a:solidFill>
                <a:latin typeface="Tw Cen MT"/>
              </a:rPr>
              <a:t>m</a:t>
            </a:r>
            <a:r>
              <a:rPr lang="en-US" sz="3200" baseline="-25000" dirty="0" err="1" smtClean="0">
                <a:solidFill>
                  <a:srgbClr val="FF0000"/>
                </a:solidFill>
                <a:latin typeface="Tw Cen MT"/>
              </a:rPr>
              <a:t>n</a:t>
            </a:r>
            <a:r>
              <a:rPr lang="en-US" sz="3200" dirty="0" smtClean="0"/>
              <a:t>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Encrypt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each share </a:t>
            </a:r>
            <a:r>
              <a:rPr kumimoji="0" lang="en-US" sz="3200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m</a:t>
            </a:r>
            <a:r>
              <a:rPr kumimoji="0" lang="en-US" sz="3200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separately under </a:t>
            </a:r>
            <a:r>
              <a:rPr kumimoji="0" lang="en-US" sz="3200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pk</a:t>
            </a:r>
            <a:r>
              <a:rPr kumimoji="0" lang="en-US" sz="3200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i</a:t>
            </a:r>
            <a:r>
              <a:rPr lang="en-US" sz="3200" dirty="0" smtClean="0"/>
              <a:t>.</a:t>
            </a:r>
            <a:endParaRPr kumimoji="0" lang="en-US" sz="3200" strike="noStrike" kern="120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590800" y="2362200"/>
            <a:ext cx="3733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810000" y="1905000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latin typeface="Tw Cen MT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…, </a:t>
            </a:r>
            <a:r>
              <a:rPr lang="en-US" sz="2400" dirty="0" err="1" smtClean="0">
                <a:solidFill>
                  <a:srgbClr val="FF0000"/>
                </a:solidFill>
                <a:latin typeface="Tw Cen MT"/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  <a:latin typeface="Tw Cen MT"/>
              </a:rPr>
              <a:t>n</a:t>
            </a:r>
            <a:endParaRPr lang="en-US" sz="2400" baseline="-25000" dirty="0">
              <a:latin typeface="Tw Cen M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57600" y="2590800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= Enc(m</a:t>
            </a:r>
            <a:r>
              <a:rPr lang="en-US" sz="2400" baseline="-25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pk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ANIEL20WICHS@FEBQNENFUVWYY577" val="3357"/>
  <p:tag name="FIRSTDANWICHS@YHPDNE0OB6HCFLTV" val="359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.3|0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1.1|0.3|0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21.4|23.6|27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7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15475</TotalTime>
  <Words>1445</Words>
  <Application>Microsoft Office PowerPoint</Application>
  <PresentationFormat>On-screen Show (4:3)</PresentationFormat>
  <Paragraphs>316</Paragraphs>
  <Slides>25</Slides>
  <Notes>20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Public-Key Encryption  in the  Bounded-Retrieval Model   </vt:lpstr>
      <vt:lpstr>Motivation</vt:lpstr>
      <vt:lpstr>Model of Leakage: Memory Attacks</vt:lpstr>
      <vt:lpstr>Why design schemes for the BRM?</vt:lpstr>
      <vt:lpstr>Prior Work on Leakage Resilience</vt:lpstr>
      <vt:lpstr>Definition of PKE in BRM</vt:lpstr>
      <vt:lpstr>Outline of Talk</vt:lpstr>
      <vt:lpstr>Template for BRM Schemes: 1. Leakage Amplification (via Parallel-Repetition)</vt:lpstr>
      <vt:lpstr> Template for BRM Schemes: 1. Parallel-Repetition </vt:lpstr>
      <vt:lpstr> Template for BRM Schemes: 1. Security of Parallel-Repetition? </vt:lpstr>
      <vt:lpstr> Template for BRM Schemes: 1. Efficiency of Parallel-Repetition? </vt:lpstr>
      <vt:lpstr> Template for BRM Schemes: 2. Small random subsets. </vt:lpstr>
      <vt:lpstr> Template for BRM Schemes: 3. Adding a Master Public Key. </vt:lpstr>
      <vt:lpstr> Template for BRM Schemes: 3. Adding a Master Public Key. </vt:lpstr>
      <vt:lpstr>Outline of Talk</vt:lpstr>
      <vt:lpstr>Key Encapsulation Mechanism (KEM)</vt:lpstr>
      <vt:lpstr>Hash Proof System (HPS): A Special KEM</vt:lpstr>
      <vt:lpstr>HPS and Leakage Resilient KEM</vt:lpstr>
      <vt:lpstr>Parallel-Repetition of HPS</vt:lpstr>
      <vt:lpstr>Identity-Based Hash Proof System (IB-HPS)</vt:lpstr>
      <vt:lpstr>Applications of IB-HPS</vt:lpstr>
      <vt:lpstr>Outline of Talk</vt:lpstr>
      <vt:lpstr>Constructions</vt:lpstr>
      <vt:lpstr>Thank You!</vt:lpstr>
      <vt:lpstr>Constructions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Public-Key Encryption in the Bounded-Retrieval Model</dc:title>
  <dc:creator>danwichs</dc:creator>
  <cp:lastModifiedBy>danwichs</cp:lastModifiedBy>
  <cp:revision>941</cp:revision>
  <dcterms:created xsi:type="dcterms:W3CDTF">2009-08-04T00:00:07Z</dcterms:created>
  <dcterms:modified xsi:type="dcterms:W3CDTF">2010-05-31T10:15:29Z</dcterms:modified>
</cp:coreProperties>
</file>