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256" r:id="rId2"/>
    <p:sldId id="383" r:id="rId3"/>
    <p:sldId id="362" r:id="rId4"/>
    <p:sldId id="351" r:id="rId5"/>
    <p:sldId id="352" r:id="rId6"/>
    <p:sldId id="366" r:id="rId7"/>
    <p:sldId id="353" r:id="rId8"/>
    <p:sldId id="367" r:id="rId9"/>
    <p:sldId id="368" r:id="rId10"/>
    <p:sldId id="381" r:id="rId11"/>
    <p:sldId id="369" r:id="rId12"/>
    <p:sldId id="330" r:id="rId13"/>
    <p:sldId id="363" r:id="rId14"/>
    <p:sldId id="365" r:id="rId15"/>
    <p:sldId id="356" r:id="rId16"/>
    <p:sldId id="384" r:id="rId17"/>
    <p:sldId id="385" r:id="rId18"/>
    <p:sldId id="374" r:id="rId19"/>
    <p:sldId id="341" r:id="rId20"/>
    <p:sldId id="343" r:id="rId21"/>
    <p:sldId id="342" r:id="rId22"/>
    <p:sldId id="344" r:id="rId23"/>
    <p:sldId id="358" r:id="rId24"/>
    <p:sldId id="350" r:id="rId25"/>
    <p:sldId id="283" r:id="rId26"/>
  </p:sldIdLst>
  <p:sldSz cx="9144000" cy="6858000" type="screen4x3"/>
  <p:notesSz cx="7099300" cy="10234613"/>
  <p:custDataLst>
    <p:tags r:id="rId28"/>
  </p:custDataLst>
  <p:defaultTextStyle>
    <a:defPPr>
      <a:defRPr lang="en-GB"/>
    </a:defPPr>
    <a:lvl1pPr algn="ctr" defTabSz="457200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ctr" defTabSz="457200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ctr" defTabSz="457200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ctr" defTabSz="457200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ctr" defTabSz="457200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6D6D"/>
    <a:srgbClr val="BDBAFC"/>
    <a:srgbClr val="A8ACFA"/>
    <a:srgbClr val="A8EAFA"/>
    <a:srgbClr val="F1F173"/>
    <a:srgbClr val="6EE95D"/>
    <a:srgbClr val="CDCDCD"/>
    <a:srgbClr val="F5E2C5"/>
    <a:srgbClr val="C3DCF7"/>
    <a:srgbClr val="C8CC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8571" autoAdjust="0"/>
  </p:normalViewPr>
  <p:slideViewPr>
    <p:cSldViewPr>
      <p:cViewPr>
        <p:scale>
          <a:sx n="70" d="100"/>
          <a:sy n="70" d="100"/>
        </p:scale>
        <p:origin x="-894" y="-270"/>
      </p:cViewPr>
      <p:guideLst>
        <p:guide orient="horz" pos="1959"/>
        <p:guide pos="2613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77875"/>
            <a:ext cx="5111750" cy="383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9931" y="4861442"/>
            <a:ext cx="5676153" cy="460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078007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35054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7832" algn="l"/>
                <a:tab pos="1375664" algn="l"/>
                <a:tab pos="2063496" algn="l"/>
                <a:tab pos="27496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8008" y="1"/>
            <a:ext cx="3078006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5054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7832" algn="l"/>
                <a:tab pos="1375664" algn="l"/>
                <a:tab pos="2063496" algn="l"/>
                <a:tab pos="27496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722883"/>
            <a:ext cx="3078007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435054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7832" algn="l"/>
                <a:tab pos="1375664" algn="l"/>
                <a:tab pos="2063496" algn="l"/>
                <a:tab pos="27496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8008" y="9722883"/>
            <a:ext cx="3078006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5054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7832" algn="l"/>
                <a:tab pos="1375664" algn="l"/>
                <a:tab pos="2063496" algn="l"/>
                <a:tab pos="27496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6CA3683-2D86-4D62-8737-D64AD4DD1872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504E00-E953-48F7-8A43-EAB22B9180A2}" type="slidenum">
              <a:rPr lang="he-IL"/>
              <a:pPr/>
              <a:t>1</a:t>
            </a:fld>
            <a:endParaRPr lang="en-U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1" y="4861441"/>
            <a:ext cx="5677797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6855" tIns="43428" rIns="86855" bIns="4342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life leakages are not PPT functions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Maybe move this slide just before </a:t>
            </a:r>
            <a:r>
              <a:rPr lang="en-US" dirty="0" err="1" smtClean="0"/>
              <a:t>ishai</a:t>
            </a:r>
            <a:r>
              <a:rPr lang="en-US" dirty="0" smtClean="0"/>
              <a:t> slide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</a:t>
            </a:r>
            <a:r>
              <a:rPr lang="en-US" baseline="0" dirty="0" smtClean="0"/>
              <a:t> Q and A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Then should go right under the if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0FA274-2996-4A7C-B172-3F1BDE13699B}" type="slidenum">
              <a:rPr lang="he-IL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Secure memory: reasonable for software attacks, less so for hardware attacks</a:t>
            </a:r>
          </a:p>
          <a:p>
            <a:r>
              <a:rPr lang="en-US"/>
              <a:t>Secure processor: nontrivial crypto functionality; for simple circuits, as hard as the original problem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Merge 20</a:t>
            </a:r>
            <a:r>
              <a:rPr lang="en-US" baseline="0" dirty="0" smtClean="0"/>
              <a:t> and 22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these encodings</a:t>
            </a:r>
            <a:r>
              <a:rPr lang="en-US" baseline="0" dirty="0" smtClean="0"/>
              <a:t> and they have these 2 properties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 of the encoding are nice but they do not sufficient!!!</a:t>
            </a:r>
            <a:r>
              <a:rPr lang="en-US" baseline="0" dirty="0" smtClean="0"/>
              <a:t> (nice story)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1A22C2-002B-431B-8E8A-645EA3E8FA2A}" type="slidenum">
              <a:rPr lang="he-IL"/>
              <a:pPr/>
              <a:t>25</a:t>
            </a:fld>
            <a:endParaRPr lang="en-US"/>
          </a:p>
        </p:txBody>
      </p:sp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</p:spPr>
        <p:txBody>
          <a:bodyPr lIns="99040" tIns="49521" rIns="99040" bIns="49521"/>
          <a:lstStyle/>
          <a:p>
            <a:pPr defTabSz="990478"/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1" rIns="99040" bIns="49521" anchor="b"/>
          <a:lstStyle/>
          <a:p>
            <a:pPr algn="r" defTabSz="990478">
              <a:spcBef>
                <a:spcPct val="0"/>
              </a:spcBef>
            </a:pPr>
            <a:fld id="{BAE24375-CE3E-435C-97D9-DC05863D7C76}" type="slidenum">
              <a:rPr lang="he-IL" sz="1300"/>
              <a:pPr algn="r" defTabSz="990478">
                <a:spcBef>
                  <a:spcPct val="0"/>
                </a:spcBef>
              </a:pPr>
              <a:t>25</a:t>
            </a:fld>
            <a:endParaRPr lang="en-US" sz="1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you think that this looks strange with these arrows?</a:t>
            </a:r>
          </a:p>
          <a:p>
            <a:r>
              <a:rPr lang="en-US" dirty="0" smtClean="0"/>
              <a:t>typical security analysis: adversary sees (or controls) inputs and outputs, e.g., CPA,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prior work focuses on specific attacks,</a:t>
            </a:r>
            <a:r>
              <a:rPr lang="en-US" baseline="0" dirty="0" smtClean="0"/>
              <a:t> e.g. timing… our approach: broader class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approach of being as general as possible has been around for a while… lots of citations in the paper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faster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Refresh the state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Refresh the state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Two entities. Continual. Global functions. (In contrast: ISW assumes spatial locality). Measurements are often “weak” or “noisy”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Measurement apparatus is simple</a:t>
            </a:r>
            <a:r>
              <a:rPr lang="en-US" baseline="0" dirty="0" smtClean="0">
                <a:latin typeface="Arial" pitchFamily="34" charset="0"/>
              </a:rPr>
              <a:t> device with limited communication channel</a:t>
            </a:r>
            <a:endParaRPr lang="en-US" dirty="0" smtClean="0">
              <a:latin typeface="Arial" pitchFamily="34" charset="0"/>
            </a:endParaRP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Two entities. Continual. Global functions. (In contrast: ISW assumes spatial locality). Measurements are often “weak” or “noisy”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Measurement apparatus is simple</a:t>
            </a:r>
            <a:r>
              <a:rPr lang="en-US" baseline="0" dirty="0" smtClean="0">
                <a:latin typeface="Arial" pitchFamily="34" charset="0"/>
              </a:rPr>
              <a:t> device with limited communication channel</a:t>
            </a:r>
            <a:endParaRPr lang="en-US" dirty="0" smtClean="0">
              <a:latin typeface="Arial" pitchFamily="34" charset="0"/>
            </a:endParaRP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Two entities. Continual. Global functions. (In contrast: ISW assumes spatial locality). Measurements are often “weak” or “noisy”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Measurement apparatus is simple</a:t>
            </a:r>
            <a:r>
              <a:rPr lang="en-US" baseline="0" dirty="0" smtClean="0">
                <a:latin typeface="Arial" pitchFamily="34" charset="0"/>
              </a:rPr>
              <a:t> device with limited communication channel</a:t>
            </a:r>
            <a:endParaRPr lang="en-US" dirty="0" smtClean="0">
              <a:latin typeface="Arial" pitchFamily="34" charset="0"/>
            </a:endParaRP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6CA3683-2D86-4D62-8737-D64AD4DD1872}" type="slidenum">
              <a:rPr lang="he-IL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6553F7-7395-4EC5-9AD2-C71AF8EF5EB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807BC-BBF5-4E1A-B95F-BA8B499011A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5125" y="100013"/>
            <a:ext cx="214312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" y="100013"/>
            <a:ext cx="627697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DCBB2EE-B573-48CE-B916-F322DACC033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5975" y="1450975"/>
            <a:ext cx="3678238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50975"/>
            <a:ext cx="3678237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3525838" y="6634163"/>
            <a:ext cx="2128837" cy="222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5788" y="6246813"/>
            <a:ext cx="2897187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0" y="6634163"/>
            <a:ext cx="2128838" cy="222250"/>
          </a:xfrm>
        </p:spPr>
        <p:txBody>
          <a:bodyPr/>
          <a:lstStyle>
            <a:lvl1pPr>
              <a:defRPr/>
            </a:lvl1pPr>
          </a:lstStyle>
          <a:p>
            <a:fld id="{1ABDB490-C94A-41AF-9CA9-E36349BCB46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5975" y="1450975"/>
            <a:ext cx="3678238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450975"/>
            <a:ext cx="3678237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4013200"/>
            <a:ext cx="3678237" cy="2411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3525838" y="6634163"/>
            <a:ext cx="2128837" cy="222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125788" y="6246813"/>
            <a:ext cx="2897187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0" y="6634163"/>
            <a:ext cx="2128838" cy="222250"/>
          </a:xfrm>
        </p:spPr>
        <p:txBody>
          <a:bodyPr/>
          <a:lstStyle>
            <a:lvl1pPr>
              <a:defRPr/>
            </a:lvl1pPr>
          </a:lstStyle>
          <a:p>
            <a:fld id="{1A0C377B-D8E1-48A3-8D09-1D3E9132C7F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63FF05-5857-42A9-9038-D2BF6AFE257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6E0859-64A9-4B8A-942B-47BD483C09F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5975" y="1450975"/>
            <a:ext cx="3678238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50975"/>
            <a:ext cx="3678237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B17510-B456-4FBF-80FF-61B506F8C1D0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FF8C33E-3696-4961-BD28-2912A806320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E4B7D7B-2D66-4A57-AA1A-26EE00A1B242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EA9C20E-9758-4262-A156-2683B721D06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1E85A9F-E97C-4DD6-8AFB-D82CF1CED4E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754C37-5E58-48DF-8F60-E92DAC18B33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85750" y="100013"/>
            <a:ext cx="8572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5975" y="1450975"/>
            <a:ext cx="7508875" cy="497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525838" y="6634163"/>
            <a:ext cx="2128837" cy="22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14338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5788" y="6246813"/>
            <a:ext cx="2897187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4338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0" y="6634163"/>
            <a:ext cx="2128838" cy="22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14338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2A4D6B13-FA86-4BAE-ACDA-246946EEECEE}" type="slidenum">
              <a:rPr lang="he-IL"/>
              <a:pPr/>
              <a:t>‹#›</a:t>
            </a:fld>
            <a:endParaRPr lang="en-US"/>
          </a:p>
        </p:txBody>
      </p:sp>
      <p:pic>
        <p:nvPicPr>
          <p:cNvPr id="10" name="Picture 6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01584" y="6527964"/>
            <a:ext cx="986933" cy="330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674688" indent="-260350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marL="1036638" indent="-207963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marL="1450975" indent="-206375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marL="1866900" indent="-207963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324100" indent="-207963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781300" indent="-207963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238500" indent="-207963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695700" indent="-207963" algn="ctr" defTabSz="414338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11150" indent="-311150" algn="l" defTabSz="414338" rtl="0" fontAlgn="base" hangingPunct="0">
        <a:lnSpc>
          <a:spcPct val="93000"/>
        </a:lnSpc>
        <a:spcBef>
          <a:spcPct val="0"/>
        </a:spcBef>
        <a:spcAft>
          <a:spcPts val="1288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4688" indent="-260350" algn="l" defTabSz="414338" rtl="0" fontAlgn="base" hangingPunct="0">
        <a:lnSpc>
          <a:spcPct val="93000"/>
        </a:lnSpc>
        <a:spcBef>
          <a:spcPct val="0"/>
        </a:spcBef>
        <a:spcAft>
          <a:spcPts val="1038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638" indent="-207963" algn="l" defTabSz="414338" rtl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0975" indent="-206375" algn="l" defTabSz="414338" rtl="0" fontAlgn="base" hangingPunct="0">
        <a:lnSpc>
          <a:spcPct val="93000"/>
        </a:lnSpc>
        <a:spcBef>
          <a:spcPct val="0"/>
        </a:spcBef>
        <a:spcAft>
          <a:spcPts val="525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1866900" indent="-207963" algn="l" defTabSz="414338" rtl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324100" indent="-207963" algn="l" defTabSz="414338" rtl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781300" indent="-207963" algn="l" defTabSz="414338" rtl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238500" indent="-207963" algn="l" defTabSz="414338" rtl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695700" indent="-207963" algn="l" defTabSz="414338" rtl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6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319338"/>
            <a:ext cx="9144000" cy="1146175"/>
          </a:xfrm>
          <a:ln/>
        </p:spPr>
        <p:txBody>
          <a:bodyPr tIns="69947"/>
          <a:lstStyle/>
          <a:p>
            <a:pPr>
              <a:lnSpc>
                <a:spcPct val="83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</a:pPr>
            <a:r>
              <a:rPr lang="en-US" sz="3900" b="1" dirty="0">
                <a:solidFill>
                  <a:srgbClr val="FFFFFF"/>
                </a:solidFill>
                <a:latin typeface="cmbx10" pitchFamily="34" charset="0"/>
              </a:rPr>
              <a:t>Protecting Circuits </a:t>
            </a:r>
            <a:r>
              <a:rPr lang="en-US" sz="3900" b="1" dirty="0" smtClean="0">
                <a:solidFill>
                  <a:srgbClr val="FFFFFF"/>
                </a:solidFill>
                <a:latin typeface="cmbx10" pitchFamily="34" charset="0"/>
              </a:rPr>
              <a:t>from</a:t>
            </a:r>
            <a:r>
              <a:rPr lang="en-US" sz="3900" b="1" dirty="0">
                <a:solidFill>
                  <a:srgbClr val="FFFFFF"/>
                </a:solidFill>
                <a:latin typeface="cmbx10" pitchFamily="34" charset="0"/>
              </a:rPr>
              <a:t> </a:t>
            </a:r>
            <a:r>
              <a:rPr lang="en-US" sz="3900" b="1" dirty="0" smtClean="0">
                <a:solidFill>
                  <a:srgbClr val="FFFFFF"/>
                </a:solidFill>
                <a:latin typeface="cmbx10" pitchFamily="34" charset="0"/>
              </a:rPr>
              <a:t>Leakage</a:t>
            </a:r>
            <a:r>
              <a:rPr lang="en-US" b="1" dirty="0" smtClean="0">
                <a:solidFill>
                  <a:srgbClr val="FFFFFF"/>
                </a:solidFill>
                <a:latin typeface="cmbx10" pitchFamily="34" charset="0"/>
              </a:rPr>
              <a:t/>
            </a:r>
            <a:br>
              <a:rPr lang="en-US" b="1" dirty="0" smtClean="0">
                <a:solidFill>
                  <a:srgbClr val="FFFFFF"/>
                </a:solidFill>
                <a:latin typeface="cmbx10" pitchFamily="34" charset="0"/>
              </a:rPr>
            </a:br>
            <a:r>
              <a:rPr lang="en-US" sz="2500" b="1" dirty="0" smtClean="0">
                <a:solidFill>
                  <a:srgbClr val="FFFFFF"/>
                </a:solidFill>
                <a:latin typeface="cmbx10" pitchFamily="34" charset="0"/>
              </a:rPr>
              <a:t>the computationally bounded and noisy cases </a:t>
            </a:r>
            <a:endParaRPr lang="en-US" sz="2500" b="1" dirty="0">
              <a:solidFill>
                <a:srgbClr val="FFFFFF"/>
              </a:solidFill>
              <a:latin typeface="cmbx10" pitchFamily="34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95400" y="3810000"/>
            <a:ext cx="4191000" cy="808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62176" rIns="0" bIns="0" anchor="ctr"/>
          <a:lstStyle/>
          <a:p>
            <a:pPr algn="l" defTabSz="414338" hangingPunct="0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500188" algn="ctr"/>
                <a:tab pos="3740150" algn="l"/>
              </a:tabLst>
            </a:pPr>
            <a:r>
              <a:rPr lang="en-US" sz="36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Sebastian Faust</a:t>
            </a:r>
            <a:r>
              <a:rPr lang="en-US" sz="2900" dirty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9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             </a:t>
            </a:r>
            <a:r>
              <a:rPr lang="en-US" sz="1800" dirty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1800" dirty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n-US" sz="2200" dirty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200" dirty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n-US" sz="1800" dirty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endParaRPr lang="en-US" dirty="0">
              <a:solidFill>
                <a:srgbClr val="FFFFFF"/>
              </a:solidFill>
              <a:latin typeface="cmbx10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629400" y="100584"/>
            <a:ext cx="3124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 algn="l" defTabSz="414338" hangingPunct="0">
              <a:lnSpc>
                <a:spcPct val="102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</a:tabLst>
            </a:pPr>
            <a:r>
              <a:rPr lang="en-US" sz="1800" dirty="0" err="1" smtClean="0">
                <a:solidFill>
                  <a:srgbClr val="FFFFFF"/>
                </a:solidFill>
                <a:latin typeface="Myriad Web" charset="0"/>
              </a:rPr>
              <a:t>Eurocrypt</a:t>
            </a:r>
            <a:r>
              <a:rPr lang="en-US" sz="1800" dirty="0" smtClean="0">
                <a:solidFill>
                  <a:srgbClr val="FFFFFF"/>
                </a:solidFill>
                <a:latin typeface="Myriad Web" charset="0"/>
              </a:rPr>
              <a:t> 2010, </a:t>
            </a:r>
            <a:r>
              <a:rPr lang="en-US" sz="1800" dirty="0" smtClean="0">
                <a:solidFill>
                  <a:srgbClr val="FFFFFF"/>
                </a:solidFill>
                <a:latin typeface="Myriad Web" charset="0"/>
              </a:rPr>
              <a:t>Nice</a:t>
            </a:r>
            <a:endParaRPr lang="en-US" sz="1800" dirty="0">
              <a:solidFill>
                <a:srgbClr val="FFFFFF"/>
              </a:solidFill>
              <a:latin typeface="Myriad Web" charset="0"/>
            </a:endParaRPr>
          </a:p>
        </p:txBody>
      </p:sp>
      <p:pic>
        <p:nvPicPr>
          <p:cNvPr id="8" name="Picture 5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36592" y="990600"/>
            <a:ext cx="2350008" cy="75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6659" y="990600"/>
            <a:ext cx="25065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219200" y="4436190"/>
            <a:ext cx="3429000" cy="414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14338" hangingPunct="0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500188" algn="ctr"/>
                <a:tab pos="3740150" algn="l"/>
              </a:tabLst>
            </a:pPr>
            <a:r>
              <a:rPr lang="en-US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Joint work with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58552" y="3788392"/>
            <a:ext cx="1521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KU Leuven</a:t>
            </a:r>
            <a:endParaRPr lang="de-DE" sz="1800" dirty="0"/>
          </a:p>
        </p:txBody>
      </p:sp>
      <p:sp>
        <p:nvSpPr>
          <p:cNvPr id="12" name="Rectangle 11"/>
          <p:cNvSpPr/>
          <p:nvPr/>
        </p:nvSpPr>
        <p:spPr>
          <a:xfrm>
            <a:off x="1213512" y="4823431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Tal Rabin</a:t>
            </a:r>
            <a:endParaRPr lang="de-DE" dirty="0"/>
          </a:p>
        </p:txBody>
      </p:sp>
      <p:sp>
        <p:nvSpPr>
          <p:cNvPr id="13" name="Rectangle 12"/>
          <p:cNvSpPr/>
          <p:nvPr/>
        </p:nvSpPr>
        <p:spPr>
          <a:xfrm>
            <a:off x="1254456" y="5231727"/>
            <a:ext cx="1919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Leo </a:t>
            </a:r>
            <a:r>
              <a:rPr lang="en-US" dirty="0" err="1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Reyzin</a:t>
            </a:r>
            <a:endParaRPr lang="de-DE" dirty="0"/>
          </a:p>
        </p:txBody>
      </p:sp>
      <p:sp>
        <p:nvSpPr>
          <p:cNvPr id="14" name="Rectangle 13"/>
          <p:cNvSpPr/>
          <p:nvPr/>
        </p:nvSpPr>
        <p:spPr>
          <a:xfrm>
            <a:off x="1254456" y="5607039"/>
            <a:ext cx="2222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Eran</a:t>
            </a:r>
            <a:r>
              <a:rPr lang="en-US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Tromer</a:t>
            </a:r>
            <a:endParaRPr lang="de-DE" dirty="0"/>
          </a:p>
        </p:txBody>
      </p:sp>
      <p:sp>
        <p:nvSpPr>
          <p:cNvPr id="15" name="Rectangle 14"/>
          <p:cNvSpPr/>
          <p:nvPr/>
        </p:nvSpPr>
        <p:spPr>
          <a:xfrm>
            <a:off x="1232848" y="6015335"/>
            <a:ext cx="3738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Vinod</a:t>
            </a:r>
            <a:r>
              <a:rPr lang="en-US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Vaikuntanathan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>
            <a:off x="6172200" y="4862395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IBM Research</a:t>
            </a:r>
            <a:endParaRPr lang="de-DE" sz="1800" dirty="0"/>
          </a:p>
        </p:txBody>
      </p:sp>
      <p:sp>
        <p:nvSpPr>
          <p:cNvPr id="17" name="Rectangle 16"/>
          <p:cNvSpPr/>
          <p:nvPr/>
        </p:nvSpPr>
        <p:spPr>
          <a:xfrm>
            <a:off x="6185848" y="5278651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Boston University</a:t>
            </a:r>
            <a:endParaRPr lang="de-DE" sz="1800" dirty="0"/>
          </a:p>
        </p:txBody>
      </p:sp>
      <p:sp>
        <p:nvSpPr>
          <p:cNvPr id="18" name="Rectangle 17"/>
          <p:cNvSpPr/>
          <p:nvPr/>
        </p:nvSpPr>
        <p:spPr>
          <a:xfrm>
            <a:off x="6199496" y="5688927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MIT</a:t>
            </a:r>
            <a:endParaRPr lang="de-DE" sz="1800" dirty="0"/>
          </a:p>
        </p:txBody>
      </p:sp>
      <p:sp>
        <p:nvSpPr>
          <p:cNvPr id="20" name="Rectangle 19"/>
          <p:cNvSpPr/>
          <p:nvPr/>
        </p:nvSpPr>
        <p:spPr>
          <a:xfrm>
            <a:off x="6172200" y="6081595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mbx10" pitchFamily="34" charset="0"/>
                <a:ea typeface="Arial Unicode MS" pitchFamily="34" charset="-128"/>
                <a:cs typeface="Arial Unicode MS" pitchFamily="34" charset="-128"/>
              </a:rPr>
              <a:t>IBM Research</a:t>
            </a:r>
            <a:endParaRPr lang="de-DE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/>
          <p:cNvGrpSpPr/>
          <p:nvPr/>
        </p:nvGrpSpPr>
        <p:grpSpPr>
          <a:xfrm rot="10800000">
            <a:off x="880459" y="2590800"/>
            <a:ext cx="567340" cy="1371601"/>
            <a:chOff x="190175" y="3352800"/>
            <a:chExt cx="567340" cy="1221293"/>
          </a:xfrm>
        </p:grpSpPr>
        <p:sp>
          <p:nvSpPr>
            <p:cNvPr id="20" name="Lightning Bolt 19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2" name="Lightning Bolt 21"/>
          <p:cNvSpPr>
            <a:spLocks noChangeArrowheads="1"/>
          </p:cNvSpPr>
          <p:nvPr/>
        </p:nvSpPr>
        <p:spPr bwMode="auto">
          <a:xfrm rot="12368972" flipH="1" flipV="1">
            <a:off x="10142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Trapezoid 29"/>
          <p:cNvSpPr>
            <a:spLocks noChangeArrowheads="1"/>
          </p:cNvSpPr>
          <p:nvPr/>
        </p:nvSpPr>
        <p:spPr bwMode="auto">
          <a:xfrm flipV="1">
            <a:off x="470848" y="2971800"/>
            <a:ext cx="1392237" cy="560696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1106CDE-3D1C-49C5-A472-FA87D57A3575}" type="slidenum">
              <a:rPr lang="he-IL"/>
              <a:pPr/>
              <a:t>10</a:t>
            </a:fld>
            <a:endParaRPr lang="en-US" dirty="0"/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44958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Weak or Noisy </a:t>
            </a:r>
            <a:r>
              <a:rPr lang="en-US" sz="2800" u="sng" dirty="0" smtClean="0">
                <a:solidFill>
                  <a:srgbClr val="C00000"/>
                </a:solidFill>
              </a:rPr>
              <a:t>leakage</a:t>
            </a:r>
          </a:p>
        </p:txBody>
      </p:sp>
      <p:sp>
        <p:nvSpPr>
          <p:cNvPr id="24" name="Freeform 9"/>
          <p:cNvSpPr>
            <a:spLocks noChangeArrowheads="1"/>
          </p:cNvSpPr>
          <p:nvPr/>
        </p:nvSpPr>
        <p:spPr bwMode="auto">
          <a:xfrm>
            <a:off x="3810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16002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6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7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3" name="Group 40"/>
          <p:cNvGrpSpPr/>
          <p:nvPr/>
        </p:nvGrpSpPr>
        <p:grpSpPr>
          <a:xfrm>
            <a:off x="914401" y="1911351"/>
            <a:ext cx="609599" cy="679449"/>
            <a:chOff x="1143000" y="1758951"/>
            <a:chExt cx="830263" cy="831849"/>
          </a:xfrm>
        </p:grpSpPr>
        <p:pic>
          <p:nvPicPr>
            <p:cNvPr id="33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34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838200" y="3136875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sp>
        <p:nvSpPr>
          <p:cNvPr id="79" name="Trapezoid 29"/>
          <p:cNvSpPr>
            <a:spLocks noChangeArrowheads="1"/>
          </p:cNvSpPr>
          <p:nvPr/>
        </p:nvSpPr>
        <p:spPr bwMode="auto">
          <a:xfrm flipV="1">
            <a:off x="2667000" y="2743200"/>
            <a:ext cx="1676400" cy="1295403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80" name="Freeform 9"/>
          <p:cNvSpPr>
            <a:spLocks noChangeArrowheads="1"/>
          </p:cNvSpPr>
          <p:nvPr/>
        </p:nvSpPr>
        <p:spPr bwMode="auto">
          <a:xfrm>
            <a:off x="2743200" y="2266949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Freeform 80"/>
          <p:cNvSpPr>
            <a:spLocks noChangeArrowheads="1"/>
          </p:cNvSpPr>
          <p:nvPr/>
        </p:nvSpPr>
        <p:spPr bwMode="auto">
          <a:xfrm>
            <a:off x="3962400" y="2320924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2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4992" y="4092534"/>
            <a:ext cx="617537" cy="930315"/>
          </a:xfrm>
          <a:prstGeom prst="rect">
            <a:avLst/>
          </a:prstGeom>
          <a:noFill/>
        </p:spPr>
      </p:pic>
      <p:grpSp>
        <p:nvGrpSpPr>
          <p:cNvPr id="4" name="Group 40"/>
          <p:cNvGrpSpPr/>
          <p:nvPr/>
        </p:nvGrpSpPr>
        <p:grpSpPr>
          <a:xfrm>
            <a:off x="3276601" y="1905000"/>
            <a:ext cx="609599" cy="679449"/>
            <a:chOff x="1143000" y="1758951"/>
            <a:chExt cx="830263" cy="831849"/>
          </a:xfrm>
        </p:grpSpPr>
        <p:pic>
          <p:nvPicPr>
            <p:cNvPr id="84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85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grpSp>
        <p:nvGrpSpPr>
          <p:cNvPr id="5" name="Group 73"/>
          <p:cNvGrpSpPr/>
          <p:nvPr/>
        </p:nvGrpSpPr>
        <p:grpSpPr>
          <a:xfrm rot="10800000">
            <a:off x="3242659" y="2584449"/>
            <a:ext cx="567340" cy="1371601"/>
            <a:chOff x="190175" y="3352800"/>
            <a:chExt cx="567340" cy="1221293"/>
          </a:xfrm>
        </p:grpSpPr>
        <p:sp>
          <p:nvSpPr>
            <p:cNvPr id="76" name="Lightning Bolt 75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Lightning Bolt 77"/>
          <p:cNvSpPr>
            <a:spLocks noChangeArrowheads="1"/>
          </p:cNvSpPr>
          <p:nvPr/>
        </p:nvSpPr>
        <p:spPr bwMode="auto">
          <a:xfrm rot="12368972" flipH="1" flipV="1">
            <a:off x="3376436" y="3464621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9047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048000"/>
            <a:ext cx="1371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200400" y="3117849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35" name="Straight Connector 34"/>
          <p:cNvCxnSpPr/>
          <p:nvPr/>
        </p:nvCxnSpPr>
        <p:spPr bwMode="auto">
          <a:xfrm rot="5400000">
            <a:off x="2514602" y="3886198"/>
            <a:ext cx="4876801" cy="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ounded Rectangular Callout 15"/>
          <p:cNvSpPr>
            <a:spLocks noChangeArrowheads="1"/>
          </p:cNvSpPr>
          <p:nvPr/>
        </p:nvSpPr>
        <p:spPr bwMode="auto">
          <a:xfrm>
            <a:off x="1066800" y="5410200"/>
            <a:ext cx="2647950" cy="533400"/>
          </a:xfrm>
          <a:prstGeom prst="wedgeRoundRectCallout">
            <a:avLst>
              <a:gd name="adj1" fmla="val -37325"/>
              <a:gd name="adj2" fmla="val -120581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000" dirty="0" smtClean="0">
                <a:solidFill>
                  <a:schemeClr val="bg1"/>
                </a:solidFill>
              </a:rPr>
              <a:t>Powerful!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7" name="Rounded Rectangular Callout 15"/>
          <p:cNvSpPr>
            <a:spLocks noChangeArrowheads="1"/>
          </p:cNvSpPr>
          <p:nvPr/>
        </p:nvSpPr>
        <p:spPr bwMode="auto">
          <a:xfrm>
            <a:off x="1066800" y="5410200"/>
            <a:ext cx="2647950" cy="533400"/>
          </a:xfrm>
          <a:prstGeom prst="wedgeRoundRectCallout">
            <a:avLst>
              <a:gd name="adj1" fmla="val 35348"/>
              <a:gd name="adj2" fmla="val -125699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000" dirty="0" smtClean="0">
                <a:solidFill>
                  <a:schemeClr val="bg1"/>
                </a:solidFill>
              </a:rPr>
              <a:t>Powerful!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41" name="Rectangle 16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Restrictions: Weak/Noisy vs. </a:t>
            </a:r>
            <a:r>
              <a:rPr lang="en-US" dirty="0" smtClean="0"/>
              <a:t>PPT </a:t>
            </a:r>
            <a:r>
              <a:rPr lang="en-US" sz="2800" dirty="0" smtClean="0"/>
              <a:t>(requires bounded leakage)</a:t>
            </a:r>
            <a:endParaRPr lang="en-US" sz="2800" dirty="0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weak</a:t>
            </a:r>
            <a:endParaRPr lang="en-US" sz="2000" baseline="-25000" dirty="0" smtClean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2729552" y="2702256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noisy</a:t>
            </a:r>
            <a:endParaRPr lang="en-US" sz="2000" baseline="-25000" dirty="0" smtClean="0"/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/>
          <p:cNvGrpSpPr/>
          <p:nvPr/>
        </p:nvGrpSpPr>
        <p:grpSpPr>
          <a:xfrm rot="10800000">
            <a:off x="880459" y="2590800"/>
            <a:ext cx="567340" cy="1371601"/>
            <a:chOff x="190175" y="3352800"/>
            <a:chExt cx="567340" cy="1221293"/>
          </a:xfrm>
        </p:grpSpPr>
        <p:sp>
          <p:nvSpPr>
            <p:cNvPr id="20" name="Lightning Bolt 19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2" name="Lightning Bolt 21"/>
          <p:cNvSpPr>
            <a:spLocks noChangeArrowheads="1"/>
          </p:cNvSpPr>
          <p:nvPr/>
        </p:nvSpPr>
        <p:spPr bwMode="auto">
          <a:xfrm rot="12368972" flipH="1" flipV="1">
            <a:off x="10142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Trapezoid 29"/>
          <p:cNvSpPr>
            <a:spLocks noChangeArrowheads="1"/>
          </p:cNvSpPr>
          <p:nvPr/>
        </p:nvSpPr>
        <p:spPr bwMode="auto">
          <a:xfrm flipV="1">
            <a:off x="470848" y="2971800"/>
            <a:ext cx="1392237" cy="560696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1106CDE-3D1C-49C5-A472-FA87D57A3575}" type="slidenum">
              <a:rPr lang="he-IL"/>
              <a:pPr/>
              <a:t>11</a:t>
            </a:fld>
            <a:endParaRPr lang="en-US" dirty="0"/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42672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Weak or Noisy </a:t>
            </a:r>
            <a:r>
              <a:rPr lang="en-US" sz="2800" u="sng" dirty="0" smtClean="0">
                <a:solidFill>
                  <a:srgbClr val="C00000"/>
                </a:solidFill>
              </a:rPr>
              <a:t>leakage</a:t>
            </a:r>
          </a:p>
        </p:txBody>
      </p:sp>
      <p:sp>
        <p:nvSpPr>
          <p:cNvPr id="24" name="Freeform 9"/>
          <p:cNvSpPr>
            <a:spLocks noChangeArrowheads="1"/>
          </p:cNvSpPr>
          <p:nvPr/>
        </p:nvSpPr>
        <p:spPr bwMode="auto">
          <a:xfrm>
            <a:off x="3810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16002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6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7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3" name="Group 40"/>
          <p:cNvGrpSpPr/>
          <p:nvPr/>
        </p:nvGrpSpPr>
        <p:grpSpPr>
          <a:xfrm>
            <a:off x="914401" y="1911351"/>
            <a:ext cx="609599" cy="679449"/>
            <a:chOff x="1143000" y="1758951"/>
            <a:chExt cx="830263" cy="831849"/>
          </a:xfrm>
        </p:grpSpPr>
        <p:pic>
          <p:nvPicPr>
            <p:cNvPr id="33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34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838200" y="3136875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sp>
        <p:nvSpPr>
          <p:cNvPr id="79" name="Trapezoid 29"/>
          <p:cNvSpPr>
            <a:spLocks noChangeArrowheads="1"/>
          </p:cNvSpPr>
          <p:nvPr/>
        </p:nvSpPr>
        <p:spPr bwMode="auto">
          <a:xfrm flipV="1">
            <a:off x="2667000" y="2743200"/>
            <a:ext cx="1676400" cy="1295403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80" name="Freeform 9"/>
          <p:cNvSpPr>
            <a:spLocks noChangeArrowheads="1"/>
          </p:cNvSpPr>
          <p:nvPr/>
        </p:nvSpPr>
        <p:spPr bwMode="auto">
          <a:xfrm>
            <a:off x="2743200" y="2266949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2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4992" y="4092534"/>
            <a:ext cx="617537" cy="930315"/>
          </a:xfrm>
          <a:prstGeom prst="rect">
            <a:avLst/>
          </a:prstGeom>
          <a:noFill/>
        </p:spPr>
      </p:pic>
      <p:grpSp>
        <p:nvGrpSpPr>
          <p:cNvPr id="6" name="Group 40"/>
          <p:cNvGrpSpPr/>
          <p:nvPr/>
        </p:nvGrpSpPr>
        <p:grpSpPr>
          <a:xfrm>
            <a:off x="3276601" y="1905000"/>
            <a:ext cx="609599" cy="679449"/>
            <a:chOff x="1143000" y="1758951"/>
            <a:chExt cx="830263" cy="831849"/>
          </a:xfrm>
        </p:grpSpPr>
        <p:pic>
          <p:nvPicPr>
            <p:cNvPr id="84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85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grpSp>
        <p:nvGrpSpPr>
          <p:cNvPr id="7" name="Group 73"/>
          <p:cNvGrpSpPr/>
          <p:nvPr/>
        </p:nvGrpSpPr>
        <p:grpSpPr>
          <a:xfrm rot="10800000">
            <a:off x="3242659" y="2584449"/>
            <a:ext cx="567340" cy="1371601"/>
            <a:chOff x="190175" y="3352800"/>
            <a:chExt cx="567340" cy="1221293"/>
          </a:xfrm>
        </p:grpSpPr>
        <p:sp>
          <p:nvSpPr>
            <p:cNvPr id="76" name="Lightning Bolt 75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Lightning Bolt 77"/>
          <p:cNvSpPr>
            <a:spLocks noChangeArrowheads="1"/>
          </p:cNvSpPr>
          <p:nvPr/>
        </p:nvSpPr>
        <p:spPr bwMode="auto">
          <a:xfrm rot="12368972" flipH="1" flipV="1">
            <a:off x="3376436" y="3464621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9047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048000"/>
            <a:ext cx="1371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200400" y="3117849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3962400" y="2320924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rot="5400000">
            <a:off x="2514602" y="3886198"/>
            <a:ext cx="4876801" cy="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5029200" y="1457990"/>
            <a:ext cx="41148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dirty="0" smtClean="0"/>
              <a:t>Polynomial-time leakage</a:t>
            </a:r>
          </a:p>
        </p:txBody>
      </p:sp>
      <p:sp>
        <p:nvSpPr>
          <p:cNvPr id="75" name="Freeform 9"/>
          <p:cNvSpPr>
            <a:spLocks noChangeArrowheads="1"/>
          </p:cNvSpPr>
          <p:nvPr/>
        </p:nvSpPr>
        <p:spPr bwMode="auto">
          <a:xfrm>
            <a:off x="6172200" y="2266949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Freeform 82"/>
          <p:cNvSpPr>
            <a:spLocks noChangeArrowheads="1"/>
          </p:cNvSpPr>
          <p:nvPr/>
        </p:nvSpPr>
        <p:spPr bwMode="auto">
          <a:xfrm>
            <a:off x="7391400" y="2320924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7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3992" y="4092534"/>
            <a:ext cx="617537" cy="930315"/>
          </a:xfrm>
          <a:prstGeom prst="rect">
            <a:avLst/>
          </a:prstGeom>
          <a:noFill/>
        </p:spPr>
      </p:pic>
      <p:sp>
        <p:nvSpPr>
          <p:cNvPr id="95" name="Trapezoid 29"/>
          <p:cNvSpPr>
            <a:spLocks noChangeArrowheads="1"/>
          </p:cNvSpPr>
          <p:nvPr/>
        </p:nvSpPr>
        <p:spPr bwMode="auto">
          <a:xfrm flipV="1">
            <a:off x="6172200" y="2819399"/>
            <a:ext cx="1676400" cy="1219201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88" name="Group 79"/>
          <p:cNvGrpSpPr/>
          <p:nvPr/>
        </p:nvGrpSpPr>
        <p:grpSpPr>
          <a:xfrm>
            <a:off x="6705601" y="1905000"/>
            <a:ext cx="914399" cy="679449"/>
            <a:chOff x="1143000" y="1758951"/>
            <a:chExt cx="1245395" cy="831849"/>
          </a:xfrm>
        </p:grpSpPr>
        <p:pic>
          <p:nvPicPr>
            <p:cNvPr id="90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92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97108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b="1" baseline="-25000" dirty="0">
                <a:latin typeface="cmmi10" pitchFamily="34" charset="0"/>
              </a:endParaRPr>
            </a:p>
          </p:txBody>
        </p:sp>
      </p:grpSp>
      <p:grpSp>
        <p:nvGrpSpPr>
          <p:cNvPr id="65" name="Group 73"/>
          <p:cNvGrpSpPr/>
          <p:nvPr/>
        </p:nvGrpSpPr>
        <p:grpSpPr>
          <a:xfrm rot="10800000">
            <a:off x="6671659" y="2584449"/>
            <a:ext cx="567340" cy="1371601"/>
            <a:chOff x="190175" y="3352800"/>
            <a:chExt cx="567340" cy="1221293"/>
          </a:xfrm>
        </p:grpSpPr>
        <p:sp>
          <p:nvSpPr>
            <p:cNvPr id="67" name="Lightning Bolt 66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3" name="Lightning Bolt 72"/>
          <p:cNvSpPr>
            <a:spLocks noChangeArrowheads="1"/>
          </p:cNvSpPr>
          <p:nvPr/>
        </p:nvSpPr>
        <p:spPr bwMode="auto">
          <a:xfrm rot="12368972" flipH="1" flipV="1">
            <a:off x="6805436" y="3464621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6678304" y="3116876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96" name="Straight Connector 95"/>
          <p:cNvCxnSpPr/>
          <p:nvPr/>
        </p:nvCxnSpPr>
        <p:spPr bwMode="auto">
          <a:xfrm rot="16200000" flipH="1">
            <a:off x="7034851" y="4035756"/>
            <a:ext cx="1600200" cy="7620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Rounded Rectangle 97"/>
          <p:cNvSpPr>
            <a:spLocks noChangeArrowheads="1"/>
          </p:cNvSpPr>
          <p:nvPr/>
        </p:nvSpPr>
        <p:spPr bwMode="auto">
          <a:xfrm>
            <a:off x="4343400" y="4800600"/>
            <a:ext cx="4419600" cy="15240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t" anchorCtr="0"/>
          <a:lstStyle/>
          <a:p>
            <a:pPr algn="l"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f  </a:t>
            </a:r>
            <a:r>
              <a:rPr lang="az-Cyrl-AZ" sz="2300" dirty="0" smtClean="0">
                <a:solidFill>
                  <a:schemeClr val="bg1"/>
                </a:solidFill>
                <a:latin typeface="Arial"/>
                <a:cs typeface="Arial"/>
              </a:rPr>
              <a:t>є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L = {PPT functions} </a:t>
            </a:r>
          </a:p>
          <a:p>
            <a:pPr algn="l"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Leakage is arbitrary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PPT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function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Rectangle 16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Restrictions: Weak/Noisy vs. </a:t>
            </a:r>
            <a:r>
              <a:rPr lang="en-US" dirty="0" smtClean="0"/>
              <a:t>PPT </a:t>
            </a:r>
            <a:r>
              <a:rPr lang="en-US" sz="2800" dirty="0" smtClean="0"/>
              <a:t>(requires bounded leakage)</a:t>
            </a:r>
            <a:endParaRPr lang="en-US" sz="2800" dirty="0"/>
          </a:p>
        </p:txBody>
      </p:sp>
      <p:sp>
        <p:nvSpPr>
          <p:cNvPr id="51" name="Rounded Rectangular Callout 15"/>
          <p:cNvSpPr>
            <a:spLocks noChangeArrowheads="1"/>
          </p:cNvSpPr>
          <p:nvPr/>
        </p:nvSpPr>
        <p:spPr bwMode="auto">
          <a:xfrm>
            <a:off x="1066800" y="5410200"/>
            <a:ext cx="2647950" cy="533400"/>
          </a:xfrm>
          <a:prstGeom prst="wedgeRoundRectCallout">
            <a:avLst>
              <a:gd name="adj1" fmla="val -37325"/>
              <a:gd name="adj2" fmla="val -120581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000" dirty="0" smtClean="0">
                <a:solidFill>
                  <a:schemeClr val="bg1"/>
                </a:solidFill>
              </a:rPr>
              <a:t>Powerful!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2" name="Rounded Rectangular Callout 15"/>
          <p:cNvSpPr>
            <a:spLocks noChangeArrowheads="1"/>
          </p:cNvSpPr>
          <p:nvPr/>
        </p:nvSpPr>
        <p:spPr bwMode="auto">
          <a:xfrm>
            <a:off x="1066800" y="5410200"/>
            <a:ext cx="2647950" cy="533400"/>
          </a:xfrm>
          <a:prstGeom prst="wedgeRoundRectCallout">
            <a:avLst>
              <a:gd name="adj1" fmla="val 35348"/>
              <a:gd name="adj2" fmla="val -125699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000" dirty="0" smtClean="0">
                <a:solidFill>
                  <a:schemeClr val="bg1"/>
                </a:solidFill>
              </a:rPr>
              <a:t>Powerful!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weak</a:t>
            </a:r>
            <a:endParaRPr lang="en-US" sz="2000" baseline="-25000" dirty="0" smtClean="0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729552" y="2702256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noisy</a:t>
            </a:r>
            <a:endParaRPr lang="en-US" sz="2000" baseline="-25000" dirty="0" smtClean="0"/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6248400" y="2792104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PPT</a:t>
            </a:r>
            <a:endParaRPr lang="en-US" sz="2000" baseline="-25000" dirty="0" smtClean="0"/>
          </a:p>
        </p:txBody>
      </p:sp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990600"/>
            <a:ext cx="53518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4419600" y="5562600"/>
            <a:ext cx="4038600" cy="707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>
                <a:solidFill>
                  <a:schemeClr val="bg1"/>
                </a:solidFill>
              </a:rPr>
              <a:t>Probably stronger than leakage in reality</a:t>
            </a:r>
            <a:endParaRPr lang="en-US" sz="2000" baseline="-25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E4B7D7B-2D66-4A57-AA1A-26EE00A1B242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r>
              <a:rPr lang="en-US" sz="3200" u="sng" dirty="0" smtClean="0"/>
              <a:t>Q:</a:t>
            </a:r>
            <a:r>
              <a:rPr lang="en-US" sz="3200" dirty="0" smtClean="0"/>
              <a:t> </a:t>
            </a:r>
            <a:r>
              <a:rPr lang="en-US" sz="3200" dirty="0" smtClean="0"/>
              <a:t>Is </a:t>
            </a:r>
            <a:r>
              <a:rPr lang="en-US" sz="3200" dirty="0" smtClean="0"/>
              <a:t>there computation that can be protected against </a:t>
            </a:r>
            <a:r>
              <a:rPr lang="en-US" sz="4400" dirty="0" smtClean="0">
                <a:solidFill>
                  <a:srgbClr val="C00000"/>
                </a:solidFill>
              </a:rPr>
              <a:t>global, continuous</a:t>
            </a:r>
            <a:r>
              <a:rPr lang="en-US" sz="3200" dirty="0" smtClean="0"/>
              <a:t>, but </a:t>
            </a:r>
            <a:r>
              <a:rPr lang="en-US" sz="3200" dirty="0" smtClean="0"/>
              <a:t> </a:t>
            </a:r>
            <a:r>
              <a:rPr lang="en-US" sz="4400" dirty="0" smtClean="0">
                <a:solidFill>
                  <a:srgbClr val="C00000"/>
                </a:solidFill>
              </a:rPr>
              <a:t>weak</a:t>
            </a:r>
            <a:r>
              <a:rPr lang="en-US" sz="3200" dirty="0" smtClean="0"/>
              <a:t> </a:t>
            </a:r>
            <a:r>
              <a:rPr lang="en-US" sz="3200" dirty="0" smtClean="0"/>
              <a:t>or </a:t>
            </a:r>
            <a:r>
              <a:rPr lang="en-US" sz="4400" dirty="0" smtClean="0">
                <a:solidFill>
                  <a:srgbClr val="C00000"/>
                </a:solidFill>
              </a:rPr>
              <a:t>noisy</a:t>
            </a:r>
            <a:r>
              <a:rPr lang="en-US" sz="3200" dirty="0" smtClean="0"/>
              <a:t> leakage?</a:t>
            </a:r>
            <a:endParaRPr lang="en-US" sz="3200" dirty="0"/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285750" y="100013"/>
            <a:ext cx="8572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challenge…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335280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7000" b="0" i="0" u="sng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A:</a:t>
            </a:r>
            <a:r>
              <a:rPr kumimoji="0" lang="en-US" sz="7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Any </a:t>
            </a:r>
            <a:r>
              <a:rPr kumimoji="0" lang="en-US" sz="7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Computation!</a:t>
            </a:r>
            <a:endParaRPr kumimoji="0" lang="en-US" sz="7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4191000"/>
            <a:ext cx="8382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30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 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 have a simple leak-free 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component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5105400"/>
            <a:ext cx="8382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34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Reduce some complex computation to very simple </a:t>
            </a:r>
            <a:r>
              <a:rPr lang="en-US" sz="3400" u="sng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shielded</a:t>
            </a:r>
            <a:r>
              <a:rPr lang="en-US" sz="34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component </a:t>
            </a:r>
            <a:r>
              <a:rPr lang="en-US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[MR04]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E4B7D7B-2D66-4A57-AA1A-26EE00A1B242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285750" y="100013"/>
            <a:ext cx="8572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4000" b="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Earlier work: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Ishai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Sahai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</a:t>
            </a:r>
            <a:r>
              <a:rPr kumimoji="0" lang="en-US" sz="4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Wagner ‘03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57200" y="4536744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3400" b="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Main drawback: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200" kern="0" noProof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No proof of security for global functions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e.g. Hamming Weight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198120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3200" b="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Q: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Is there computation that can be protected against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global, continuous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but  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weak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noisy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leakage?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335280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7000" b="0" i="0" u="sng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A:</a:t>
            </a:r>
            <a:r>
              <a:rPr kumimoji="0" lang="en-US" sz="7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Any </a:t>
            </a:r>
            <a:r>
              <a:rPr kumimoji="0" lang="en-US" sz="7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Computation!</a:t>
            </a:r>
            <a:endParaRPr kumimoji="0" lang="en-US" sz="7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057400"/>
            <a:ext cx="18288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1981200"/>
            <a:ext cx="1600200" cy="9906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local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9009" y="2743200"/>
            <a:ext cx="327659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590800" y="2667000"/>
            <a:ext cx="2133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probing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E4B7D7B-2D66-4A57-AA1A-26EE00A1B242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04800" y="1981200"/>
            <a:ext cx="8266113" cy="31035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algn="l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en-US" sz="4800" b="0" kern="0" dirty="0" smtClean="0">
                <a:solidFill>
                  <a:schemeClr val="tx1"/>
                </a:solidFill>
                <a:latin typeface="+mn-lt"/>
                <a:cs typeface="+mn-cs"/>
              </a:rPr>
              <a:t>Circuit Compilers</a:t>
            </a:r>
            <a:endParaRPr lang="en-US" sz="4800" b="0" kern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514350" indent="-514350" algn="l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en-US" sz="4800" kern="0" dirty="0" smtClean="0">
                <a:latin typeface="+mn-lt"/>
                <a:cs typeface="+mn-cs"/>
              </a:rPr>
              <a:t>Our </a:t>
            </a:r>
            <a:r>
              <a:rPr lang="en-US" sz="4800" b="0" kern="0" dirty="0" smtClean="0">
                <a:solidFill>
                  <a:schemeClr val="tx1"/>
                </a:solidFill>
                <a:latin typeface="+mn-lt"/>
                <a:cs typeface="+mn-cs"/>
              </a:rPr>
              <a:t>Result</a:t>
            </a:r>
            <a:endParaRPr lang="en-US" sz="4800" b="0" kern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514350" indent="-514350" eaLnBrk="0" hangingPunct="0">
              <a:spcBef>
                <a:spcPct val="20000"/>
              </a:spcBef>
              <a:buFontTx/>
              <a:buAutoNum type="arabicPeriod"/>
              <a:defRPr/>
            </a:pPr>
            <a:endParaRPr lang="en-US" sz="3300" b="0" kern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b="0" kern="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285750" y="100013"/>
            <a:ext cx="8572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Rest of</a:t>
            </a:r>
            <a:r>
              <a:rPr kumimoji="0" lang="en-US" sz="4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this talk…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E11C7-DCD0-4FCD-9F00-E7B9A33784AE}" type="slidenum">
              <a:rPr lang="he-IL"/>
              <a:pPr/>
              <a:t>15</a:t>
            </a:fld>
            <a:endParaRPr lang="en-US"/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3352800" y="1830542"/>
            <a:ext cx="2168525" cy="293489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49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475735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ounded Rectangular Callout 15"/>
          <p:cNvSpPr>
            <a:spLocks noChangeArrowheads="1"/>
          </p:cNvSpPr>
          <p:nvPr/>
        </p:nvSpPr>
        <p:spPr bwMode="auto">
          <a:xfrm>
            <a:off x="609600" y="2667000"/>
            <a:ext cx="8077200" cy="3657600"/>
          </a:xfrm>
          <a:prstGeom prst="wedgeRoundRectCallout">
            <a:avLst>
              <a:gd name="adj1" fmla="val -5100"/>
              <a:gd name="adj2" fmla="val -64749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pPr algn="l" defTabSz="828675">
              <a:spcBef>
                <a:spcPct val="0"/>
              </a:spcBef>
            </a:pPr>
            <a:endParaRPr lang="en-US" sz="1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67687" y="2694296"/>
            <a:ext cx="6512047" cy="4838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de-DE" sz="2600" b="1" u="sng" dirty="0" smtClean="0">
                <a:solidFill>
                  <a:schemeClr val="bg1"/>
                </a:solidFill>
              </a:rPr>
              <a:t>Circuit compiler:</a:t>
            </a:r>
            <a:r>
              <a:rPr lang="de-DE" sz="2600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762000" y="5795312"/>
            <a:ext cx="6324600" cy="45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de-DE" dirty="0" smtClean="0">
                <a:solidFill>
                  <a:schemeClr val="bg1"/>
                </a:solidFill>
              </a:rPr>
              <a:t>C‘ with K‘ has same functionality as C with K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0" name="Rectangle 4"/>
          <p:cNvSpPr txBox="1">
            <a:spLocks noChangeArrowheads="1"/>
          </p:cNvSpPr>
          <p:nvPr/>
        </p:nvSpPr>
        <p:spPr bwMode="auto">
          <a:xfrm>
            <a:off x="1460500" y="1077273"/>
            <a:ext cx="5540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K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cxnSp>
        <p:nvCxnSpPr>
          <p:cNvPr id="45" name="Straight Arrow Connector 11"/>
          <p:cNvCxnSpPr>
            <a:cxnSpLocks noChangeShapeType="1"/>
          </p:cNvCxnSpPr>
          <p:nvPr/>
        </p:nvCxnSpPr>
        <p:spPr bwMode="auto">
          <a:xfrm>
            <a:off x="2057400" y="2021835"/>
            <a:ext cx="620713" cy="1588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" name="Straight Arrow Connector 13"/>
          <p:cNvCxnSpPr>
            <a:cxnSpLocks noChangeShapeType="1"/>
          </p:cNvCxnSpPr>
          <p:nvPr/>
        </p:nvCxnSpPr>
        <p:spPr bwMode="auto">
          <a:xfrm flipV="1">
            <a:off x="609600" y="2021835"/>
            <a:ext cx="511175" cy="1588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Rectangle 4"/>
          <p:cNvSpPr txBox="1">
            <a:spLocks noChangeArrowheads="1"/>
          </p:cNvSpPr>
          <p:nvPr/>
        </p:nvSpPr>
        <p:spPr bwMode="auto">
          <a:xfrm>
            <a:off x="555625" y="1975798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>
                <a:latin typeface="cmmi10" pitchFamily="34" charset="0"/>
              </a:rPr>
              <a:t>X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55" name="Rectangle 4"/>
          <p:cNvSpPr txBox="1">
            <a:spLocks noChangeArrowheads="1"/>
          </p:cNvSpPr>
          <p:nvPr/>
        </p:nvSpPr>
        <p:spPr bwMode="auto">
          <a:xfrm>
            <a:off x="2082800" y="1975798"/>
            <a:ext cx="5540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>
                <a:latin typeface="cmmi10" pitchFamily="34" charset="0"/>
              </a:rPr>
              <a:t>Y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pic>
        <p:nvPicPr>
          <p:cNvPr id="56" name="Picture 47" descr="sim-yello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4275" y="1542410"/>
            <a:ext cx="830263" cy="801688"/>
          </a:xfrm>
          <a:prstGeom prst="rect">
            <a:avLst/>
          </a:prstGeom>
          <a:noFill/>
        </p:spPr>
      </p:pic>
      <p:sp>
        <p:nvSpPr>
          <p:cNvPr id="58" name="Rectangle 4"/>
          <p:cNvSpPr txBox="1">
            <a:spLocks noChangeArrowheads="1"/>
          </p:cNvSpPr>
          <p:nvPr/>
        </p:nvSpPr>
        <p:spPr bwMode="auto">
          <a:xfrm>
            <a:off x="1042987" y="1461448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C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pic>
        <p:nvPicPr>
          <p:cNvPr id="60" name="Picture 45" descr="sim-gre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09648" y="1490540"/>
            <a:ext cx="1289712" cy="1246563"/>
          </a:xfrm>
          <a:prstGeom prst="rect">
            <a:avLst/>
          </a:prstGeom>
          <a:noFill/>
        </p:spPr>
      </p:pic>
      <p:cxnSp>
        <p:nvCxnSpPr>
          <p:cNvPr id="61" name="Straight Arrow Connector 11"/>
          <p:cNvCxnSpPr>
            <a:cxnSpLocks noChangeShapeType="1"/>
          </p:cNvCxnSpPr>
          <p:nvPr/>
        </p:nvCxnSpPr>
        <p:spPr bwMode="auto">
          <a:xfrm>
            <a:off x="7354213" y="1992273"/>
            <a:ext cx="563383" cy="1440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2" name="Straight Arrow Connector 13"/>
          <p:cNvCxnSpPr>
            <a:cxnSpLocks noChangeShapeType="1"/>
          </p:cNvCxnSpPr>
          <p:nvPr/>
        </p:nvCxnSpPr>
        <p:spPr bwMode="auto">
          <a:xfrm flipV="1">
            <a:off x="5851883" y="1973551"/>
            <a:ext cx="463962" cy="1440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" name="Rectangle 4"/>
          <p:cNvSpPr txBox="1">
            <a:spLocks noChangeArrowheads="1"/>
          </p:cNvSpPr>
          <p:nvPr/>
        </p:nvSpPr>
        <p:spPr bwMode="auto">
          <a:xfrm>
            <a:off x="7370062" y="1980752"/>
            <a:ext cx="554738" cy="476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>
                <a:latin typeface="cmmi10" pitchFamily="34" charset="0"/>
              </a:rPr>
              <a:t>Y</a:t>
            </a:r>
            <a:endParaRPr lang="en-US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66" name="Rectangle 4"/>
          <p:cNvSpPr txBox="1">
            <a:spLocks noChangeArrowheads="1"/>
          </p:cNvSpPr>
          <p:nvPr/>
        </p:nvSpPr>
        <p:spPr bwMode="auto">
          <a:xfrm>
            <a:off x="5767147" y="1980752"/>
            <a:ext cx="481253" cy="476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>
                <a:latin typeface="cmmi10" pitchFamily="34" charset="0"/>
              </a:rPr>
              <a:t>X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67" name="Rectangle 4"/>
          <p:cNvSpPr txBox="1">
            <a:spLocks noChangeArrowheads="1"/>
          </p:cNvSpPr>
          <p:nvPr/>
        </p:nvSpPr>
        <p:spPr bwMode="auto">
          <a:xfrm>
            <a:off x="6629400" y="10668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K</a:t>
            </a:r>
            <a:r>
              <a:rPr lang="en-US" b="1" dirty="0" smtClean="0">
                <a:latin typeface="cmmi10" pitchFamily="34" charset="0"/>
              </a:rPr>
              <a:t>’</a:t>
            </a:r>
            <a:endParaRPr lang="en-US" b="1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68" name="Rectangle 4"/>
          <p:cNvSpPr txBox="1">
            <a:spLocks noChangeArrowheads="1"/>
          </p:cNvSpPr>
          <p:nvPr/>
        </p:nvSpPr>
        <p:spPr bwMode="auto">
          <a:xfrm>
            <a:off x="6136944" y="1510352"/>
            <a:ext cx="64485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C</a:t>
            </a:r>
            <a:r>
              <a:rPr lang="en-US" b="1" dirty="0" smtClean="0">
                <a:latin typeface="cmmi10" pitchFamily="34" charset="0"/>
              </a:rPr>
              <a:t>’</a:t>
            </a:r>
            <a:endParaRPr lang="en-US" b="1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70" name="Rectangle 80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Circuit compilers</a:t>
            </a:r>
            <a:endParaRPr lang="en-US" dirty="0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762000" y="4632976"/>
            <a:ext cx="8077200" cy="8224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>
              <a:buFont typeface="Wingdings" pitchFamily="2" charset="2"/>
              <a:buChar char="§"/>
            </a:pPr>
            <a:r>
              <a:rPr lang="de-DE" dirty="0" smtClean="0">
                <a:solidFill>
                  <a:schemeClr val="bg1"/>
                </a:solidFill>
              </a:rPr>
              <a:t> Is resistant to </a:t>
            </a:r>
            <a:r>
              <a:rPr lang="de-DE" u="sng" dirty="0" smtClean="0">
                <a:solidFill>
                  <a:schemeClr val="bg1"/>
                </a:solidFill>
              </a:rPr>
              <a:t>continuous</a:t>
            </a:r>
            <a:r>
              <a:rPr lang="de-DE" dirty="0" smtClean="0">
                <a:solidFill>
                  <a:schemeClr val="bg1"/>
                </a:solidFill>
              </a:rPr>
              <a:t> leakages from some </a:t>
            </a:r>
            <a:r>
              <a:rPr lang="de-DE" u="sng" dirty="0" smtClean="0">
                <a:solidFill>
                  <a:schemeClr val="bg1"/>
                </a:solidFill>
              </a:rPr>
              <a:t>large</a:t>
            </a:r>
            <a:r>
              <a:rPr lang="de-DE" dirty="0" smtClean="0">
                <a:solidFill>
                  <a:schemeClr val="bg1"/>
                </a:solidFill>
              </a:rPr>
              <a:t> function class L (Security Definition by Simulation)</a:t>
            </a:r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62000" y="3083256"/>
            <a:ext cx="7696200" cy="45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de-DE" b="1" dirty="0" smtClean="0">
                <a:solidFill>
                  <a:schemeClr val="bg1"/>
                </a:solidFill>
              </a:rPr>
              <a:t>Input: </a:t>
            </a:r>
            <a:r>
              <a:rPr lang="de-DE" dirty="0" smtClean="0">
                <a:solidFill>
                  <a:schemeClr val="bg1"/>
                </a:solidFill>
              </a:rPr>
              <a:t>description of </a:t>
            </a:r>
            <a:r>
              <a:rPr lang="de-DE" u="sng" dirty="0" smtClean="0">
                <a:solidFill>
                  <a:schemeClr val="bg1"/>
                </a:solidFill>
              </a:rPr>
              <a:t>arbitrary</a:t>
            </a:r>
            <a:r>
              <a:rPr lang="de-DE" u="sng" dirty="0" smtClean="0">
                <a:solidFill>
                  <a:schemeClr val="bg1"/>
                </a:solidFill>
              </a:rPr>
              <a:t> </a:t>
            </a:r>
            <a:r>
              <a:rPr lang="de-DE" u="sng" dirty="0" smtClean="0">
                <a:solidFill>
                  <a:schemeClr val="bg1"/>
                </a:solidFill>
              </a:rPr>
              <a:t>circuit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smtClean="0">
                <a:solidFill>
                  <a:schemeClr val="bg1"/>
                </a:solidFill>
              </a:rPr>
              <a:t>C </a:t>
            </a:r>
            <a:r>
              <a:rPr lang="de-DE" dirty="0" smtClean="0">
                <a:solidFill>
                  <a:schemeClr val="bg1"/>
                </a:solidFill>
              </a:rPr>
              <a:t>and key </a:t>
            </a:r>
            <a:r>
              <a:rPr lang="de-DE" dirty="0" smtClean="0">
                <a:solidFill>
                  <a:schemeClr val="bg1"/>
                </a:solidFill>
              </a:rPr>
              <a:t>K 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762000" y="5359720"/>
            <a:ext cx="6324600" cy="4838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de-DE" sz="2600" b="1" u="sng" dirty="0" smtClean="0">
                <a:solidFill>
                  <a:schemeClr val="bg1"/>
                </a:solidFill>
              </a:rPr>
              <a:t>Functionality preserving</a:t>
            </a:r>
            <a:r>
              <a:rPr lang="de-DE" sz="2600" b="1" u="sng" dirty="0" smtClean="0">
                <a:solidFill>
                  <a:schemeClr val="bg1"/>
                </a:solidFill>
              </a:rPr>
              <a:t>:</a:t>
            </a:r>
            <a:endParaRPr lang="de-DE" sz="2600" b="1" u="sng" dirty="0">
              <a:solidFill>
                <a:schemeClr val="bg1"/>
              </a:solidFill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762000" y="4275160"/>
            <a:ext cx="5486400" cy="45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>
              <a:buFont typeface="Wingdings" pitchFamily="2" charset="2"/>
              <a:buChar char="§"/>
            </a:pPr>
            <a:r>
              <a:rPr lang="de-DE" dirty="0" smtClean="0">
                <a:solidFill>
                  <a:schemeClr val="bg1"/>
                </a:solidFill>
              </a:rPr>
              <a:t> Uses </a:t>
            </a:r>
            <a:r>
              <a:rPr lang="de-DE" dirty="0" smtClean="0">
                <a:solidFill>
                  <a:schemeClr val="bg1"/>
                </a:solidFill>
              </a:rPr>
              <a:t>same gates as 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762000" y="3853216"/>
            <a:ext cx="6324600" cy="4838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de-DE" sz="2600" b="1" u="sng" dirty="0" smtClean="0">
                <a:solidFill>
                  <a:schemeClr val="bg1"/>
                </a:solidFill>
              </a:rPr>
              <a:t>Transformed </a:t>
            </a:r>
            <a:r>
              <a:rPr lang="de-DE" sz="2600" b="1" u="sng" dirty="0" smtClean="0">
                <a:solidFill>
                  <a:schemeClr val="bg1"/>
                </a:solidFill>
              </a:rPr>
              <a:t>circuit C‘:</a:t>
            </a:r>
            <a:r>
              <a:rPr lang="de-DE" sz="2600" b="1" dirty="0" smtClean="0">
                <a:solidFill>
                  <a:schemeClr val="bg1"/>
                </a:solidFill>
              </a:rPr>
              <a:t> </a:t>
            </a:r>
            <a:endParaRPr lang="de-DE" sz="2600" b="1" dirty="0" smtClean="0">
              <a:solidFill>
                <a:schemeClr val="bg1"/>
              </a:solidFill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191000" y="4241179"/>
            <a:ext cx="3810000" cy="45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en-US" dirty="0" smtClean="0">
                <a:solidFill>
                  <a:schemeClr val="bg1"/>
                </a:solidFill>
              </a:rPr>
              <a:t>+ leak-free gate </a:t>
            </a:r>
            <a:r>
              <a:rPr lang="en-US" sz="2000" dirty="0" smtClean="0">
                <a:solidFill>
                  <a:schemeClr val="bg1"/>
                </a:solidFill>
              </a:rPr>
              <a:t>(later more)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762000" y="3482016"/>
            <a:ext cx="7696200" cy="45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de-DE" b="1" dirty="0" smtClean="0">
                <a:solidFill>
                  <a:schemeClr val="bg1"/>
                </a:solidFill>
              </a:rPr>
              <a:t>Output: </a:t>
            </a:r>
            <a:r>
              <a:rPr lang="de-DE" dirty="0" smtClean="0">
                <a:solidFill>
                  <a:schemeClr val="bg1"/>
                </a:solidFill>
              </a:rPr>
              <a:t>description of </a:t>
            </a:r>
            <a:r>
              <a:rPr lang="de-DE" u="sng" dirty="0" smtClean="0">
                <a:solidFill>
                  <a:schemeClr val="bg1"/>
                </a:solidFill>
              </a:rPr>
              <a:t>transformed </a:t>
            </a:r>
            <a:r>
              <a:rPr lang="de-DE" u="sng" dirty="0" smtClean="0">
                <a:solidFill>
                  <a:schemeClr val="bg1"/>
                </a:solidFill>
              </a:rPr>
              <a:t>circuit</a:t>
            </a:r>
            <a:r>
              <a:rPr lang="de-DE" dirty="0" smtClean="0">
                <a:solidFill>
                  <a:schemeClr val="bg1"/>
                </a:solidFill>
              </a:rPr>
              <a:t> C‘ and key K‘  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6" grpId="0"/>
      <p:bldP spid="28" grpId="0"/>
      <p:bldP spid="30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E4B7D7B-2D66-4A57-AA1A-26EE00A1B242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285750" y="100013"/>
            <a:ext cx="8572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" name="Picture 65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743200"/>
            <a:ext cx="707457" cy="1066800"/>
          </a:xfrm>
          <a:prstGeom prst="rect">
            <a:avLst/>
          </a:prstGeom>
          <a:noFill/>
        </p:spPr>
      </p:pic>
      <p:sp>
        <p:nvSpPr>
          <p:cNvPr id="26" name="Rounded Rectangular Callout 9"/>
          <p:cNvSpPr>
            <a:spLocks noChangeArrowheads="1"/>
          </p:cNvSpPr>
          <p:nvPr/>
        </p:nvSpPr>
        <p:spPr bwMode="auto">
          <a:xfrm>
            <a:off x="685800" y="4191000"/>
            <a:ext cx="8229600" cy="1295400"/>
          </a:xfrm>
          <a:prstGeom prst="wedgeRoundRectCallout">
            <a:avLst>
              <a:gd name="adj1" fmla="val 14724"/>
              <a:gd name="adj2" fmla="val -102557"/>
              <a:gd name="adj3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2500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137160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u="heavy" dirty="0" smtClean="0"/>
              <a:t>Theorem 1:</a:t>
            </a:r>
            <a:r>
              <a:rPr lang="en-US" sz="2800" b="1" dirty="0" smtClean="0"/>
              <a:t> </a:t>
            </a:r>
            <a:r>
              <a:rPr lang="en-US" dirty="0" smtClean="0"/>
              <a:t>A compiler </a:t>
            </a:r>
            <a:r>
              <a:rPr lang="en-US" dirty="0" smtClean="0"/>
              <a:t>that </a:t>
            </a:r>
            <a:r>
              <a:rPr lang="en-US" dirty="0" smtClean="0"/>
              <a:t>makes </a:t>
            </a:r>
            <a:r>
              <a:rPr lang="en-US" b="1" dirty="0" smtClean="0">
                <a:solidFill>
                  <a:srgbClr val="C00000"/>
                </a:solidFill>
              </a:rPr>
              <a:t>any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circuit</a:t>
            </a:r>
            <a:r>
              <a:rPr lang="en-US" b="1" dirty="0" smtClean="0"/>
              <a:t> </a:t>
            </a:r>
            <a:r>
              <a:rPr lang="en-US" dirty="0" smtClean="0"/>
              <a:t>resilient to </a:t>
            </a:r>
            <a:r>
              <a:rPr lang="en-US" b="1" dirty="0" smtClean="0">
                <a:solidFill>
                  <a:srgbClr val="C00000"/>
                </a:solidFill>
              </a:rPr>
              <a:t>computationally weak leakages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2057400" y="3078671"/>
            <a:ext cx="2168525" cy="293489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2723864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7" descr="sim-yell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4737" y="2800064"/>
            <a:ext cx="830263" cy="801688"/>
          </a:xfrm>
          <a:prstGeom prst="rect">
            <a:avLst/>
          </a:prstGeom>
          <a:noFill/>
        </p:spPr>
      </p:pic>
      <p:pic>
        <p:nvPicPr>
          <p:cNvPr id="33" name="Picture 45" descr="sim-gree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55744" y="2571464"/>
            <a:ext cx="1419077" cy="1371600"/>
          </a:xfrm>
          <a:prstGeom prst="rect">
            <a:avLst/>
          </a:prstGeom>
          <a:noFill/>
        </p:spPr>
      </p:pic>
      <p:sp>
        <p:nvSpPr>
          <p:cNvPr id="45" name="Lightning Bolt 44"/>
          <p:cNvSpPr>
            <a:spLocks noChangeArrowheads="1"/>
          </p:cNvSpPr>
          <p:nvPr/>
        </p:nvSpPr>
        <p:spPr bwMode="auto">
          <a:xfrm rot="18823515">
            <a:off x="5533858" y="3014771"/>
            <a:ext cx="840382" cy="701330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762000" y="4231944"/>
            <a:ext cx="6324600" cy="7608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en-US" sz="2200" dirty="0" smtClean="0">
                <a:solidFill>
                  <a:schemeClr val="bg1"/>
                </a:solidFill>
              </a:rPr>
              <a:t>Set of leakage functions L can be </a:t>
            </a:r>
            <a:r>
              <a:rPr lang="en-US" sz="2200" u="sng" dirty="0" smtClean="0">
                <a:solidFill>
                  <a:schemeClr val="bg1"/>
                </a:solidFill>
              </a:rPr>
              <a:t>large</a:t>
            </a:r>
            <a:r>
              <a:rPr lang="en-US" sz="2200" dirty="0" smtClean="0">
                <a:solidFill>
                  <a:schemeClr val="bg1"/>
                </a:solidFill>
              </a:rPr>
              <a:t>, but they cannot compute a </a:t>
            </a:r>
            <a:r>
              <a:rPr lang="en-US" sz="2200" u="sng" dirty="0" smtClean="0">
                <a:solidFill>
                  <a:schemeClr val="bg1"/>
                </a:solidFill>
              </a:rPr>
              <a:t>certain linear function</a:t>
            </a:r>
            <a:endParaRPr lang="de-DE" sz="2200" u="sng" dirty="0">
              <a:solidFill>
                <a:schemeClr val="bg1"/>
              </a:solidFill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769960" y="4925704"/>
            <a:ext cx="3344840" cy="422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en-US" sz="2200" dirty="0" smtClean="0">
                <a:solidFill>
                  <a:schemeClr val="bg1"/>
                </a:solidFill>
              </a:rPr>
              <a:t>One example:</a:t>
            </a:r>
            <a:endParaRPr lang="de-DE" sz="2200" baseline="30000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0704" y="4953000"/>
            <a:ext cx="6096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 bwMode="auto">
          <a:xfrm rot="16200000" flipH="1">
            <a:off x="3390900" y="5448300"/>
            <a:ext cx="304800" cy="2286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ounded Rectangle 53"/>
          <p:cNvSpPr>
            <a:spLocks noChangeArrowheads="1"/>
          </p:cNvSpPr>
          <p:nvPr/>
        </p:nvSpPr>
        <p:spPr bwMode="auto">
          <a:xfrm>
            <a:off x="1143000" y="5638800"/>
            <a:ext cx="4114800" cy="7620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t" anchorCtr="0"/>
          <a:lstStyle/>
          <a:p>
            <a:pPr algn="l"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AC</a:t>
            </a:r>
            <a:r>
              <a:rPr lang="en-US" sz="2000" baseline="30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 = Const depth and poly size circuits of </a:t>
            </a:r>
            <a:r>
              <a:rPr lang="el-GR" sz="2000" dirty="0" smtClean="0">
                <a:solidFill>
                  <a:schemeClr val="bg1"/>
                </a:solidFill>
                <a:latin typeface="+mn-lt"/>
              </a:rPr>
              <a:t>Λ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 or V gates.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2276844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/>
              <a:t>What does this mean?</a:t>
            </a:r>
            <a:endParaRPr lang="en-US" sz="2800" dirty="0" smtClean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563504" y="4953000"/>
            <a:ext cx="1322696" cy="422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en-US" sz="2200" dirty="0" smtClean="0">
                <a:solidFill>
                  <a:schemeClr val="bg1"/>
                </a:solidFill>
              </a:rPr>
              <a:t>L = AC</a:t>
            </a:r>
            <a:r>
              <a:rPr lang="en-US" sz="2200" baseline="30000" dirty="0" smtClean="0">
                <a:solidFill>
                  <a:schemeClr val="bg1"/>
                </a:solidFill>
              </a:rPr>
              <a:t>0</a:t>
            </a:r>
            <a:endParaRPr lang="de-DE" sz="2200" baseline="30000" dirty="0">
              <a:solidFill>
                <a:schemeClr val="bg1"/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581400" y="4987890"/>
            <a:ext cx="5562600" cy="422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en-US" sz="2100" dirty="0" smtClean="0">
                <a:solidFill>
                  <a:schemeClr val="bg1"/>
                </a:solidFill>
                <a:sym typeface="Wingdings" pitchFamily="2" charset="2"/>
              </a:rPr>
              <a:t> L cannot compute </a:t>
            </a:r>
            <a:r>
              <a:rPr lang="en-US" sz="2100" u="sng" dirty="0" smtClean="0">
                <a:solidFill>
                  <a:schemeClr val="bg1"/>
                </a:solidFill>
                <a:sym typeface="Wingdings" pitchFamily="2" charset="2"/>
              </a:rPr>
              <a:t>linear</a:t>
            </a:r>
            <a:r>
              <a:rPr lang="en-US" sz="2100" dirty="0" smtClean="0">
                <a:solidFill>
                  <a:schemeClr val="bg1"/>
                </a:solidFill>
                <a:sym typeface="Wingdings" pitchFamily="2" charset="2"/>
              </a:rPr>
              <a:t> function parity!</a:t>
            </a:r>
            <a:endParaRPr lang="de-DE" sz="2100" baseline="3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 animBg="1"/>
      <p:bldP spid="45" grpId="0" animBg="1"/>
      <p:bldP spid="46" grpId="0"/>
      <p:bldP spid="47" grpId="0"/>
      <p:bldP spid="52" grpId="0" animBg="1"/>
      <p:bldP spid="54" grpId="0" animBg="1"/>
      <p:bldP spid="19" grpId="0"/>
      <p:bldP spid="21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E4B7D7B-2D66-4A57-AA1A-26EE00A1B242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285750" y="100013"/>
            <a:ext cx="8572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" name="Picture 65" descr="little_cthulhu-orang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743200"/>
            <a:ext cx="707457" cy="10668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228600" y="137160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u="heavy" dirty="0" smtClean="0"/>
              <a:t>Theorem 2:</a:t>
            </a:r>
            <a:r>
              <a:rPr lang="en-US" sz="2800" b="1" dirty="0" smtClean="0"/>
              <a:t> </a:t>
            </a:r>
            <a:r>
              <a:rPr lang="en-US" dirty="0" smtClean="0"/>
              <a:t>A compiler </a:t>
            </a:r>
            <a:r>
              <a:rPr lang="en-US" dirty="0" smtClean="0"/>
              <a:t>that </a:t>
            </a:r>
            <a:r>
              <a:rPr lang="en-US" dirty="0" smtClean="0"/>
              <a:t>makes </a:t>
            </a:r>
            <a:r>
              <a:rPr lang="en-US" b="1" dirty="0" smtClean="0">
                <a:solidFill>
                  <a:srgbClr val="C00000"/>
                </a:solidFill>
              </a:rPr>
              <a:t>any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circuit</a:t>
            </a:r>
            <a:r>
              <a:rPr lang="en-US" b="1" dirty="0" smtClean="0"/>
              <a:t> </a:t>
            </a:r>
            <a:r>
              <a:rPr lang="en-US" dirty="0" smtClean="0"/>
              <a:t>resilient to </a:t>
            </a:r>
            <a:r>
              <a:rPr lang="en-US" b="1" dirty="0" smtClean="0">
                <a:solidFill>
                  <a:srgbClr val="C00000"/>
                </a:solidFill>
              </a:rPr>
              <a:t>noisy leakages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2057400" y="3078671"/>
            <a:ext cx="2168525" cy="293489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723864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7" descr="sim-yello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4737" y="2800064"/>
            <a:ext cx="830263" cy="801688"/>
          </a:xfrm>
          <a:prstGeom prst="rect">
            <a:avLst/>
          </a:prstGeom>
          <a:noFill/>
        </p:spPr>
      </p:pic>
      <p:pic>
        <p:nvPicPr>
          <p:cNvPr id="33" name="Picture 45" descr="sim-gre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5744" y="2571464"/>
            <a:ext cx="1419077" cy="1371600"/>
          </a:xfrm>
          <a:prstGeom prst="rect">
            <a:avLst/>
          </a:prstGeom>
          <a:noFill/>
        </p:spPr>
      </p:pic>
      <p:sp>
        <p:nvSpPr>
          <p:cNvPr id="45" name="Lightning Bolt 44"/>
          <p:cNvSpPr>
            <a:spLocks noChangeArrowheads="1"/>
          </p:cNvSpPr>
          <p:nvPr/>
        </p:nvSpPr>
        <p:spPr bwMode="auto">
          <a:xfrm rot="18823515">
            <a:off x="5533858" y="3014771"/>
            <a:ext cx="840382" cy="701330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2276844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/>
              <a:t>What does this mean?</a:t>
            </a:r>
            <a:endParaRPr lang="en-US" sz="2800" dirty="0" smtClean="0"/>
          </a:p>
        </p:txBody>
      </p:sp>
      <p:sp>
        <p:nvSpPr>
          <p:cNvPr id="22" name="Rounded Rectangular Callout 9"/>
          <p:cNvSpPr>
            <a:spLocks noChangeArrowheads="1"/>
          </p:cNvSpPr>
          <p:nvPr/>
        </p:nvSpPr>
        <p:spPr bwMode="auto">
          <a:xfrm>
            <a:off x="1828800" y="4114800"/>
            <a:ext cx="4419600" cy="1295400"/>
          </a:xfrm>
          <a:prstGeom prst="wedgeRoundRectCallout">
            <a:avLst>
              <a:gd name="adj1" fmla="val 40262"/>
              <a:gd name="adj2" fmla="val -95682"/>
              <a:gd name="adj3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953904" y="4142096"/>
            <a:ext cx="47244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>
                <a:solidFill>
                  <a:schemeClr val="bg1"/>
                </a:solidFill>
              </a:rPr>
              <a:t>Leakages are {wire</a:t>
            </a:r>
            <a:r>
              <a:rPr lang="en-US" sz="2200" baseline="-25000" dirty="0" smtClean="0">
                <a:solidFill>
                  <a:schemeClr val="bg1"/>
                </a:solidFill>
              </a:rPr>
              <a:t>i</a:t>
            </a:r>
            <a:r>
              <a:rPr lang="en-US" sz="2200" dirty="0" smtClean="0">
                <a:solidFill>
                  <a:schemeClr val="bg1"/>
                </a:solidFill>
              </a:rPr>
              <a:t> + noise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ƞ</a:t>
            </a:r>
            <a:r>
              <a:rPr lang="en-US" sz="2200" baseline="-25000" dirty="0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}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981200" y="4517645"/>
            <a:ext cx="47244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ƞ</a:t>
            </a:r>
            <a:r>
              <a:rPr lang="en-US" sz="2000" baseline="-25000" dirty="0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= 0, with probability 1-p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981200" y="4898645"/>
            <a:ext cx="47244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ƞ</a:t>
            </a:r>
            <a:r>
              <a:rPr lang="en-US" sz="2000" baseline="-25000" dirty="0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= 1, with probability p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 rot="1800000">
            <a:off x="5197892" y="2136739"/>
            <a:ext cx="464175" cy="385158"/>
          </a:xfrm>
          <a:prstGeom prst="rect">
            <a:avLst/>
          </a:prstGeom>
          <a:noFill/>
          <a:ln w="603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5400000">
            <a:off x="5122191" y="2564530"/>
            <a:ext cx="228598" cy="128739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152400" y="5618946"/>
            <a:ext cx="89916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500" dirty="0" smtClean="0">
                <a:solidFill>
                  <a:srgbClr val="C00000"/>
                </a:solidFill>
              </a:rPr>
              <a:t>Both compilers assume leak-free gates in transformed circuit!</a:t>
            </a:r>
            <a:endParaRPr lang="en-US" sz="25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5" grpId="0" animBg="1"/>
      <p:bldP spid="19" grpId="0"/>
      <p:bldP spid="22" grpId="0" animBg="1"/>
      <p:bldP spid="23" grpId="0"/>
      <p:bldP spid="24" grpId="0"/>
      <p:bldP spid="27" grpId="0"/>
      <p:bldP spid="28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AC88C32-30DC-4117-8A4F-E1AAE0EAD2BA}" type="slidenum">
              <a:rPr lang="he-IL"/>
              <a:pPr/>
              <a:t>18</a:t>
            </a:fld>
            <a:endParaRPr lang="en-US" dirty="0"/>
          </a:p>
        </p:txBody>
      </p:sp>
      <p:sp>
        <p:nvSpPr>
          <p:cNvPr id="4406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Leak-free </a:t>
            </a:r>
            <a:r>
              <a:rPr lang="en-US" dirty="0" smtClean="0"/>
              <a:t>gates  </a:t>
            </a:r>
            <a:endParaRPr lang="en-US" dirty="0"/>
          </a:p>
        </p:txBody>
      </p:sp>
      <p:sp>
        <p:nvSpPr>
          <p:cNvPr id="44080" name="Rectangle 48"/>
          <p:cNvSpPr>
            <a:spLocks noChangeArrowheads="1"/>
          </p:cNvSpPr>
          <p:nvPr/>
        </p:nvSpPr>
        <p:spPr bwMode="auto">
          <a:xfrm>
            <a:off x="228600" y="1856840"/>
            <a:ext cx="8382000" cy="4308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buFont typeface="Wingdings" pitchFamily="2" charset="2"/>
              <a:buChar char="§"/>
              <a:tabLst>
                <a:tab pos="4873625" algn="r"/>
              </a:tabLst>
            </a:pPr>
            <a:r>
              <a:rPr lang="en-US" sz="2200" dirty="0" smtClean="0"/>
              <a:t>Leak-free processor</a:t>
            </a:r>
            <a:r>
              <a:rPr lang="en-US" sz="2200" dirty="0" smtClean="0"/>
              <a:t>: oblivious </a:t>
            </a:r>
            <a:r>
              <a:rPr lang="en-US" sz="2200" dirty="0" smtClean="0"/>
              <a:t>RAM</a:t>
            </a:r>
            <a:r>
              <a:rPr lang="en-US" sz="2800" baseline="30000" dirty="0" smtClean="0"/>
              <a:t>(1)</a:t>
            </a:r>
            <a:endParaRPr lang="en-US" sz="2800" baseline="300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73359" y="1371600"/>
            <a:ext cx="8108641" cy="5232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800" dirty="0" smtClean="0"/>
              <a:t>Many previous usages in leakage-resilience:</a:t>
            </a:r>
            <a:endParaRPr lang="en-US" sz="2800" dirty="0"/>
          </a:p>
        </p:txBody>
      </p:sp>
      <p:sp>
        <p:nvSpPr>
          <p:cNvPr id="14" name="Rectangle 48"/>
          <p:cNvSpPr>
            <a:spLocks noChangeArrowheads="1"/>
          </p:cNvSpPr>
          <p:nvPr/>
        </p:nvSpPr>
        <p:spPr bwMode="auto">
          <a:xfrm>
            <a:off x="228600" y="2286000"/>
            <a:ext cx="8915400" cy="430877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buFont typeface="Wingdings" pitchFamily="2" charset="2"/>
              <a:buChar char="§"/>
              <a:tabLst>
                <a:tab pos="4873625" algn="r"/>
              </a:tabLst>
            </a:pPr>
            <a:r>
              <a:rPr lang="en-US" sz="2200" dirty="0" smtClean="0"/>
              <a:t>Leak-free memory: “only computation leaks”, one-time programs</a:t>
            </a:r>
            <a:r>
              <a:rPr lang="en-US" sz="2800" baseline="30000" dirty="0" smtClean="0"/>
              <a:t>(2)</a:t>
            </a:r>
            <a:endParaRPr lang="en-US" sz="2800" baseline="30000" dirty="0" smtClean="0"/>
          </a:p>
        </p:txBody>
      </p:sp>
      <p:sp>
        <p:nvSpPr>
          <p:cNvPr id="18" name="Rectangle 17"/>
          <p:cNvSpPr/>
          <p:nvPr/>
        </p:nvSpPr>
        <p:spPr bwMode="auto">
          <a:xfrm>
            <a:off x="1295400" y="381000"/>
            <a:ext cx="603306" cy="564680"/>
          </a:xfrm>
          <a:prstGeom prst="rect">
            <a:avLst/>
          </a:prstGeom>
          <a:noFill/>
          <a:ln w="603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1912354" y="644856"/>
            <a:ext cx="609600" cy="4148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91152" y="2907278"/>
            <a:ext cx="8108641" cy="5232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800" dirty="0" smtClean="0"/>
              <a:t>Our leak-free </a:t>
            </a:r>
            <a:r>
              <a:rPr lang="en-US" sz="2800" dirty="0" smtClean="0"/>
              <a:t>gate is:</a:t>
            </a:r>
            <a:endParaRPr lang="en-US" sz="2800" dirty="0"/>
          </a:p>
        </p:txBody>
      </p:sp>
      <p:sp>
        <p:nvSpPr>
          <p:cNvPr id="11" name="Rectangle 48"/>
          <p:cNvSpPr>
            <a:spLocks noChangeArrowheads="1"/>
          </p:cNvSpPr>
          <p:nvPr/>
        </p:nvSpPr>
        <p:spPr bwMode="auto">
          <a:xfrm>
            <a:off x="214952" y="3364478"/>
            <a:ext cx="8382000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buFont typeface="Wingdings" pitchFamily="2" charset="2"/>
              <a:buChar char="ü"/>
              <a:tabLst>
                <a:tab pos="4873625" algn="r"/>
              </a:tabLst>
            </a:pPr>
            <a:r>
              <a:rPr lang="en-US" sz="2200" dirty="0" smtClean="0"/>
              <a:t> </a:t>
            </a:r>
            <a:r>
              <a:rPr lang="en-US" dirty="0" smtClean="0"/>
              <a:t>Small &amp; simple: </a:t>
            </a:r>
            <a:r>
              <a:rPr lang="en-US" sz="2200" dirty="0" smtClean="0"/>
              <a:t>Much smaller than size of </a:t>
            </a:r>
            <a:endParaRPr lang="en-US" sz="2200" dirty="0"/>
          </a:p>
        </p:txBody>
      </p:sp>
      <p:pic>
        <p:nvPicPr>
          <p:cNvPr id="15" name="Picture 3" descr="sim-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364477"/>
            <a:ext cx="533400" cy="515041"/>
          </a:xfrm>
          <a:prstGeom prst="rect">
            <a:avLst/>
          </a:prstGeom>
          <a:noFill/>
        </p:spPr>
      </p:pic>
      <p:sp>
        <p:nvSpPr>
          <p:cNvPr id="16" name="Rectangle 48"/>
          <p:cNvSpPr>
            <a:spLocks noChangeArrowheads="1"/>
          </p:cNvSpPr>
          <p:nvPr/>
        </p:nvSpPr>
        <p:spPr bwMode="auto">
          <a:xfrm>
            <a:off x="214952" y="3806289"/>
            <a:ext cx="8382000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buFont typeface="Wingdings" pitchFamily="2" charset="2"/>
              <a:buChar char="ü"/>
              <a:tabLst>
                <a:tab pos="4873625" algn="r"/>
              </a:tabLst>
            </a:pPr>
            <a:r>
              <a:rPr lang="en-US" sz="2200" dirty="0" smtClean="0"/>
              <a:t> </a:t>
            </a:r>
            <a:r>
              <a:rPr lang="en-US" dirty="0" smtClean="0"/>
              <a:t>Stateless:</a:t>
            </a:r>
            <a:r>
              <a:rPr lang="en-US" sz="2200" dirty="0" smtClean="0"/>
              <a:t> No secrets are stored  </a:t>
            </a:r>
            <a:endParaRPr lang="en-US" sz="2200" dirty="0"/>
          </a:p>
        </p:txBody>
      </p:sp>
      <p:sp>
        <p:nvSpPr>
          <p:cNvPr id="17" name="Rectangle 48"/>
          <p:cNvSpPr>
            <a:spLocks noChangeArrowheads="1"/>
          </p:cNvSpPr>
          <p:nvPr/>
        </p:nvSpPr>
        <p:spPr bwMode="auto">
          <a:xfrm>
            <a:off x="214952" y="4263489"/>
            <a:ext cx="8382000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buFont typeface="Wingdings" pitchFamily="2" charset="2"/>
              <a:buChar char="ü"/>
              <a:tabLst>
                <a:tab pos="4873625" algn="r"/>
              </a:tabLst>
            </a:pPr>
            <a:r>
              <a:rPr lang="en-US" dirty="0" smtClean="0"/>
              <a:t> Computation independent:</a:t>
            </a:r>
            <a:r>
              <a:rPr lang="en-US" sz="2200" dirty="0" smtClean="0"/>
              <a:t> No inputs</a:t>
            </a:r>
            <a:endParaRPr lang="en-US" sz="22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791200" y="4344144"/>
            <a:ext cx="304800" cy="315734"/>
          </a:xfrm>
          <a:prstGeom prst="rect">
            <a:avLst/>
          </a:prstGeom>
          <a:noFill/>
          <a:ln w="603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Straight Arrow Connector 25"/>
          <p:cNvCxnSpPr>
            <a:stCxn id="20" idx="3"/>
          </p:cNvCxnSpPr>
          <p:nvPr/>
        </p:nvCxnSpPr>
        <p:spPr bwMode="auto">
          <a:xfrm>
            <a:off x="6096000" y="4502011"/>
            <a:ext cx="381000" cy="5467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291152" y="4897180"/>
            <a:ext cx="8108641" cy="5232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800" dirty="0" smtClean="0"/>
              <a:t>For </a:t>
            </a:r>
            <a:r>
              <a:rPr lang="en-US" sz="2800" dirty="0" smtClean="0"/>
              <a:t>Theorem </a:t>
            </a:r>
            <a:r>
              <a:rPr lang="en-US" sz="2800" dirty="0" smtClean="0"/>
              <a:t>1: </a:t>
            </a:r>
            <a:endParaRPr lang="en-US" sz="2800" dirty="0"/>
          </a:p>
        </p:txBody>
      </p:sp>
      <p:sp>
        <p:nvSpPr>
          <p:cNvPr id="31" name="Rectangle 48"/>
          <p:cNvSpPr>
            <a:spLocks noChangeArrowheads="1"/>
          </p:cNvSpPr>
          <p:nvPr/>
        </p:nvSpPr>
        <p:spPr bwMode="auto">
          <a:xfrm>
            <a:off x="2726136" y="4917791"/>
            <a:ext cx="6113064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tabLst>
                <a:tab pos="4873625" algn="r"/>
              </a:tabLst>
            </a:pPr>
            <a:r>
              <a:rPr lang="en-US" sz="2300" dirty="0" smtClean="0"/>
              <a:t>random </a:t>
            </a:r>
            <a:r>
              <a:rPr lang="en-US" sz="2300" dirty="0" smtClean="0"/>
              <a:t>t-bit string (b</a:t>
            </a:r>
            <a:r>
              <a:rPr lang="en-US" sz="2300" baseline="-25000" dirty="0" smtClean="0"/>
              <a:t>1</a:t>
            </a:r>
            <a:r>
              <a:rPr lang="en-US" sz="2300" dirty="0" smtClean="0"/>
              <a:t>,…,b</a:t>
            </a:r>
            <a:r>
              <a:rPr lang="en-US" sz="2300" baseline="-25000" dirty="0" smtClean="0"/>
              <a:t>t</a:t>
            </a:r>
            <a:r>
              <a:rPr lang="en-US" sz="2300" dirty="0" smtClean="0"/>
              <a:t>) with parity 0</a:t>
            </a:r>
            <a:endParaRPr lang="en-US" sz="2300" dirty="0"/>
          </a:p>
        </p:txBody>
      </p:sp>
      <p:sp>
        <p:nvSpPr>
          <p:cNvPr id="35" name="Slide Number Placeholder 7"/>
          <p:cNvSpPr txBox="1">
            <a:spLocks/>
          </p:cNvSpPr>
          <p:nvPr/>
        </p:nvSpPr>
        <p:spPr bwMode="auto">
          <a:xfrm>
            <a:off x="461962" y="6553200"/>
            <a:ext cx="75390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(1) [G89,GoldOstr95]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, (2) [MicRey04], [DziPie08], [GoldKalRoth08]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291152" y="5420390"/>
            <a:ext cx="8108641" cy="5232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800" dirty="0" smtClean="0"/>
              <a:t>For </a:t>
            </a:r>
            <a:r>
              <a:rPr lang="en-US" sz="2800" dirty="0" smtClean="0"/>
              <a:t>Theorem 2: </a:t>
            </a:r>
            <a:endParaRPr lang="en-US" sz="2800" dirty="0"/>
          </a:p>
        </p:txBody>
      </p:sp>
      <p:sp>
        <p:nvSpPr>
          <p:cNvPr id="37" name="Rectangle 48"/>
          <p:cNvSpPr>
            <a:spLocks noChangeArrowheads="1"/>
          </p:cNvSpPr>
          <p:nvPr/>
        </p:nvSpPr>
        <p:spPr bwMode="auto">
          <a:xfrm>
            <a:off x="2726136" y="5427353"/>
            <a:ext cx="6113064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 anchor="ctr">
            <a:spAutoFit/>
          </a:bodyPr>
          <a:lstStyle/>
          <a:p>
            <a:pPr marL="363538" lvl="1" indent="-260350" algn="l" defTabSz="914400">
              <a:tabLst>
                <a:tab pos="4873625" algn="r"/>
              </a:tabLst>
            </a:pPr>
            <a:r>
              <a:rPr lang="en-US" sz="2300" dirty="0" smtClean="0"/>
              <a:t>above properties, but a b</a:t>
            </a:r>
            <a:r>
              <a:rPr lang="en-US" sz="2300" dirty="0" smtClean="0"/>
              <a:t>it mor</a:t>
            </a:r>
            <a:r>
              <a:rPr lang="en-US" sz="2300" dirty="0" smtClean="0"/>
              <a:t>e complicated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/>
      <p:bldP spid="11" grpId="0"/>
      <p:bldP spid="16" grpId="0"/>
      <p:bldP spid="17" grpId="0"/>
      <p:bldP spid="20" grpId="0" animBg="1"/>
      <p:bldP spid="30" grpId="0"/>
      <p:bldP spid="31" grpId="0"/>
      <p:bldP spid="36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0C377B-D8E1-48A3-8D09-1D3E9132C7F6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Compiler: </a:t>
            </a:r>
            <a:r>
              <a:rPr lang="en-US" dirty="0" smtClean="0"/>
              <a:t>high-level </a:t>
            </a:r>
            <a:endParaRPr lang="en-US" dirty="0"/>
          </a:p>
        </p:txBody>
      </p:sp>
      <p:sp>
        <p:nvSpPr>
          <p:cNvPr id="80" name="Rectangle 13"/>
          <p:cNvSpPr>
            <a:spLocks noChangeArrowheads="1"/>
          </p:cNvSpPr>
          <p:nvPr/>
        </p:nvSpPr>
        <p:spPr bwMode="auto">
          <a:xfrm>
            <a:off x="457201" y="1447800"/>
            <a:ext cx="2209800" cy="1817687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2800" i="1">
              <a:solidFill>
                <a:srgbClr val="000000"/>
              </a:solidFill>
            </a:endParaRPr>
          </a:p>
        </p:txBody>
      </p:sp>
      <p:sp>
        <p:nvSpPr>
          <p:cNvPr id="86" name="Line 34"/>
          <p:cNvSpPr>
            <a:spLocks noChangeShapeType="1"/>
          </p:cNvSpPr>
          <p:nvPr/>
        </p:nvSpPr>
        <p:spPr bwMode="auto">
          <a:xfrm>
            <a:off x="304800" y="1711325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87" name="Line 35"/>
          <p:cNvSpPr>
            <a:spLocks noChangeShapeType="1"/>
          </p:cNvSpPr>
          <p:nvPr/>
        </p:nvSpPr>
        <p:spPr bwMode="auto">
          <a:xfrm>
            <a:off x="304800" y="1881187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88" name="Line 36"/>
          <p:cNvSpPr>
            <a:spLocks noChangeShapeType="1"/>
          </p:cNvSpPr>
          <p:nvPr/>
        </p:nvSpPr>
        <p:spPr bwMode="auto">
          <a:xfrm>
            <a:off x="1422400" y="180022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89" name="Rectangle 37"/>
          <p:cNvSpPr>
            <a:spLocks noChangeArrowheads="1"/>
          </p:cNvSpPr>
          <p:nvPr/>
        </p:nvSpPr>
        <p:spPr bwMode="auto">
          <a:xfrm>
            <a:off x="919163" y="2149475"/>
            <a:ext cx="503237" cy="371475"/>
          </a:xfrm>
          <a:prstGeom prst="rect">
            <a:avLst/>
          </a:prstGeom>
          <a:solidFill>
            <a:srgbClr val="F8EEC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b="1">
                <a:cs typeface="Arial" pitchFamily="34" charset="0"/>
              </a:rPr>
              <a:t>C</a:t>
            </a:r>
          </a:p>
        </p:txBody>
      </p:sp>
      <p:sp>
        <p:nvSpPr>
          <p:cNvPr id="90" name="Line 38"/>
          <p:cNvSpPr>
            <a:spLocks noChangeShapeType="1"/>
          </p:cNvSpPr>
          <p:nvPr/>
        </p:nvSpPr>
        <p:spPr bwMode="auto">
          <a:xfrm>
            <a:off x="304800" y="2319337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91" name="Freeform 39"/>
          <p:cNvSpPr>
            <a:spLocks/>
          </p:cNvSpPr>
          <p:nvPr/>
        </p:nvSpPr>
        <p:spPr bwMode="auto">
          <a:xfrm>
            <a:off x="1422400" y="2228850"/>
            <a:ext cx="320675" cy="0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92" name="Line 40"/>
          <p:cNvSpPr>
            <a:spLocks noChangeShapeType="1"/>
          </p:cNvSpPr>
          <p:nvPr/>
        </p:nvSpPr>
        <p:spPr bwMode="auto">
          <a:xfrm>
            <a:off x="1422400" y="2398712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93" name="Line 41"/>
          <p:cNvSpPr>
            <a:spLocks noChangeShapeType="1"/>
          </p:cNvSpPr>
          <p:nvPr/>
        </p:nvSpPr>
        <p:spPr bwMode="auto">
          <a:xfrm flipV="1">
            <a:off x="1743075" y="1981200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4" name="Line 42"/>
          <p:cNvSpPr>
            <a:spLocks noChangeShapeType="1"/>
          </p:cNvSpPr>
          <p:nvPr/>
        </p:nvSpPr>
        <p:spPr bwMode="auto">
          <a:xfrm>
            <a:off x="1743075" y="1981200"/>
            <a:ext cx="255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95" name="Rectangle 47"/>
          <p:cNvSpPr>
            <a:spLocks noChangeArrowheads="1"/>
          </p:cNvSpPr>
          <p:nvPr/>
        </p:nvSpPr>
        <p:spPr bwMode="auto">
          <a:xfrm>
            <a:off x="554038" y="2741612"/>
            <a:ext cx="506412" cy="371475"/>
          </a:xfrm>
          <a:prstGeom prst="rect">
            <a:avLst/>
          </a:prstGeom>
          <a:solidFill>
            <a:srgbClr val="F8EEC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M</a:t>
            </a:r>
            <a:endParaRPr lang="de-DE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Line 49"/>
          <p:cNvSpPr>
            <a:spLocks noChangeShapeType="1"/>
          </p:cNvSpPr>
          <p:nvPr/>
        </p:nvSpPr>
        <p:spPr bwMode="auto">
          <a:xfrm>
            <a:off x="2209800" y="2487612"/>
            <a:ext cx="722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97" name="Line 51"/>
          <p:cNvSpPr>
            <a:spLocks noChangeShapeType="1"/>
          </p:cNvSpPr>
          <p:nvPr/>
        </p:nvSpPr>
        <p:spPr bwMode="auto">
          <a:xfrm flipV="1">
            <a:off x="1392238" y="2689225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" name="Line 52"/>
          <p:cNvSpPr>
            <a:spLocks noChangeShapeType="1"/>
          </p:cNvSpPr>
          <p:nvPr/>
        </p:nvSpPr>
        <p:spPr bwMode="auto">
          <a:xfrm>
            <a:off x="1393825" y="2689225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99" name="Rectangle 36"/>
          <p:cNvSpPr>
            <a:spLocks noChangeArrowheads="1"/>
          </p:cNvSpPr>
          <p:nvPr/>
        </p:nvSpPr>
        <p:spPr bwMode="auto">
          <a:xfrm>
            <a:off x="884238" y="1641475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100" name="Rectangle 42"/>
          <p:cNvSpPr>
            <a:spLocks noChangeArrowheads="1"/>
          </p:cNvSpPr>
          <p:nvPr/>
        </p:nvSpPr>
        <p:spPr bwMode="auto">
          <a:xfrm>
            <a:off x="1951038" y="1657350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101" name="Rectangle 36"/>
          <p:cNvSpPr>
            <a:spLocks noChangeArrowheads="1"/>
          </p:cNvSpPr>
          <p:nvPr/>
        </p:nvSpPr>
        <p:spPr bwMode="auto">
          <a:xfrm>
            <a:off x="1674813" y="2327275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102" name="Line 36"/>
          <p:cNvSpPr>
            <a:spLocks noChangeShapeType="1"/>
          </p:cNvSpPr>
          <p:nvPr/>
        </p:nvSpPr>
        <p:spPr bwMode="auto">
          <a:xfrm>
            <a:off x="1044575" y="2963531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3" name="Line 49"/>
          <p:cNvSpPr>
            <a:spLocks noChangeShapeType="1"/>
          </p:cNvSpPr>
          <p:nvPr/>
        </p:nvSpPr>
        <p:spPr bwMode="auto">
          <a:xfrm>
            <a:off x="2478087" y="1855787"/>
            <a:ext cx="493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24" name="Rectangle 13"/>
          <p:cNvSpPr>
            <a:spLocks noChangeArrowheads="1"/>
          </p:cNvSpPr>
          <p:nvPr/>
        </p:nvSpPr>
        <p:spPr bwMode="auto">
          <a:xfrm>
            <a:off x="5334000" y="1447800"/>
            <a:ext cx="3124200" cy="3048000"/>
          </a:xfrm>
          <a:prstGeom prst="rect">
            <a:avLst/>
          </a:prstGeom>
          <a:solidFill>
            <a:srgbClr val="CCECFF">
              <a:alpha val="91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/>
          <a:lstStyle/>
          <a:p>
            <a:endParaRPr lang="de-DE" sz="2800" i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5" name="Line 34"/>
          <p:cNvSpPr>
            <a:spLocks noChangeShapeType="1"/>
          </p:cNvSpPr>
          <p:nvPr/>
        </p:nvSpPr>
        <p:spPr bwMode="auto">
          <a:xfrm>
            <a:off x="5181600" y="1787834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26" name="Freeform 39"/>
          <p:cNvSpPr>
            <a:spLocks/>
          </p:cNvSpPr>
          <p:nvPr/>
        </p:nvSpPr>
        <p:spPr bwMode="auto">
          <a:xfrm>
            <a:off x="6604000" y="2610159"/>
            <a:ext cx="336550" cy="1587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27" name="Line 41"/>
          <p:cNvSpPr>
            <a:spLocks noChangeShapeType="1"/>
          </p:cNvSpPr>
          <p:nvPr/>
        </p:nvSpPr>
        <p:spPr bwMode="auto">
          <a:xfrm flipV="1">
            <a:off x="6924675" y="2362509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28" name="Line 42"/>
          <p:cNvSpPr>
            <a:spLocks noChangeShapeType="1"/>
          </p:cNvSpPr>
          <p:nvPr/>
        </p:nvSpPr>
        <p:spPr bwMode="auto">
          <a:xfrm>
            <a:off x="6924675" y="2362509"/>
            <a:ext cx="2682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29" name="Rectangle 36"/>
          <p:cNvSpPr>
            <a:spLocks noChangeArrowheads="1"/>
          </p:cNvSpPr>
          <p:nvPr/>
        </p:nvSpPr>
        <p:spPr bwMode="auto">
          <a:xfrm>
            <a:off x="5761038" y="15512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130" name="Line 34"/>
          <p:cNvSpPr>
            <a:spLocks noChangeShapeType="1"/>
          </p:cNvSpPr>
          <p:nvPr/>
        </p:nvSpPr>
        <p:spPr bwMode="auto">
          <a:xfrm>
            <a:off x="5181600" y="17036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1" name="Line 34"/>
          <p:cNvSpPr>
            <a:spLocks noChangeShapeType="1"/>
          </p:cNvSpPr>
          <p:nvPr/>
        </p:nvSpPr>
        <p:spPr bwMode="auto">
          <a:xfrm>
            <a:off x="5181600" y="16274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2" name="Line 34"/>
          <p:cNvSpPr>
            <a:spLocks noChangeShapeType="1"/>
          </p:cNvSpPr>
          <p:nvPr/>
        </p:nvSpPr>
        <p:spPr bwMode="auto">
          <a:xfrm>
            <a:off x="5181600" y="2168834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3" name="Line 34"/>
          <p:cNvSpPr>
            <a:spLocks noChangeShapeType="1"/>
          </p:cNvSpPr>
          <p:nvPr/>
        </p:nvSpPr>
        <p:spPr bwMode="auto">
          <a:xfrm>
            <a:off x="5181600" y="20846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4" name="Line 34"/>
          <p:cNvSpPr>
            <a:spLocks noChangeShapeType="1"/>
          </p:cNvSpPr>
          <p:nvPr/>
        </p:nvSpPr>
        <p:spPr bwMode="auto">
          <a:xfrm>
            <a:off x="5181600" y="20084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5" name="Line 34"/>
          <p:cNvSpPr>
            <a:spLocks noChangeShapeType="1"/>
          </p:cNvSpPr>
          <p:nvPr/>
        </p:nvSpPr>
        <p:spPr bwMode="auto">
          <a:xfrm>
            <a:off x="5181600" y="29990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6" name="Line 34"/>
          <p:cNvSpPr>
            <a:spLocks noChangeShapeType="1"/>
          </p:cNvSpPr>
          <p:nvPr/>
        </p:nvSpPr>
        <p:spPr bwMode="auto">
          <a:xfrm>
            <a:off x="5181600" y="29149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7" name="Line 34"/>
          <p:cNvSpPr>
            <a:spLocks noChangeShapeType="1"/>
          </p:cNvSpPr>
          <p:nvPr/>
        </p:nvSpPr>
        <p:spPr bwMode="auto">
          <a:xfrm>
            <a:off x="5181600" y="28387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8" name="Line 34"/>
          <p:cNvSpPr>
            <a:spLocks noChangeShapeType="1"/>
          </p:cNvSpPr>
          <p:nvPr/>
        </p:nvSpPr>
        <p:spPr bwMode="auto">
          <a:xfrm>
            <a:off x="6477000" y="1940234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9" name="Line 34"/>
          <p:cNvSpPr>
            <a:spLocks noChangeShapeType="1"/>
          </p:cNvSpPr>
          <p:nvPr/>
        </p:nvSpPr>
        <p:spPr bwMode="auto">
          <a:xfrm>
            <a:off x="6477000" y="18560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40" name="Line 34"/>
          <p:cNvSpPr>
            <a:spLocks noChangeShapeType="1"/>
          </p:cNvSpPr>
          <p:nvPr/>
        </p:nvSpPr>
        <p:spPr bwMode="auto">
          <a:xfrm>
            <a:off x="6477000" y="17798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41" name="Rectangle 36"/>
          <p:cNvSpPr>
            <a:spLocks noChangeArrowheads="1"/>
          </p:cNvSpPr>
          <p:nvPr/>
        </p:nvSpPr>
        <p:spPr bwMode="auto">
          <a:xfrm>
            <a:off x="7056438" y="17036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>
                <a:solidFill>
                  <a:srgbClr val="0000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142" name="Freeform 39"/>
          <p:cNvSpPr>
            <a:spLocks/>
          </p:cNvSpPr>
          <p:nvPr/>
        </p:nvSpPr>
        <p:spPr bwMode="auto">
          <a:xfrm>
            <a:off x="6553200" y="2541896"/>
            <a:ext cx="336550" cy="1588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3" name="Line 41"/>
          <p:cNvSpPr>
            <a:spLocks noChangeShapeType="1"/>
          </p:cNvSpPr>
          <p:nvPr/>
        </p:nvSpPr>
        <p:spPr bwMode="auto">
          <a:xfrm flipV="1">
            <a:off x="6873875" y="2294246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4" name="Line 42"/>
          <p:cNvSpPr>
            <a:spLocks noChangeShapeType="1"/>
          </p:cNvSpPr>
          <p:nvPr/>
        </p:nvSpPr>
        <p:spPr bwMode="auto">
          <a:xfrm>
            <a:off x="6873875" y="2294246"/>
            <a:ext cx="2682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45" name="Freeform 39"/>
          <p:cNvSpPr>
            <a:spLocks/>
          </p:cNvSpPr>
          <p:nvPr/>
        </p:nvSpPr>
        <p:spPr bwMode="auto">
          <a:xfrm>
            <a:off x="6510338" y="2465696"/>
            <a:ext cx="336550" cy="1588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6" name="Line 41"/>
          <p:cNvSpPr>
            <a:spLocks noChangeShapeType="1"/>
          </p:cNvSpPr>
          <p:nvPr/>
        </p:nvSpPr>
        <p:spPr bwMode="auto">
          <a:xfrm flipV="1">
            <a:off x="6831013" y="2218046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7" name="Line 42"/>
          <p:cNvSpPr>
            <a:spLocks noChangeShapeType="1"/>
          </p:cNvSpPr>
          <p:nvPr/>
        </p:nvSpPr>
        <p:spPr bwMode="auto">
          <a:xfrm>
            <a:off x="6831013" y="2218046"/>
            <a:ext cx="2682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48" name="Rectangle 36"/>
          <p:cNvSpPr>
            <a:spLocks noChangeArrowheads="1"/>
          </p:cNvSpPr>
          <p:nvPr/>
        </p:nvSpPr>
        <p:spPr bwMode="auto">
          <a:xfrm>
            <a:off x="5867400" y="23894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400" b="1" u="sng">
                <a:solidFill>
                  <a:srgbClr val="000000"/>
                </a:solidFill>
                <a:cs typeface="Arial" pitchFamily="34" charset="0"/>
              </a:rPr>
              <a:t>C</a:t>
            </a:r>
          </a:p>
        </p:txBody>
      </p:sp>
      <p:sp>
        <p:nvSpPr>
          <p:cNvPr id="149" name="Line 34"/>
          <p:cNvSpPr>
            <a:spLocks noChangeShapeType="1"/>
          </p:cNvSpPr>
          <p:nvPr/>
        </p:nvSpPr>
        <p:spPr bwMode="auto">
          <a:xfrm>
            <a:off x="6575425" y="29990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0" name="Line 34"/>
          <p:cNvSpPr>
            <a:spLocks noChangeShapeType="1"/>
          </p:cNvSpPr>
          <p:nvPr/>
        </p:nvSpPr>
        <p:spPr bwMode="auto">
          <a:xfrm>
            <a:off x="6575425" y="29149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1" name="Line 34"/>
          <p:cNvSpPr>
            <a:spLocks noChangeShapeType="1"/>
          </p:cNvSpPr>
          <p:nvPr/>
        </p:nvSpPr>
        <p:spPr bwMode="auto">
          <a:xfrm>
            <a:off x="6575425" y="28387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2" name="Rectangle 36"/>
          <p:cNvSpPr>
            <a:spLocks noChangeArrowheads="1"/>
          </p:cNvSpPr>
          <p:nvPr/>
        </p:nvSpPr>
        <p:spPr bwMode="auto">
          <a:xfrm>
            <a:off x="7086600" y="26942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153" name="Line 51"/>
          <p:cNvSpPr>
            <a:spLocks noChangeShapeType="1"/>
          </p:cNvSpPr>
          <p:nvPr/>
        </p:nvSpPr>
        <p:spPr bwMode="auto">
          <a:xfrm flipV="1">
            <a:off x="6672263" y="3227696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4" name="Line 52"/>
          <p:cNvSpPr>
            <a:spLocks noChangeShapeType="1"/>
          </p:cNvSpPr>
          <p:nvPr/>
        </p:nvSpPr>
        <p:spPr bwMode="auto">
          <a:xfrm>
            <a:off x="6673850" y="3227696"/>
            <a:ext cx="3540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5" name="Line 36"/>
          <p:cNvSpPr>
            <a:spLocks noChangeShapeType="1"/>
          </p:cNvSpPr>
          <p:nvPr/>
        </p:nvSpPr>
        <p:spPr bwMode="auto">
          <a:xfrm>
            <a:off x="6324600" y="3461059"/>
            <a:ext cx="365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6" name="Line 51"/>
          <p:cNvSpPr>
            <a:spLocks noChangeShapeType="1"/>
          </p:cNvSpPr>
          <p:nvPr/>
        </p:nvSpPr>
        <p:spPr bwMode="auto">
          <a:xfrm flipV="1">
            <a:off x="6748463" y="3303896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7" name="Line 52"/>
          <p:cNvSpPr>
            <a:spLocks noChangeShapeType="1"/>
          </p:cNvSpPr>
          <p:nvPr/>
        </p:nvSpPr>
        <p:spPr bwMode="auto">
          <a:xfrm>
            <a:off x="6750050" y="3303896"/>
            <a:ext cx="2651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8" name="Line 36"/>
          <p:cNvSpPr>
            <a:spLocks noChangeShapeType="1"/>
          </p:cNvSpPr>
          <p:nvPr/>
        </p:nvSpPr>
        <p:spPr bwMode="auto">
          <a:xfrm flipV="1">
            <a:off x="6324600" y="3537259"/>
            <a:ext cx="44608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9" name="Line 51"/>
          <p:cNvSpPr>
            <a:spLocks noChangeShapeType="1"/>
          </p:cNvSpPr>
          <p:nvPr/>
        </p:nvSpPr>
        <p:spPr bwMode="auto">
          <a:xfrm flipV="1">
            <a:off x="6824663" y="3415021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" name="Line 52"/>
          <p:cNvSpPr>
            <a:spLocks noChangeShapeType="1"/>
          </p:cNvSpPr>
          <p:nvPr/>
        </p:nvSpPr>
        <p:spPr bwMode="auto">
          <a:xfrm>
            <a:off x="6826250" y="3415021"/>
            <a:ext cx="2651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61" name="Line 36"/>
          <p:cNvSpPr>
            <a:spLocks noChangeShapeType="1"/>
          </p:cNvSpPr>
          <p:nvPr/>
        </p:nvSpPr>
        <p:spPr bwMode="auto">
          <a:xfrm flipV="1">
            <a:off x="6324600" y="3648384"/>
            <a:ext cx="525463" cy="26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162" name="Group 123"/>
          <p:cNvGrpSpPr>
            <a:grpSpLocks/>
          </p:cNvGrpSpPr>
          <p:nvPr/>
        </p:nvGrpSpPr>
        <p:grpSpPr bwMode="auto">
          <a:xfrm>
            <a:off x="5867400" y="3227696"/>
            <a:ext cx="481013" cy="914400"/>
            <a:chOff x="3888" y="2640"/>
            <a:chExt cx="288" cy="576"/>
          </a:xfrm>
        </p:grpSpPr>
        <p:sp>
          <p:nvSpPr>
            <p:cNvPr id="163" name="Rectangle 47"/>
            <p:cNvSpPr>
              <a:spLocks noChangeArrowheads="1"/>
            </p:cNvSpPr>
            <p:nvPr/>
          </p:nvSpPr>
          <p:spPr bwMode="auto">
            <a:xfrm>
              <a:off x="3901" y="2640"/>
              <a:ext cx="275" cy="57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endParaRPr lang="de-DE" b="1">
                <a:solidFill>
                  <a:schemeClr val="bg1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164" name="Line 121"/>
            <p:cNvSpPr>
              <a:spLocks noChangeShapeType="1"/>
            </p:cNvSpPr>
            <p:nvPr/>
          </p:nvSpPr>
          <p:spPr bwMode="auto">
            <a:xfrm>
              <a:off x="3888" y="283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65" name="Line 122"/>
            <p:cNvSpPr>
              <a:spLocks noChangeShapeType="1"/>
            </p:cNvSpPr>
            <p:nvPr/>
          </p:nvSpPr>
          <p:spPr bwMode="auto">
            <a:xfrm>
              <a:off x="3888" y="30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66" name="Text Box 4"/>
          <p:cNvSpPr txBox="1">
            <a:spLocks noChangeArrowheads="1"/>
          </p:cNvSpPr>
          <p:nvPr/>
        </p:nvSpPr>
        <p:spPr bwMode="auto">
          <a:xfrm>
            <a:off x="5486400" y="3456296"/>
            <a:ext cx="400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b="1" u="sng">
                <a:solidFill>
                  <a:srgbClr val="000000"/>
                </a:solidFill>
                <a:cs typeface="Arial" pitchFamily="34" charset="0"/>
              </a:rPr>
              <a:t>M</a:t>
            </a:r>
          </a:p>
        </p:txBody>
      </p:sp>
      <p:sp>
        <p:nvSpPr>
          <p:cNvPr id="167" name="Line 34"/>
          <p:cNvSpPr>
            <a:spLocks noChangeShapeType="1"/>
          </p:cNvSpPr>
          <p:nvPr/>
        </p:nvSpPr>
        <p:spPr bwMode="auto">
          <a:xfrm>
            <a:off x="7772400" y="2083109"/>
            <a:ext cx="838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68" name="Line 34"/>
          <p:cNvSpPr>
            <a:spLocks noChangeShapeType="1"/>
          </p:cNvSpPr>
          <p:nvPr/>
        </p:nvSpPr>
        <p:spPr bwMode="auto">
          <a:xfrm>
            <a:off x="7772400" y="19989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69" name="Line 34"/>
          <p:cNvSpPr>
            <a:spLocks noChangeShapeType="1"/>
          </p:cNvSpPr>
          <p:nvPr/>
        </p:nvSpPr>
        <p:spPr bwMode="auto">
          <a:xfrm>
            <a:off x="7772400" y="19227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70" name="Line 34"/>
          <p:cNvSpPr>
            <a:spLocks noChangeShapeType="1"/>
          </p:cNvSpPr>
          <p:nvPr/>
        </p:nvSpPr>
        <p:spPr bwMode="auto">
          <a:xfrm>
            <a:off x="7848600" y="3073709"/>
            <a:ext cx="838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71" name="Line 34"/>
          <p:cNvSpPr>
            <a:spLocks noChangeShapeType="1"/>
          </p:cNvSpPr>
          <p:nvPr/>
        </p:nvSpPr>
        <p:spPr bwMode="auto">
          <a:xfrm>
            <a:off x="7848600" y="29895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72" name="Line 34"/>
          <p:cNvSpPr>
            <a:spLocks noChangeShapeType="1"/>
          </p:cNvSpPr>
          <p:nvPr/>
        </p:nvSpPr>
        <p:spPr bwMode="auto">
          <a:xfrm>
            <a:off x="7848600" y="29133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73" name="Oval 131"/>
          <p:cNvSpPr>
            <a:spLocks noChangeArrowheads="1"/>
          </p:cNvSpPr>
          <p:nvPr/>
        </p:nvSpPr>
        <p:spPr bwMode="auto">
          <a:xfrm>
            <a:off x="5486400" y="3034021"/>
            <a:ext cx="1143000" cy="1371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74" name="Text Box 9"/>
          <p:cNvSpPr txBox="1">
            <a:spLocks noChangeArrowheads="1"/>
          </p:cNvSpPr>
          <p:nvPr/>
        </p:nvSpPr>
        <p:spPr bwMode="auto">
          <a:xfrm>
            <a:off x="423863" y="3505200"/>
            <a:ext cx="42243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dirty="0" smtClean="0"/>
              <a:t>Circuit topology is preserved</a:t>
            </a:r>
            <a:endParaRPr lang="en-US" dirty="0"/>
          </a:p>
        </p:txBody>
      </p:sp>
      <p:sp>
        <p:nvSpPr>
          <p:cNvPr id="175" name="Text Box 9"/>
          <p:cNvSpPr txBox="1">
            <a:spLocks noChangeArrowheads="1"/>
          </p:cNvSpPr>
          <p:nvPr/>
        </p:nvSpPr>
        <p:spPr bwMode="auto">
          <a:xfrm>
            <a:off x="423863" y="4724400"/>
            <a:ext cx="1862137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dirty="0" smtClean="0"/>
              <a:t>1. Memory:</a:t>
            </a:r>
            <a:endParaRPr lang="en-US" dirty="0"/>
          </a:p>
        </p:txBody>
      </p:sp>
      <p:sp>
        <p:nvSpPr>
          <p:cNvPr id="176" name="Text Box 9"/>
          <p:cNvSpPr txBox="1">
            <a:spLocks noChangeArrowheads="1"/>
          </p:cNvSpPr>
          <p:nvPr/>
        </p:nvSpPr>
        <p:spPr bwMode="auto">
          <a:xfrm>
            <a:off x="5105400" y="4724400"/>
            <a:ext cx="32004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dirty="0" smtClean="0">
                <a:solidFill>
                  <a:srgbClr val="C00000"/>
                </a:solidFill>
              </a:rPr>
              <a:t>Encoded</a:t>
            </a:r>
            <a:r>
              <a:rPr lang="en-US" dirty="0" smtClean="0"/>
              <a:t>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77" name="AutoShape 14"/>
          <p:cNvSpPr>
            <a:spLocks noChangeArrowheads="1"/>
          </p:cNvSpPr>
          <p:nvPr/>
        </p:nvSpPr>
        <p:spPr bwMode="auto">
          <a:xfrm>
            <a:off x="2514600" y="4800600"/>
            <a:ext cx="2017369" cy="308030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8" name="Oval 131"/>
          <p:cNvSpPr>
            <a:spLocks noChangeArrowheads="1"/>
          </p:cNvSpPr>
          <p:nvPr/>
        </p:nvSpPr>
        <p:spPr bwMode="auto">
          <a:xfrm>
            <a:off x="429904" y="2618096"/>
            <a:ext cx="762000" cy="609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79" name="Text Box 9"/>
          <p:cNvSpPr txBox="1">
            <a:spLocks noChangeArrowheads="1"/>
          </p:cNvSpPr>
          <p:nvPr/>
        </p:nvSpPr>
        <p:spPr bwMode="auto">
          <a:xfrm>
            <a:off x="443552" y="5238701"/>
            <a:ext cx="1600200" cy="4000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000" dirty="0" smtClean="0"/>
              <a:t>Bit </a:t>
            </a:r>
            <a:r>
              <a:rPr lang="en-US" sz="2000" b="1" dirty="0" smtClean="0">
                <a:solidFill>
                  <a:srgbClr val="C00000"/>
                </a:solidFill>
              </a:rPr>
              <a:t>b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80" name="Text Box 9"/>
          <p:cNvSpPr txBox="1">
            <a:spLocks noChangeArrowheads="1"/>
          </p:cNvSpPr>
          <p:nvPr/>
        </p:nvSpPr>
        <p:spPr bwMode="auto">
          <a:xfrm>
            <a:off x="5119048" y="5181600"/>
            <a:ext cx="3339152" cy="4000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000" dirty="0" smtClean="0"/>
              <a:t>e.g. </a:t>
            </a:r>
            <a:r>
              <a:rPr lang="en-US" sz="2000" dirty="0" smtClean="0"/>
              <a:t>“Parity</a:t>
            </a:r>
            <a:r>
              <a:rPr lang="en-US" sz="2000" dirty="0" smtClean="0"/>
              <a:t>” </a:t>
            </a:r>
            <a:r>
              <a:rPr lang="en-US" sz="2000" dirty="0" smtClean="0"/>
              <a:t>encoding”:</a:t>
            </a:r>
            <a:endParaRPr lang="en-US" sz="2000" dirty="0"/>
          </a:p>
        </p:txBody>
      </p:sp>
      <p:sp>
        <p:nvSpPr>
          <p:cNvPr id="182" name="Text Box 4"/>
          <p:cNvSpPr txBox="1">
            <a:spLocks noChangeArrowheads="1"/>
          </p:cNvSpPr>
          <p:nvPr/>
        </p:nvSpPr>
        <p:spPr bwMode="auto">
          <a:xfrm>
            <a:off x="5113360" y="5519147"/>
            <a:ext cx="3344840" cy="707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uniform t-bit string </a:t>
            </a:r>
            <a:r>
              <a:rPr lang="en-US" sz="2000" b="1" dirty="0" smtClean="0">
                <a:solidFill>
                  <a:srgbClr val="C00000"/>
                </a:solidFill>
              </a:rPr>
              <a:t>(b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000" b="1" dirty="0" smtClean="0">
                <a:solidFill>
                  <a:srgbClr val="C00000"/>
                </a:solidFill>
              </a:rPr>
              <a:t>…b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t</a:t>
            </a:r>
            <a:r>
              <a:rPr lang="en-US" sz="2000" b="1" dirty="0" smtClean="0">
                <a:solidFill>
                  <a:srgbClr val="C00000"/>
                </a:solidFill>
              </a:rPr>
              <a:t>) </a:t>
            </a:r>
            <a:r>
              <a:rPr lang="en-US" sz="2000" dirty="0" smtClean="0"/>
              <a:t>with parity b</a:t>
            </a:r>
            <a:endParaRPr lang="en-US" sz="2000" baseline="-25000" dirty="0" smtClean="0"/>
          </a:p>
        </p:txBody>
      </p:sp>
      <p:sp>
        <p:nvSpPr>
          <p:cNvPr id="183" name="AutoShape 14"/>
          <p:cNvSpPr>
            <a:spLocks noChangeArrowheads="1"/>
          </p:cNvSpPr>
          <p:nvPr/>
        </p:nvSpPr>
        <p:spPr bwMode="auto">
          <a:xfrm rot="4964192">
            <a:off x="110307" y="3895489"/>
            <a:ext cx="1629300" cy="274521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84" name="AutoShape 14"/>
          <p:cNvSpPr>
            <a:spLocks noChangeArrowheads="1"/>
          </p:cNvSpPr>
          <p:nvPr/>
        </p:nvSpPr>
        <p:spPr bwMode="auto">
          <a:xfrm rot="6369976">
            <a:off x="5675214" y="4496928"/>
            <a:ext cx="460573" cy="263171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85" name="AutoShape 14"/>
          <p:cNvSpPr>
            <a:spLocks noChangeArrowheads="1"/>
          </p:cNvSpPr>
          <p:nvPr/>
        </p:nvSpPr>
        <p:spPr bwMode="auto">
          <a:xfrm>
            <a:off x="3013075" y="2031207"/>
            <a:ext cx="2016125" cy="330993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86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676400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174" grpId="0"/>
      <p:bldP spid="175" grpId="0"/>
      <p:bldP spid="176" grpId="0"/>
      <p:bldP spid="177" grpId="0" animBg="1"/>
      <p:bldP spid="178" grpId="0" animBg="1"/>
      <p:bldP spid="179" grpId="0"/>
      <p:bldP spid="180" grpId="0"/>
      <p:bldP spid="182" grpId="0"/>
      <p:bldP spid="183" grpId="0" animBg="1"/>
      <p:bldP spid="1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E4B7D7B-2D66-4A57-AA1A-26EE00A1B242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Th</a:t>
            </a:r>
            <a:r>
              <a:rPr lang="en-US" dirty="0" smtClean="0"/>
              <a:t>e Dilemma…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2019300" y="3924300"/>
            <a:ext cx="4953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" name="Picture 8" descr="sim-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793" y="2577920"/>
            <a:ext cx="830263" cy="801687"/>
          </a:xfrm>
          <a:prstGeom prst="rect">
            <a:avLst/>
          </a:prstGeom>
          <a:noFill/>
        </p:spPr>
      </p:pic>
      <p:pic>
        <p:nvPicPr>
          <p:cNvPr id="7" name="Picture 65" descr="little_cthulhu-oran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232712"/>
            <a:ext cx="656925" cy="990600"/>
          </a:xfrm>
          <a:prstGeom prst="rect">
            <a:avLst/>
          </a:prstGeom>
          <a:noFill/>
        </p:spPr>
      </p:pic>
      <p:sp>
        <p:nvSpPr>
          <p:cNvPr id="9" name="Freeform 8"/>
          <p:cNvSpPr/>
          <p:nvPr/>
        </p:nvSpPr>
        <p:spPr bwMode="auto">
          <a:xfrm>
            <a:off x="1172570" y="2958920"/>
            <a:ext cx="275230" cy="1678675"/>
          </a:xfrm>
          <a:custGeom>
            <a:avLst/>
            <a:gdLst>
              <a:gd name="connsiteX0" fmla="*/ 275230 w 275230"/>
              <a:gd name="connsiteY0" fmla="*/ 0 h 1678675"/>
              <a:gd name="connsiteX1" fmla="*/ 2275 w 275230"/>
              <a:gd name="connsiteY1" fmla="*/ 914400 h 1678675"/>
              <a:gd name="connsiteX2" fmla="*/ 261582 w 275230"/>
              <a:gd name="connsiteY2" fmla="*/ 1678675 h 167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230" h="1678675">
                <a:moveTo>
                  <a:pt x="275230" y="0"/>
                </a:moveTo>
                <a:cubicBezTo>
                  <a:pt x="139890" y="317310"/>
                  <a:pt x="4550" y="634621"/>
                  <a:pt x="2275" y="914400"/>
                </a:cubicBezTo>
                <a:cubicBezTo>
                  <a:pt x="0" y="1194179"/>
                  <a:pt x="130791" y="1436427"/>
                  <a:pt x="261582" y="1678675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3008195" y="2958920"/>
            <a:ext cx="268405" cy="1733266"/>
          </a:xfrm>
          <a:custGeom>
            <a:avLst/>
            <a:gdLst>
              <a:gd name="connsiteX0" fmla="*/ 0 w 268405"/>
              <a:gd name="connsiteY0" fmla="*/ 0 h 1733266"/>
              <a:gd name="connsiteX1" fmla="*/ 259307 w 268405"/>
              <a:gd name="connsiteY1" fmla="*/ 736980 h 1733266"/>
              <a:gd name="connsiteX2" fmla="*/ 54591 w 268405"/>
              <a:gd name="connsiteY2" fmla="*/ 1733266 h 173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405" h="1733266">
                <a:moveTo>
                  <a:pt x="0" y="0"/>
                </a:moveTo>
                <a:cubicBezTo>
                  <a:pt x="125104" y="224051"/>
                  <a:pt x="250209" y="448102"/>
                  <a:pt x="259307" y="736980"/>
                </a:cubicBezTo>
                <a:cubicBezTo>
                  <a:pt x="268405" y="1025858"/>
                  <a:pt x="161498" y="1379562"/>
                  <a:pt x="54591" y="1733266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192932" y="2175312"/>
            <a:ext cx="5540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K</a:t>
            </a:r>
            <a:endParaRPr lang="en-US" dirty="0">
              <a:latin typeface="cmmi10" pitchFamily="34" charset="0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1447800" y="2529016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>
                <a:latin typeface="cmmi10" pitchFamily="34" charset="0"/>
              </a:rPr>
              <a:t>X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667000" y="2958920"/>
            <a:ext cx="304800" cy="1588"/>
          </a:xfrm>
          <a:prstGeom prst="straightConnector1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1524000" y="2958920"/>
            <a:ext cx="304800" cy="1588"/>
          </a:xfrm>
          <a:prstGeom prst="straightConnector1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4"/>
          <p:cNvSpPr txBox="1">
            <a:spLocks noChangeArrowheads="1"/>
          </p:cNvSpPr>
          <p:nvPr/>
        </p:nvSpPr>
        <p:spPr bwMode="auto">
          <a:xfrm>
            <a:off x="2566987" y="2529016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Y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4267200" cy="4616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u="sng" dirty="0" smtClean="0"/>
              <a:t>Standard security analysis:</a:t>
            </a:r>
            <a:endParaRPr lang="en-US" u="sng" dirty="0" smtClean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52400" y="5299512"/>
            <a:ext cx="4419600" cy="415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100" dirty="0" smtClean="0"/>
              <a:t>Controls inputs/outputs, e.g. CPA</a:t>
            </a:r>
            <a:endParaRPr lang="en-US" sz="2100" dirty="0" smtClean="0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152400" y="5698878"/>
            <a:ext cx="4419600" cy="415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100" dirty="0" smtClean="0"/>
              <a:t>Computation completely unknown</a:t>
            </a:r>
            <a:endParaRPr lang="en-US" sz="2100" dirty="0" smtClean="0"/>
          </a:p>
        </p:txBody>
      </p:sp>
      <p:pic>
        <p:nvPicPr>
          <p:cNvPr id="38" name="Picture 8" descr="sim-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5823" y="2556312"/>
            <a:ext cx="830263" cy="801687"/>
          </a:xfrm>
          <a:prstGeom prst="rect">
            <a:avLst/>
          </a:prstGeom>
          <a:noFill/>
        </p:spPr>
      </p:pic>
      <p:pic>
        <p:nvPicPr>
          <p:cNvPr id="39" name="Picture 65" descr="little_cthulhu-oran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1230" y="4308912"/>
            <a:ext cx="671254" cy="1012208"/>
          </a:xfrm>
          <a:prstGeom prst="rect">
            <a:avLst/>
          </a:prstGeom>
          <a:noFill/>
        </p:spPr>
      </p:pic>
      <p:sp>
        <p:nvSpPr>
          <p:cNvPr id="40" name="Freeform 39"/>
          <p:cNvSpPr/>
          <p:nvPr/>
        </p:nvSpPr>
        <p:spPr bwMode="auto">
          <a:xfrm>
            <a:off x="5562600" y="2937313"/>
            <a:ext cx="275230" cy="1676400"/>
          </a:xfrm>
          <a:custGeom>
            <a:avLst/>
            <a:gdLst>
              <a:gd name="connsiteX0" fmla="*/ 275230 w 275230"/>
              <a:gd name="connsiteY0" fmla="*/ 0 h 1678675"/>
              <a:gd name="connsiteX1" fmla="*/ 2275 w 275230"/>
              <a:gd name="connsiteY1" fmla="*/ 914400 h 1678675"/>
              <a:gd name="connsiteX2" fmla="*/ 261582 w 275230"/>
              <a:gd name="connsiteY2" fmla="*/ 1678675 h 167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230" h="1678675">
                <a:moveTo>
                  <a:pt x="275230" y="0"/>
                </a:moveTo>
                <a:cubicBezTo>
                  <a:pt x="139890" y="317310"/>
                  <a:pt x="4550" y="634621"/>
                  <a:pt x="2275" y="914400"/>
                </a:cubicBezTo>
                <a:cubicBezTo>
                  <a:pt x="0" y="1194179"/>
                  <a:pt x="130791" y="1436427"/>
                  <a:pt x="261582" y="1678675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Freeform 40"/>
          <p:cNvSpPr/>
          <p:nvPr/>
        </p:nvSpPr>
        <p:spPr bwMode="auto">
          <a:xfrm>
            <a:off x="7398225" y="2937312"/>
            <a:ext cx="268405" cy="1733266"/>
          </a:xfrm>
          <a:custGeom>
            <a:avLst/>
            <a:gdLst>
              <a:gd name="connsiteX0" fmla="*/ 0 w 268405"/>
              <a:gd name="connsiteY0" fmla="*/ 0 h 1733266"/>
              <a:gd name="connsiteX1" fmla="*/ 259307 w 268405"/>
              <a:gd name="connsiteY1" fmla="*/ 736980 h 1733266"/>
              <a:gd name="connsiteX2" fmla="*/ 54591 w 268405"/>
              <a:gd name="connsiteY2" fmla="*/ 1733266 h 173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405" h="1733266">
                <a:moveTo>
                  <a:pt x="0" y="0"/>
                </a:moveTo>
                <a:cubicBezTo>
                  <a:pt x="125104" y="224051"/>
                  <a:pt x="250209" y="448102"/>
                  <a:pt x="259307" y="736980"/>
                </a:cubicBezTo>
                <a:cubicBezTo>
                  <a:pt x="268405" y="1025858"/>
                  <a:pt x="161498" y="1379562"/>
                  <a:pt x="54591" y="1733266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tangle 4"/>
          <p:cNvSpPr txBox="1">
            <a:spLocks noChangeArrowheads="1"/>
          </p:cNvSpPr>
          <p:nvPr/>
        </p:nvSpPr>
        <p:spPr bwMode="auto">
          <a:xfrm>
            <a:off x="6555666" y="2251512"/>
            <a:ext cx="5540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K</a:t>
            </a:r>
            <a:endParaRPr lang="en-US" dirty="0">
              <a:latin typeface="cmmi10" pitchFamily="34" charset="0"/>
            </a:endParaRPr>
          </a:p>
        </p:txBody>
      </p:sp>
      <p:sp>
        <p:nvSpPr>
          <p:cNvPr id="43" name="Rectangle 4"/>
          <p:cNvSpPr txBox="1">
            <a:spLocks noChangeArrowheads="1"/>
          </p:cNvSpPr>
          <p:nvPr/>
        </p:nvSpPr>
        <p:spPr bwMode="auto">
          <a:xfrm>
            <a:off x="5837830" y="2507408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>
                <a:latin typeface="cmmi10" pitchFamily="34" charset="0"/>
              </a:rPr>
              <a:t>X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7057030" y="2937312"/>
            <a:ext cx="304800" cy="1588"/>
          </a:xfrm>
          <a:prstGeom prst="straightConnector1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914030" y="2937312"/>
            <a:ext cx="304800" cy="1588"/>
          </a:xfrm>
          <a:prstGeom prst="straightConnector1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Rectangle 4"/>
          <p:cNvSpPr txBox="1">
            <a:spLocks noChangeArrowheads="1"/>
          </p:cNvSpPr>
          <p:nvPr/>
        </p:nvSpPr>
        <p:spPr bwMode="auto">
          <a:xfrm>
            <a:off x="6957017" y="2507408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Y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47" name="Lightning Bolt 46"/>
          <p:cNvSpPr>
            <a:spLocks noChangeArrowheads="1"/>
          </p:cNvSpPr>
          <p:nvPr/>
        </p:nvSpPr>
        <p:spPr bwMode="auto">
          <a:xfrm rot="1879413">
            <a:off x="6251252" y="3371704"/>
            <a:ext cx="632607" cy="774632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4572000" y="1371600"/>
            <a:ext cx="4267200" cy="4616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u="sng" dirty="0" smtClean="0"/>
              <a:t>Attacking the implementation:</a:t>
            </a:r>
            <a:endParaRPr lang="en-US" u="sng" dirty="0" smtClean="0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838200" y="2556312"/>
            <a:ext cx="990600" cy="3847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1900" dirty="0" smtClean="0"/>
              <a:t>input</a:t>
            </a:r>
            <a:endParaRPr lang="en-US" sz="1900" dirty="0" smtClean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1766248" y="2181000"/>
            <a:ext cx="990600" cy="3847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1900" dirty="0" smtClean="0"/>
              <a:t>key</a:t>
            </a:r>
            <a:endParaRPr lang="en-US" sz="1900" dirty="0" smtClean="0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2895600" y="2556312"/>
            <a:ext cx="990600" cy="3847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1900" dirty="0" smtClean="0"/>
              <a:t>output</a:t>
            </a:r>
            <a:endParaRPr lang="en-US" sz="1900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4572000" y="1797039"/>
            <a:ext cx="4245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Adversary </a:t>
            </a:r>
            <a:r>
              <a:rPr lang="en-US" dirty="0" smtClean="0"/>
              <a:t>obtains leakage</a:t>
            </a:r>
            <a:endParaRPr lang="de-DE" dirty="0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4523096" y="5334000"/>
            <a:ext cx="4419600" cy="738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100" dirty="0" smtClean="0"/>
              <a:t>Use </a:t>
            </a:r>
            <a:r>
              <a:rPr lang="en-US" sz="2100" dirty="0" smtClean="0">
                <a:solidFill>
                  <a:srgbClr val="C00000"/>
                </a:solidFill>
              </a:rPr>
              <a:t>physical</a:t>
            </a:r>
            <a:r>
              <a:rPr lang="en-US" sz="2100" dirty="0" smtClean="0"/>
              <a:t> observations: e.g. power consumption, timing,… </a:t>
            </a:r>
            <a:endParaRPr lang="en-US" sz="2100" dirty="0" smtClean="0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517408" y="6019800"/>
            <a:ext cx="4419600" cy="415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100" dirty="0" smtClean="0"/>
              <a:t>Completely break crypto schemes!</a:t>
            </a:r>
            <a:endParaRPr lang="en-US" sz="2100" dirty="0" smtClean="0"/>
          </a:p>
        </p:txBody>
      </p:sp>
      <p:sp>
        <p:nvSpPr>
          <p:cNvPr id="55" name="Right Arrow 54"/>
          <p:cNvSpPr/>
          <p:nvPr/>
        </p:nvSpPr>
        <p:spPr bwMode="auto">
          <a:xfrm>
            <a:off x="3429000" y="3429000"/>
            <a:ext cx="2057400" cy="62324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657600" y="3532496"/>
            <a:ext cx="1600200" cy="415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100" dirty="0" smtClean="0"/>
              <a:t>implement</a:t>
            </a: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5" grpId="0"/>
      <p:bldP spid="36" grpId="0"/>
      <p:bldP spid="37" grpId="0"/>
      <p:bldP spid="40" grpId="0" animBg="1"/>
      <p:bldP spid="41" grpId="0" animBg="1"/>
      <p:bldP spid="42" grpId="0"/>
      <p:bldP spid="43" grpId="0"/>
      <p:bldP spid="46" grpId="0"/>
      <p:bldP spid="47" grpId="0" animBg="1"/>
      <p:bldP spid="48" grpId="0"/>
      <p:bldP spid="49" grpId="0"/>
      <p:bldP spid="51" grpId="0"/>
      <p:bldP spid="52" grpId="0"/>
      <p:bldP spid="53" grpId="0"/>
      <p:bldP spid="54" grpId="0"/>
      <p:bldP spid="55" grpId="0" animBg="1"/>
      <p:bldP spid="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0C377B-D8E1-48A3-8D09-1D3E9132C7F6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Compiler: </a:t>
            </a:r>
            <a:r>
              <a:rPr lang="en-US" dirty="0" smtClean="0"/>
              <a:t>high-level </a:t>
            </a:r>
            <a:endParaRPr lang="en-US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57201" y="1447800"/>
            <a:ext cx="2209800" cy="1817687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2800" i="1">
              <a:solidFill>
                <a:srgbClr val="000000"/>
              </a:solidFill>
            </a:endParaRPr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304800" y="1711325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" name="Line 35"/>
          <p:cNvSpPr>
            <a:spLocks noChangeShapeType="1"/>
          </p:cNvSpPr>
          <p:nvPr/>
        </p:nvSpPr>
        <p:spPr bwMode="auto">
          <a:xfrm>
            <a:off x="304800" y="1881187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4" name="Line 36"/>
          <p:cNvSpPr>
            <a:spLocks noChangeShapeType="1"/>
          </p:cNvSpPr>
          <p:nvPr/>
        </p:nvSpPr>
        <p:spPr bwMode="auto">
          <a:xfrm>
            <a:off x="1422400" y="180022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919163" y="2149475"/>
            <a:ext cx="503237" cy="371475"/>
          </a:xfrm>
          <a:prstGeom prst="rect">
            <a:avLst/>
          </a:prstGeom>
          <a:solidFill>
            <a:srgbClr val="F8EEC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b="1">
                <a:cs typeface="Arial" pitchFamily="34" charset="0"/>
              </a:rPr>
              <a:t>C</a:t>
            </a:r>
          </a:p>
        </p:txBody>
      </p:sp>
      <p:sp>
        <p:nvSpPr>
          <p:cNvPr id="16" name="Line 38"/>
          <p:cNvSpPr>
            <a:spLocks noChangeShapeType="1"/>
          </p:cNvSpPr>
          <p:nvPr/>
        </p:nvSpPr>
        <p:spPr bwMode="auto">
          <a:xfrm>
            <a:off x="304800" y="2319337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7" name="Freeform 39"/>
          <p:cNvSpPr>
            <a:spLocks/>
          </p:cNvSpPr>
          <p:nvPr/>
        </p:nvSpPr>
        <p:spPr bwMode="auto">
          <a:xfrm>
            <a:off x="1422400" y="2228850"/>
            <a:ext cx="320675" cy="0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>
            <a:off x="1422400" y="2398712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9" name="Line 41"/>
          <p:cNvSpPr>
            <a:spLocks noChangeShapeType="1"/>
          </p:cNvSpPr>
          <p:nvPr/>
        </p:nvSpPr>
        <p:spPr bwMode="auto">
          <a:xfrm flipV="1">
            <a:off x="1743075" y="1981200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>
            <a:off x="1743075" y="1981200"/>
            <a:ext cx="255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" name="Rectangle 47"/>
          <p:cNvSpPr>
            <a:spLocks noChangeArrowheads="1"/>
          </p:cNvSpPr>
          <p:nvPr/>
        </p:nvSpPr>
        <p:spPr bwMode="auto">
          <a:xfrm>
            <a:off x="554038" y="2741612"/>
            <a:ext cx="506412" cy="371475"/>
          </a:xfrm>
          <a:prstGeom prst="rect">
            <a:avLst/>
          </a:prstGeom>
          <a:solidFill>
            <a:srgbClr val="F8EEC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M</a:t>
            </a:r>
            <a:endParaRPr lang="de-DE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>
            <a:off x="2209800" y="2487612"/>
            <a:ext cx="722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3" name="Line 51"/>
          <p:cNvSpPr>
            <a:spLocks noChangeShapeType="1"/>
          </p:cNvSpPr>
          <p:nvPr/>
        </p:nvSpPr>
        <p:spPr bwMode="auto">
          <a:xfrm flipV="1">
            <a:off x="1392238" y="2689225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1393825" y="2689225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884238" y="1641475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26" name="Rectangle 42"/>
          <p:cNvSpPr>
            <a:spLocks noChangeArrowheads="1"/>
          </p:cNvSpPr>
          <p:nvPr/>
        </p:nvSpPr>
        <p:spPr bwMode="auto">
          <a:xfrm>
            <a:off x="1951038" y="1657350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1674813" y="2327275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>
            <a:off x="1044575" y="2963531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9" name="Line 49"/>
          <p:cNvSpPr>
            <a:spLocks noChangeShapeType="1"/>
          </p:cNvSpPr>
          <p:nvPr/>
        </p:nvSpPr>
        <p:spPr bwMode="auto">
          <a:xfrm>
            <a:off x="2478087" y="1855787"/>
            <a:ext cx="493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5334000" y="1447800"/>
            <a:ext cx="3124200" cy="3048000"/>
          </a:xfrm>
          <a:prstGeom prst="rect">
            <a:avLst/>
          </a:prstGeom>
          <a:solidFill>
            <a:srgbClr val="CCECFF">
              <a:alpha val="91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/>
          <a:lstStyle/>
          <a:p>
            <a:endParaRPr lang="de-DE" sz="2800" i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5181600" y="1787834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2" name="Freeform 39"/>
          <p:cNvSpPr>
            <a:spLocks/>
          </p:cNvSpPr>
          <p:nvPr/>
        </p:nvSpPr>
        <p:spPr bwMode="auto">
          <a:xfrm>
            <a:off x="6604000" y="2610159"/>
            <a:ext cx="336550" cy="1587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 flipV="1">
            <a:off x="6924675" y="2362509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>
            <a:off x="6924675" y="2362509"/>
            <a:ext cx="2682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5761038" y="15512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5181600" y="17036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5181600" y="16274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5181600" y="2168834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>
            <a:off x="5181600" y="20846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5181600" y="20084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>
            <a:off x="5181600" y="29990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>
            <a:off x="5181600" y="29149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3" name="Line 34"/>
          <p:cNvSpPr>
            <a:spLocks noChangeShapeType="1"/>
          </p:cNvSpPr>
          <p:nvPr/>
        </p:nvSpPr>
        <p:spPr bwMode="auto">
          <a:xfrm>
            <a:off x="5181600" y="28387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4" name="Line 34"/>
          <p:cNvSpPr>
            <a:spLocks noChangeShapeType="1"/>
          </p:cNvSpPr>
          <p:nvPr/>
        </p:nvSpPr>
        <p:spPr bwMode="auto">
          <a:xfrm>
            <a:off x="6477000" y="1940234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5" name="Line 34"/>
          <p:cNvSpPr>
            <a:spLocks noChangeShapeType="1"/>
          </p:cNvSpPr>
          <p:nvPr/>
        </p:nvSpPr>
        <p:spPr bwMode="auto">
          <a:xfrm>
            <a:off x="6477000" y="18560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>
            <a:off x="6477000" y="17798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7" name="Rectangle 36"/>
          <p:cNvSpPr>
            <a:spLocks noChangeArrowheads="1"/>
          </p:cNvSpPr>
          <p:nvPr/>
        </p:nvSpPr>
        <p:spPr bwMode="auto">
          <a:xfrm>
            <a:off x="7056438" y="17036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>
                <a:solidFill>
                  <a:srgbClr val="0000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48" name="Freeform 39"/>
          <p:cNvSpPr>
            <a:spLocks/>
          </p:cNvSpPr>
          <p:nvPr/>
        </p:nvSpPr>
        <p:spPr bwMode="auto">
          <a:xfrm>
            <a:off x="6553200" y="2541896"/>
            <a:ext cx="336550" cy="1588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9" name="Line 41"/>
          <p:cNvSpPr>
            <a:spLocks noChangeShapeType="1"/>
          </p:cNvSpPr>
          <p:nvPr/>
        </p:nvSpPr>
        <p:spPr bwMode="auto">
          <a:xfrm flipV="1">
            <a:off x="6873875" y="2294246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0" name="Line 42"/>
          <p:cNvSpPr>
            <a:spLocks noChangeShapeType="1"/>
          </p:cNvSpPr>
          <p:nvPr/>
        </p:nvSpPr>
        <p:spPr bwMode="auto">
          <a:xfrm>
            <a:off x="6873875" y="2294246"/>
            <a:ext cx="2682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1" name="Freeform 39"/>
          <p:cNvSpPr>
            <a:spLocks/>
          </p:cNvSpPr>
          <p:nvPr/>
        </p:nvSpPr>
        <p:spPr bwMode="auto">
          <a:xfrm>
            <a:off x="6510338" y="2465696"/>
            <a:ext cx="336550" cy="1588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 flipV="1">
            <a:off x="6831013" y="2218046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6831013" y="2218046"/>
            <a:ext cx="2682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5867400" y="23894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400" b="1" u="sng">
                <a:solidFill>
                  <a:srgbClr val="000000"/>
                </a:solidFill>
                <a:cs typeface="Arial" pitchFamily="34" charset="0"/>
              </a:rPr>
              <a:t>C</a:t>
            </a:r>
          </a:p>
        </p:txBody>
      </p:sp>
      <p:sp>
        <p:nvSpPr>
          <p:cNvPr id="55" name="Line 34"/>
          <p:cNvSpPr>
            <a:spLocks noChangeShapeType="1"/>
          </p:cNvSpPr>
          <p:nvPr/>
        </p:nvSpPr>
        <p:spPr bwMode="auto">
          <a:xfrm>
            <a:off x="6575425" y="2999096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6" name="Line 34"/>
          <p:cNvSpPr>
            <a:spLocks noChangeShapeType="1"/>
          </p:cNvSpPr>
          <p:nvPr/>
        </p:nvSpPr>
        <p:spPr bwMode="auto">
          <a:xfrm>
            <a:off x="6575425" y="29149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7" name="Line 34"/>
          <p:cNvSpPr>
            <a:spLocks noChangeShapeType="1"/>
          </p:cNvSpPr>
          <p:nvPr/>
        </p:nvSpPr>
        <p:spPr bwMode="auto">
          <a:xfrm>
            <a:off x="6575425" y="2838759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8" name="Rectangle 36"/>
          <p:cNvSpPr>
            <a:spLocks noChangeArrowheads="1"/>
          </p:cNvSpPr>
          <p:nvPr/>
        </p:nvSpPr>
        <p:spPr bwMode="auto">
          <a:xfrm>
            <a:off x="7086600" y="2694296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 flipV="1">
            <a:off x="6672263" y="3227696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0" name="Line 52"/>
          <p:cNvSpPr>
            <a:spLocks noChangeShapeType="1"/>
          </p:cNvSpPr>
          <p:nvPr/>
        </p:nvSpPr>
        <p:spPr bwMode="auto">
          <a:xfrm>
            <a:off x="6673850" y="3227696"/>
            <a:ext cx="3540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>
            <a:off x="6324600" y="3461059"/>
            <a:ext cx="365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2" name="Line 51"/>
          <p:cNvSpPr>
            <a:spLocks noChangeShapeType="1"/>
          </p:cNvSpPr>
          <p:nvPr/>
        </p:nvSpPr>
        <p:spPr bwMode="auto">
          <a:xfrm flipV="1">
            <a:off x="6748463" y="3303896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" name="Line 52"/>
          <p:cNvSpPr>
            <a:spLocks noChangeShapeType="1"/>
          </p:cNvSpPr>
          <p:nvPr/>
        </p:nvSpPr>
        <p:spPr bwMode="auto">
          <a:xfrm>
            <a:off x="6750050" y="3303896"/>
            <a:ext cx="2651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 flipV="1">
            <a:off x="6324600" y="3537259"/>
            <a:ext cx="44608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" name="Line 51"/>
          <p:cNvSpPr>
            <a:spLocks noChangeShapeType="1"/>
          </p:cNvSpPr>
          <p:nvPr/>
        </p:nvSpPr>
        <p:spPr bwMode="auto">
          <a:xfrm flipV="1">
            <a:off x="6824663" y="3415021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" name="Line 52"/>
          <p:cNvSpPr>
            <a:spLocks noChangeShapeType="1"/>
          </p:cNvSpPr>
          <p:nvPr/>
        </p:nvSpPr>
        <p:spPr bwMode="auto">
          <a:xfrm>
            <a:off x="6826250" y="3415021"/>
            <a:ext cx="2651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7" name="Line 36"/>
          <p:cNvSpPr>
            <a:spLocks noChangeShapeType="1"/>
          </p:cNvSpPr>
          <p:nvPr/>
        </p:nvSpPr>
        <p:spPr bwMode="auto">
          <a:xfrm flipV="1">
            <a:off x="6324600" y="3648384"/>
            <a:ext cx="525463" cy="26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68" name="Group 123"/>
          <p:cNvGrpSpPr>
            <a:grpSpLocks/>
          </p:cNvGrpSpPr>
          <p:nvPr/>
        </p:nvGrpSpPr>
        <p:grpSpPr bwMode="auto">
          <a:xfrm>
            <a:off x="5867400" y="3227696"/>
            <a:ext cx="481013" cy="914400"/>
            <a:chOff x="3888" y="2640"/>
            <a:chExt cx="288" cy="576"/>
          </a:xfrm>
        </p:grpSpPr>
        <p:sp>
          <p:nvSpPr>
            <p:cNvPr id="69" name="Rectangle 47"/>
            <p:cNvSpPr>
              <a:spLocks noChangeArrowheads="1"/>
            </p:cNvSpPr>
            <p:nvPr/>
          </p:nvSpPr>
          <p:spPr bwMode="auto">
            <a:xfrm>
              <a:off x="3901" y="2640"/>
              <a:ext cx="275" cy="57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endParaRPr lang="de-DE" b="1">
                <a:solidFill>
                  <a:schemeClr val="bg1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70" name="Line 121"/>
            <p:cNvSpPr>
              <a:spLocks noChangeShapeType="1"/>
            </p:cNvSpPr>
            <p:nvPr/>
          </p:nvSpPr>
          <p:spPr bwMode="auto">
            <a:xfrm>
              <a:off x="3888" y="283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122"/>
            <p:cNvSpPr>
              <a:spLocks noChangeShapeType="1"/>
            </p:cNvSpPr>
            <p:nvPr/>
          </p:nvSpPr>
          <p:spPr bwMode="auto">
            <a:xfrm>
              <a:off x="3888" y="30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5486400" y="3456296"/>
            <a:ext cx="400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b="1" u="sng">
                <a:solidFill>
                  <a:srgbClr val="000000"/>
                </a:solidFill>
                <a:cs typeface="Arial" pitchFamily="34" charset="0"/>
              </a:rPr>
              <a:t>M</a:t>
            </a:r>
          </a:p>
        </p:txBody>
      </p:sp>
      <p:sp>
        <p:nvSpPr>
          <p:cNvPr id="73" name="Line 34"/>
          <p:cNvSpPr>
            <a:spLocks noChangeShapeType="1"/>
          </p:cNvSpPr>
          <p:nvPr/>
        </p:nvSpPr>
        <p:spPr bwMode="auto">
          <a:xfrm>
            <a:off x="7772400" y="2083109"/>
            <a:ext cx="838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4" name="Line 34"/>
          <p:cNvSpPr>
            <a:spLocks noChangeShapeType="1"/>
          </p:cNvSpPr>
          <p:nvPr/>
        </p:nvSpPr>
        <p:spPr bwMode="auto">
          <a:xfrm>
            <a:off x="7772400" y="19989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5" name="Line 34"/>
          <p:cNvSpPr>
            <a:spLocks noChangeShapeType="1"/>
          </p:cNvSpPr>
          <p:nvPr/>
        </p:nvSpPr>
        <p:spPr bwMode="auto">
          <a:xfrm>
            <a:off x="7772400" y="19227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6" name="Line 34"/>
          <p:cNvSpPr>
            <a:spLocks noChangeShapeType="1"/>
          </p:cNvSpPr>
          <p:nvPr/>
        </p:nvSpPr>
        <p:spPr bwMode="auto">
          <a:xfrm>
            <a:off x="7848600" y="3073709"/>
            <a:ext cx="838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7" name="Line 34"/>
          <p:cNvSpPr>
            <a:spLocks noChangeShapeType="1"/>
          </p:cNvSpPr>
          <p:nvPr/>
        </p:nvSpPr>
        <p:spPr bwMode="auto">
          <a:xfrm>
            <a:off x="7848600" y="29895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8" name="Line 34"/>
          <p:cNvSpPr>
            <a:spLocks noChangeShapeType="1"/>
          </p:cNvSpPr>
          <p:nvPr/>
        </p:nvSpPr>
        <p:spPr bwMode="auto">
          <a:xfrm>
            <a:off x="7848600" y="2913371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9" name="Oval 131"/>
          <p:cNvSpPr>
            <a:spLocks noChangeArrowheads="1"/>
          </p:cNvSpPr>
          <p:nvPr/>
        </p:nvSpPr>
        <p:spPr bwMode="auto">
          <a:xfrm>
            <a:off x="6455392" y="2694296"/>
            <a:ext cx="748352" cy="4572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423863" y="4724400"/>
            <a:ext cx="2243137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dirty="0" smtClean="0"/>
              <a:t>2. Each wire </a:t>
            </a:r>
            <a:r>
              <a:rPr lang="en-US" dirty="0" smtClean="0">
                <a:solidFill>
                  <a:srgbClr val="C00000"/>
                </a:solidFill>
              </a:rPr>
              <a:t>w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AutoShape 14"/>
          <p:cNvSpPr>
            <a:spLocks noChangeArrowheads="1"/>
          </p:cNvSpPr>
          <p:nvPr/>
        </p:nvSpPr>
        <p:spPr bwMode="auto">
          <a:xfrm>
            <a:off x="2630831" y="4800600"/>
            <a:ext cx="2017369" cy="308030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Oval 131"/>
          <p:cNvSpPr>
            <a:spLocks noChangeArrowheads="1"/>
          </p:cNvSpPr>
          <p:nvPr/>
        </p:nvSpPr>
        <p:spPr bwMode="auto">
          <a:xfrm>
            <a:off x="1295400" y="2209800"/>
            <a:ext cx="533400" cy="4572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8" name="AutoShape 14"/>
          <p:cNvSpPr>
            <a:spLocks noChangeArrowheads="1"/>
          </p:cNvSpPr>
          <p:nvPr/>
        </p:nvSpPr>
        <p:spPr bwMode="auto">
          <a:xfrm rot="5713490">
            <a:off x="489004" y="3575397"/>
            <a:ext cx="2073899" cy="273385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9" name="AutoShape 14"/>
          <p:cNvSpPr>
            <a:spLocks noChangeArrowheads="1"/>
          </p:cNvSpPr>
          <p:nvPr/>
        </p:nvSpPr>
        <p:spPr bwMode="auto">
          <a:xfrm rot="6369976">
            <a:off x="5642891" y="3867979"/>
            <a:ext cx="1747924" cy="265041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5181600" y="4738048"/>
            <a:ext cx="3581400" cy="1107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>
                <a:solidFill>
                  <a:srgbClr val="C00000"/>
                </a:solidFill>
              </a:rPr>
              <a:t>Wire bundle </a:t>
            </a:r>
            <a:r>
              <a:rPr lang="en-US" sz="2200" dirty="0" smtClean="0"/>
              <a:t>that carries the encoding of w, e.g. a   t-bit string with parity w</a:t>
            </a:r>
            <a:endParaRPr lang="en-US" sz="2200" dirty="0" smtClean="0">
              <a:solidFill>
                <a:srgbClr val="C00000"/>
              </a:solidFill>
            </a:endParaRPr>
          </a:p>
        </p:txBody>
      </p:sp>
      <p:sp>
        <p:nvSpPr>
          <p:cNvPr id="91" name="AutoShape 14"/>
          <p:cNvSpPr>
            <a:spLocks noChangeArrowheads="1"/>
          </p:cNvSpPr>
          <p:nvPr/>
        </p:nvSpPr>
        <p:spPr bwMode="auto">
          <a:xfrm>
            <a:off x="3013075" y="2031207"/>
            <a:ext cx="2016125" cy="330993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92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676400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9" grpId="0" animBg="1"/>
      <p:bldP spid="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0C377B-D8E1-48A3-8D09-1D3E9132C7F6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Two key properties of our encoding</a:t>
            </a:r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2400" y="1447800"/>
            <a:ext cx="9144000" cy="4616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dirty="0" smtClean="0"/>
              <a:t>Let (a</a:t>
            </a:r>
            <a:r>
              <a:rPr lang="en-US" baseline="-25000" dirty="0" smtClean="0"/>
              <a:t>1</a:t>
            </a:r>
            <a:r>
              <a:rPr lang="en-US" dirty="0" smtClean="0"/>
              <a:t>,…a</a:t>
            </a:r>
            <a:r>
              <a:rPr lang="en-US" baseline="-25000" dirty="0" smtClean="0"/>
              <a:t>t</a:t>
            </a:r>
            <a:r>
              <a:rPr lang="en-US" dirty="0" smtClean="0"/>
              <a:t>) and (b</a:t>
            </a:r>
            <a:r>
              <a:rPr lang="en-US" baseline="-25000" dirty="0" smtClean="0"/>
              <a:t>1</a:t>
            </a:r>
            <a:r>
              <a:rPr lang="en-US" dirty="0" smtClean="0"/>
              <a:t>,…b</a:t>
            </a:r>
            <a:r>
              <a:rPr lang="en-US" baseline="-25000" dirty="0" smtClean="0"/>
              <a:t>t</a:t>
            </a:r>
            <a:r>
              <a:rPr lang="en-US" dirty="0" smtClean="0"/>
              <a:t>) be bit strings with parity 0 and 1 (resp.)</a:t>
            </a:r>
            <a:endParaRPr lang="de-DE" dirty="0"/>
          </a:p>
        </p:txBody>
      </p:sp>
      <p:pic>
        <p:nvPicPr>
          <p:cNvPr id="10" name="Picture 19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33936" y="2362200"/>
            <a:ext cx="838200" cy="1264556"/>
          </a:xfrm>
          <a:prstGeom prst="rect">
            <a:avLst/>
          </a:prstGeom>
          <a:noFill/>
        </p:spPr>
      </p:pic>
      <p:sp>
        <p:nvSpPr>
          <p:cNvPr id="11" name="Lightning Bolt 10"/>
          <p:cNvSpPr>
            <a:spLocks noChangeArrowheads="1"/>
          </p:cNvSpPr>
          <p:nvPr/>
        </p:nvSpPr>
        <p:spPr bwMode="auto">
          <a:xfrm rot="7382385">
            <a:off x="3666905" y="2418501"/>
            <a:ext cx="848844" cy="981966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4400" y="2618096"/>
            <a:ext cx="3276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200" dirty="0" smtClean="0"/>
              <a:t>f(a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,…a</a:t>
            </a:r>
            <a:r>
              <a:rPr lang="en-US" sz="2200" baseline="-25000" dirty="0" smtClean="0"/>
              <a:t>t</a:t>
            </a:r>
            <a:r>
              <a:rPr lang="en-US" sz="2200" dirty="0" smtClean="0"/>
              <a:t>) </a:t>
            </a:r>
            <a:r>
              <a:rPr lang="en-US" sz="2600" b="1" dirty="0" smtClean="0"/>
              <a:t>or</a:t>
            </a:r>
            <a:r>
              <a:rPr lang="en-US" sz="2200" dirty="0" smtClean="0"/>
              <a:t> </a:t>
            </a:r>
            <a:r>
              <a:rPr lang="en-US" sz="2200" dirty="0" smtClean="0"/>
              <a:t>f(b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,…b</a:t>
            </a:r>
            <a:r>
              <a:rPr lang="en-US" sz="2200" baseline="-25000" dirty="0" smtClean="0"/>
              <a:t>t</a:t>
            </a:r>
            <a:r>
              <a:rPr lang="en-US" sz="2200" dirty="0" smtClean="0"/>
              <a:t>) </a:t>
            </a:r>
            <a:endParaRPr lang="de-DE" sz="2200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7808" y="4139635"/>
            <a:ext cx="7467600" cy="5847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3200" dirty="0" smtClean="0"/>
              <a:t>2. Noise indistinguishable </a:t>
            </a:r>
            <a:r>
              <a:rPr lang="en-US" sz="1800" dirty="0" smtClean="0"/>
              <a:t>[XOR Lemma]</a:t>
            </a:r>
            <a:endParaRPr lang="de-DE" sz="1800" dirty="0"/>
          </a:p>
        </p:txBody>
      </p:sp>
      <p:pic>
        <p:nvPicPr>
          <p:cNvPr id="19" name="Picture 19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3969" y="4679044"/>
            <a:ext cx="838200" cy="1264556"/>
          </a:xfrm>
          <a:prstGeom prst="rect">
            <a:avLst/>
          </a:prstGeom>
          <a:noFill/>
        </p:spPr>
      </p:pic>
      <p:sp>
        <p:nvSpPr>
          <p:cNvPr id="20" name="Lightning Bolt 19"/>
          <p:cNvSpPr>
            <a:spLocks noChangeArrowheads="1"/>
          </p:cNvSpPr>
          <p:nvPr/>
        </p:nvSpPr>
        <p:spPr bwMode="auto">
          <a:xfrm rot="7382385">
            <a:off x="3647570" y="4704501"/>
            <a:ext cx="848844" cy="981966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1" y="4952999"/>
            <a:ext cx="472123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200" dirty="0" smtClean="0"/>
              <a:t>(a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</a:t>
            </a:r>
            <a:r>
              <a:rPr lang="en-US" sz="2200" dirty="0" smtClean="0">
                <a:latin typeface="Arial"/>
                <a:cs typeface="Arial"/>
              </a:rPr>
              <a:t>ƞ</a:t>
            </a:r>
            <a:r>
              <a:rPr lang="en-US" sz="2200" baseline="-25000" dirty="0" smtClean="0">
                <a:latin typeface="Arial"/>
                <a:cs typeface="Arial"/>
              </a:rPr>
              <a:t>1</a:t>
            </a:r>
            <a:r>
              <a:rPr lang="en-US" sz="2200" dirty="0" smtClean="0"/>
              <a:t>,+…a</a:t>
            </a:r>
            <a:r>
              <a:rPr lang="en-US" sz="2200" baseline="-25000" dirty="0" smtClean="0"/>
              <a:t>t</a:t>
            </a:r>
            <a:r>
              <a:rPr lang="en-US" sz="2200" dirty="0" smtClean="0"/>
              <a:t>+</a:t>
            </a:r>
            <a:r>
              <a:rPr lang="en-US" sz="2200" dirty="0" smtClean="0">
                <a:latin typeface="Arial"/>
                <a:cs typeface="Arial"/>
              </a:rPr>
              <a:t>ƞ</a:t>
            </a:r>
            <a:r>
              <a:rPr lang="en-US" sz="2200" baseline="-25000" dirty="0" smtClean="0">
                <a:latin typeface="Arial"/>
                <a:cs typeface="Arial"/>
              </a:rPr>
              <a:t>t</a:t>
            </a:r>
            <a:r>
              <a:rPr lang="en-US" sz="2200" dirty="0" smtClean="0"/>
              <a:t>) </a:t>
            </a:r>
            <a:r>
              <a:rPr lang="en-US" sz="2600" b="1" dirty="0" smtClean="0"/>
              <a:t>or</a:t>
            </a:r>
            <a:r>
              <a:rPr lang="en-US" sz="2200" dirty="0" smtClean="0"/>
              <a:t> (b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</a:t>
            </a:r>
            <a:r>
              <a:rPr lang="en-US" sz="2200" dirty="0" smtClean="0">
                <a:latin typeface="Arial"/>
                <a:cs typeface="Arial"/>
              </a:rPr>
              <a:t>ƞ</a:t>
            </a:r>
            <a:r>
              <a:rPr lang="en-US" sz="2200" baseline="-25000" dirty="0" smtClean="0">
                <a:latin typeface="Arial"/>
                <a:cs typeface="Arial"/>
              </a:rPr>
              <a:t>1</a:t>
            </a:r>
            <a:r>
              <a:rPr lang="en-US" sz="2200" dirty="0" smtClean="0"/>
              <a:t>,…b</a:t>
            </a:r>
            <a:r>
              <a:rPr lang="en-US" sz="2200" baseline="-25000" dirty="0" smtClean="0"/>
              <a:t>t</a:t>
            </a:r>
            <a:r>
              <a:rPr lang="en-US" sz="2200" dirty="0" smtClean="0"/>
              <a:t>+</a:t>
            </a:r>
            <a:r>
              <a:rPr lang="en-US" sz="2200" dirty="0" smtClean="0">
                <a:latin typeface="Arial"/>
                <a:cs typeface="Arial"/>
              </a:rPr>
              <a:t>ƞ</a:t>
            </a:r>
            <a:r>
              <a:rPr lang="en-US" sz="2200" baseline="-25000" dirty="0" smtClean="0">
                <a:latin typeface="Arial"/>
                <a:cs typeface="Arial"/>
              </a:rPr>
              <a:t>t</a:t>
            </a:r>
            <a:r>
              <a:rPr lang="en-US" sz="2200" dirty="0" smtClean="0"/>
              <a:t>) </a:t>
            </a:r>
            <a:endParaRPr lang="de-DE" sz="2200" dirty="0"/>
          </a:p>
        </p:txBody>
      </p:sp>
      <p:sp>
        <p:nvSpPr>
          <p:cNvPr id="22" name="Cloud Callout 21"/>
          <p:cNvSpPr>
            <a:spLocks noChangeArrowheads="1"/>
          </p:cNvSpPr>
          <p:nvPr/>
        </p:nvSpPr>
        <p:spPr bwMode="auto">
          <a:xfrm>
            <a:off x="381000" y="4648200"/>
            <a:ext cx="1600200" cy="1270000"/>
          </a:xfrm>
          <a:prstGeom prst="cloudCallout">
            <a:avLst>
              <a:gd name="adj1" fmla="val 90087"/>
              <a:gd name="adj2" fmla="val -2396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defTabSz="914400">
              <a:spcBef>
                <a:spcPct val="0"/>
              </a:spcBef>
              <a:defRPr/>
            </a:pPr>
            <a:r>
              <a:rPr lang="en-US" sz="4800" dirty="0" smtClean="0">
                <a:latin typeface="+mj-lt"/>
                <a:cs typeface="+mn-cs"/>
              </a:rPr>
              <a:t>??</a:t>
            </a:r>
            <a:endParaRPr lang="en-US" sz="4800" dirty="0">
              <a:latin typeface="+mj-lt"/>
              <a:cs typeface="+mn-cs"/>
            </a:endParaRPr>
          </a:p>
        </p:txBody>
      </p:sp>
      <p:sp>
        <p:nvSpPr>
          <p:cNvPr id="29" name="Rounded Rectangular Callout 15"/>
          <p:cNvSpPr>
            <a:spLocks noChangeArrowheads="1"/>
          </p:cNvSpPr>
          <p:nvPr/>
        </p:nvSpPr>
        <p:spPr bwMode="auto">
          <a:xfrm>
            <a:off x="4890448" y="3451067"/>
            <a:ext cx="2114550" cy="533400"/>
          </a:xfrm>
          <a:prstGeom prst="wedgeRoundRectCallout">
            <a:avLst>
              <a:gd name="adj1" fmla="val 19514"/>
              <a:gd name="adj2" fmla="val -123140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800" dirty="0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n AC</a:t>
            </a:r>
            <a:r>
              <a:rPr lang="en-US" sz="2800" baseline="30000" dirty="0" smtClean="0">
                <a:solidFill>
                  <a:schemeClr val="bg1"/>
                </a:solidFill>
              </a:rPr>
              <a:t>0</a:t>
            </a:r>
            <a:endParaRPr lang="de-DE" sz="2800" baseline="30000" dirty="0">
              <a:solidFill>
                <a:schemeClr val="bg1"/>
              </a:solidFill>
            </a:endParaRPr>
          </a:p>
        </p:txBody>
      </p:sp>
      <p:sp>
        <p:nvSpPr>
          <p:cNvPr id="30" name="Rounded Rectangular Callout 15"/>
          <p:cNvSpPr>
            <a:spLocks noChangeArrowheads="1"/>
          </p:cNvSpPr>
          <p:nvPr/>
        </p:nvSpPr>
        <p:spPr bwMode="auto">
          <a:xfrm>
            <a:off x="4890448" y="3451067"/>
            <a:ext cx="2114550" cy="533400"/>
          </a:xfrm>
          <a:prstGeom prst="wedgeRoundRectCallout">
            <a:avLst>
              <a:gd name="adj1" fmla="val -46319"/>
              <a:gd name="adj2" fmla="val -110348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800" dirty="0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n AC</a:t>
            </a:r>
            <a:r>
              <a:rPr lang="en-US" sz="2800" baseline="30000" dirty="0" smtClean="0">
                <a:solidFill>
                  <a:schemeClr val="bg1"/>
                </a:solidFill>
              </a:rPr>
              <a:t>0</a:t>
            </a:r>
            <a:endParaRPr lang="de-DE" sz="2800" baseline="300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75496" y="2689067"/>
            <a:ext cx="3810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226792" y="2689067"/>
            <a:ext cx="3810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ular Callout 15"/>
          <p:cNvSpPr>
            <a:spLocks noChangeArrowheads="1"/>
          </p:cNvSpPr>
          <p:nvPr/>
        </p:nvSpPr>
        <p:spPr bwMode="auto">
          <a:xfrm>
            <a:off x="4114801" y="5638800"/>
            <a:ext cx="4495800" cy="533400"/>
          </a:xfrm>
          <a:prstGeom prst="wedgeRoundRectCallout">
            <a:avLst>
              <a:gd name="adj1" fmla="val -23993"/>
              <a:gd name="adj2" fmla="val -84761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r>
              <a:rPr lang="en-US" sz="2800" dirty="0" smtClean="0">
                <a:solidFill>
                  <a:schemeClr val="bg1"/>
                </a:solidFill>
              </a:rPr>
              <a:t>Flip each bit with prob. p</a:t>
            </a:r>
            <a:endParaRPr lang="de-DE" sz="2800" baseline="30000" dirty="0">
              <a:solidFill>
                <a:schemeClr val="bg1"/>
              </a:solidFill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52400" y="1905000"/>
            <a:ext cx="83058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dirty="0" smtClean="0"/>
              <a:t>1. </a:t>
            </a:r>
            <a:r>
              <a:rPr lang="en-US" sz="2800" dirty="0" smtClean="0"/>
              <a:t>L=AC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 </a:t>
            </a:r>
            <a:r>
              <a:rPr lang="en-US" sz="2800" dirty="0" smtClean="0"/>
              <a:t>indistinguishable </a:t>
            </a:r>
            <a:r>
              <a:rPr lang="en-US" sz="1800" dirty="0" smtClean="0"/>
              <a:t>[Has86,DubrovIshai06]</a:t>
            </a:r>
            <a:endParaRPr lang="de-DE" sz="1800" dirty="0"/>
          </a:p>
        </p:txBody>
      </p:sp>
      <p:sp>
        <p:nvSpPr>
          <p:cNvPr id="15" name="Cloud Callout 14"/>
          <p:cNvSpPr>
            <a:spLocks noChangeArrowheads="1"/>
          </p:cNvSpPr>
          <p:nvPr/>
        </p:nvSpPr>
        <p:spPr bwMode="auto">
          <a:xfrm>
            <a:off x="304800" y="2286000"/>
            <a:ext cx="1600200" cy="1270000"/>
          </a:xfrm>
          <a:prstGeom prst="cloudCallout">
            <a:avLst>
              <a:gd name="adj1" fmla="val 84969"/>
              <a:gd name="adj2" fmla="val -14290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defTabSz="914400">
              <a:spcBef>
                <a:spcPct val="0"/>
              </a:spcBef>
              <a:defRPr/>
            </a:pPr>
            <a:r>
              <a:rPr lang="en-US" sz="4800" dirty="0" smtClean="0">
                <a:latin typeface="+mj-lt"/>
                <a:cs typeface="+mn-cs"/>
              </a:rPr>
              <a:t>??</a:t>
            </a:r>
            <a:endParaRPr lang="en-US" sz="4800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 animBg="1"/>
      <p:bldP spid="21" grpId="0"/>
      <p:bldP spid="22" grpId="0" animBg="1"/>
      <p:bldP spid="29" grpId="0" animBg="1"/>
      <p:bldP spid="30" grpId="0" animBg="1"/>
      <p:bldP spid="31" grpId="0" animBg="1"/>
      <p:bldP spid="32" grpId="0" animBg="1"/>
      <p:bldP spid="42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0C377B-D8E1-48A3-8D09-1D3E9132C7F6}" type="slidenum">
              <a:rPr lang="he-IL" smtClean="0"/>
              <a:pPr/>
              <a:t>22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Compiler: </a:t>
            </a:r>
            <a:r>
              <a:rPr lang="en-US" dirty="0" smtClean="0"/>
              <a:t>high-level </a:t>
            </a:r>
            <a:endParaRPr lang="en-US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57201" y="2002566"/>
            <a:ext cx="2209800" cy="1817687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2800" i="1">
              <a:solidFill>
                <a:srgbClr val="000000"/>
              </a:solidFill>
            </a:endParaRPr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304800" y="2266091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3" name="Line 35"/>
          <p:cNvSpPr>
            <a:spLocks noChangeShapeType="1"/>
          </p:cNvSpPr>
          <p:nvPr/>
        </p:nvSpPr>
        <p:spPr bwMode="auto">
          <a:xfrm>
            <a:off x="304800" y="2435953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4" name="Line 36"/>
          <p:cNvSpPr>
            <a:spLocks noChangeShapeType="1"/>
          </p:cNvSpPr>
          <p:nvPr/>
        </p:nvSpPr>
        <p:spPr bwMode="auto">
          <a:xfrm>
            <a:off x="1422400" y="2354991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919163" y="2704241"/>
            <a:ext cx="503237" cy="371475"/>
          </a:xfrm>
          <a:prstGeom prst="rect">
            <a:avLst/>
          </a:prstGeom>
          <a:solidFill>
            <a:srgbClr val="F8EEC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b="1">
                <a:cs typeface="Arial" pitchFamily="34" charset="0"/>
              </a:rPr>
              <a:t>C</a:t>
            </a:r>
          </a:p>
        </p:txBody>
      </p:sp>
      <p:sp>
        <p:nvSpPr>
          <p:cNvPr id="16" name="Line 38"/>
          <p:cNvSpPr>
            <a:spLocks noChangeShapeType="1"/>
          </p:cNvSpPr>
          <p:nvPr/>
        </p:nvSpPr>
        <p:spPr bwMode="auto">
          <a:xfrm>
            <a:off x="304800" y="2874103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7" name="Freeform 39"/>
          <p:cNvSpPr>
            <a:spLocks/>
          </p:cNvSpPr>
          <p:nvPr/>
        </p:nvSpPr>
        <p:spPr bwMode="auto">
          <a:xfrm>
            <a:off x="1422400" y="2783616"/>
            <a:ext cx="320675" cy="0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>
            <a:off x="1422400" y="295347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9" name="Line 41"/>
          <p:cNvSpPr>
            <a:spLocks noChangeShapeType="1"/>
          </p:cNvSpPr>
          <p:nvPr/>
        </p:nvSpPr>
        <p:spPr bwMode="auto">
          <a:xfrm flipV="1">
            <a:off x="1743075" y="2535966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>
            <a:off x="1743075" y="2535966"/>
            <a:ext cx="255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" name="Rectangle 47"/>
          <p:cNvSpPr>
            <a:spLocks noChangeArrowheads="1"/>
          </p:cNvSpPr>
          <p:nvPr/>
        </p:nvSpPr>
        <p:spPr bwMode="auto">
          <a:xfrm>
            <a:off x="554038" y="3296378"/>
            <a:ext cx="506412" cy="371475"/>
          </a:xfrm>
          <a:prstGeom prst="rect">
            <a:avLst/>
          </a:prstGeom>
          <a:solidFill>
            <a:srgbClr val="F8EEC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M</a:t>
            </a:r>
            <a:endParaRPr lang="de-DE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>
            <a:off x="2209800" y="3042378"/>
            <a:ext cx="722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3" name="Line 51"/>
          <p:cNvSpPr>
            <a:spLocks noChangeShapeType="1"/>
          </p:cNvSpPr>
          <p:nvPr/>
        </p:nvSpPr>
        <p:spPr bwMode="auto">
          <a:xfrm flipV="1">
            <a:off x="1392238" y="3243991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1393825" y="3243991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884238" y="2196241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26" name="Rectangle 42"/>
          <p:cNvSpPr>
            <a:spLocks noChangeArrowheads="1"/>
          </p:cNvSpPr>
          <p:nvPr/>
        </p:nvSpPr>
        <p:spPr bwMode="auto">
          <a:xfrm>
            <a:off x="1951038" y="2212116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1674813" y="2882041"/>
            <a:ext cx="504825" cy="396875"/>
          </a:xfrm>
          <a:prstGeom prst="rect">
            <a:avLst/>
          </a:prstGeom>
          <a:solidFill>
            <a:srgbClr val="F8EEC8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b="1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>
            <a:off x="1044575" y="3518297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9" name="Line 49"/>
          <p:cNvSpPr>
            <a:spLocks noChangeShapeType="1"/>
          </p:cNvSpPr>
          <p:nvPr/>
        </p:nvSpPr>
        <p:spPr bwMode="auto">
          <a:xfrm>
            <a:off x="2478087" y="2410553"/>
            <a:ext cx="493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5334000" y="2002566"/>
            <a:ext cx="3124200" cy="3048000"/>
          </a:xfrm>
          <a:prstGeom prst="rect">
            <a:avLst/>
          </a:prstGeom>
          <a:solidFill>
            <a:srgbClr val="CCECFF">
              <a:alpha val="91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/>
          <a:lstStyle/>
          <a:p>
            <a:endParaRPr lang="de-DE" sz="2800" i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5181600" y="2342600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2" name="Freeform 39"/>
          <p:cNvSpPr>
            <a:spLocks/>
          </p:cNvSpPr>
          <p:nvPr/>
        </p:nvSpPr>
        <p:spPr bwMode="auto">
          <a:xfrm>
            <a:off x="6604000" y="3164925"/>
            <a:ext cx="336550" cy="1587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 flipV="1">
            <a:off x="6924675" y="2917275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>
            <a:off x="6924675" y="2917275"/>
            <a:ext cx="2682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5761038" y="2106062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5181600" y="22584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5181600" y="21822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5181600" y="2723600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>
            <a:off x="5181600" y="26394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5181600" y="25632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>
            <a:off x="5181600" y="35538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>
            <a:off x="5181600" y="3469725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3" name="Line 34"/>
          <p:cNvSpPr>
            <a:spLocks noChangeShapeType="1"/>
          </p:cNvSpPr>
          <p:nvPr/>
        </p:nvSpPr>
        <p:spPr bwMode="auto">
          <a:xfrm>
            <a:off x="5181600" y="3393525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4" name="Line 34"/>
          <p:cNvSpPr>
            <a:spLocks noChangeShapeType="1"/>
          </p:cNvSpPr>
          <p:nvPr/>
        </p:nvSpPr>
        <p:spPr bwMode="auto">
          <a:xfrm>
            <a:off x="6477000" y="2495000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5" name="Line 34"/>
          <p:cNvSpPr>
            <a:spLocks noChangeShapeType="1"/>
          </p:cNvSpPr>
          <p:nvPr/>
        </p:nvSpPr>
        <p:spPr bwMode="auto">
          <a:xfrm>
            <a:off x="6477000" y="24108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>
            <a:off x="6477000" y="23346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7" name="Rectangle 36"/>
          <p:cNvSpPr>
            <a:spLocks noChangeArrowheads="1"/>
          </p:cNvSpPr>
          <p:nvPr/>
        </p:nvSpPr>
        <p:spPr bwMode="auto">
          <a:xfrm>
            <a:off x="7056438" y="2258462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48" name="Freeform 39"/>
          <p:cNvSpPr>
            <a:spLocks/>
          </p:cNvSpPr>
          <p:nvPr/>
        </p:nvSpPr>
        <p:spPr bwMode="auto">
          <a:xfrm>
            <a:off x="6553200" y="3096662"/>
            <a:ext cx="336550" cy="1588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9" name="Line 41"/>
          <p:cNvSpPr>
            <a:spLocks noChangeShapeType="1"/>
          </p:cNvSpPr>
          <p:nvPr/>
        </p:nvSpPr>
        <p:spPr bwMode="auto">
          <a:xfrm flipV="1">
            <a:off x="6873875" y="2849012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0" name="Line 42"/>
          <p:cNvSpPr>
            <a:spLocks noChangeShapeType="1"/>
          </p:cNvSpPr>
          <p:nvPr/>
        </p:nvSpPr>
        <p:spPr bwMode="auto">
          <a:xfrm>
            <a:off x="6873875" y="2849012"/>
            <a:ext cx="2682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1" name="Freeform 39"/>
          <p:cNvSpPr>
            <a:spLocks/>
          </p:cNvSpPr>
          <p:nvPr/>
        </p:nvSpPr>
        <p:spPr bwMode="auto">
          <a:xfrm>
            <a:off x="6510338" y="3020462"/>
            <a:ext cx="336550" cy="1588"/>
          </a:xfrm>
          <a:custGeom>
            <a:avLst/>
            <a:gdLst>
              <a:gd name="T0" fmla="*/ 0 w 201"/>
              <a:gd name="T1" fmla="*/ 0 h 1"/>
              <a:gd name="T2" fmla="*/ 2147483647 w 201"/>
              <a:gd name="T3" fmla="*/ 2147483647 h 1"/>
              <a:gd name="T4" fmla="*/ 0 60000 65536"/>
              <a:gd name="T5" fmla="*/ 0 60000 65536"/>
              <a:gd name="T6" fmla="*/ 0 w 201"/>
              <a:gd name="T7" fmla="*/ 0 h 1"/>
              <a:gd name="T8" fmla="*/ 201 w 20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" h="1">
                <a:moveTo>
                  <a:pt x="0" y="0"/>
                </a:moveTo>
                <a:lnTo>
                  <a:pt x="20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endParaRPr lang="de-DE" b="1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 flipV="1">
            <a:off x="6831013" y="2772812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6831013" y="2772812"/>
            <a:ext cx="2682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5867400" y="2944262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400" b="1" u="sng">
                <a:solidFill>
                  <a:srgbClr val="000000"/>
                </a:solidFill>
                <a:cs typeface="Arial" pitchFamily="34" charset="0"/>
              </a:rPr>
              <a:t>C</a:t>
            </a:r>
          </a:p>
        </p:txBody>
      </p:sp>
      <p:sp>
        <p:nvSpPr>
          <p:cNvPr id="55" name="Line 34"/>
          <p:cNvSpPr>
            <a:spLocks noChangeShapeType="1"/>
          </p:cNvSpPr>
          <p:nvPr/>
        </p:nvSpPr>
        <p:spPr bwMode="auto">
          <a:xfrm>
            <a:off x="6575425" y="3553862"/>
            <a:ext cx="5381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6" name="Line 34"/>
          <p:cNvSpPr>
            <a:spLocks noChangeShapeType="1"/>
          </p:cNvSpPr>
          <p:nvPr/>
        </p:nvSpPr>
        <p:spPr bwMode="auto">
          <a:xfrm>
            <a:off x="6575425" y="3469725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7" name="Line 34"/>
          <p:cNvSpPr>
            <a:spLocks noChangeShapeType="1"/>
          </p:cNvSpPr>
          <p:nvPr/>
        </p:nvSpPr>
        <p:spPr bwMode="auto">
          <a:xfrm>
            <a:off x="6575425" y="3393525"/>
            <a:ext cx="5381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8" name="Rectangle 36"/>
          <p:cNvSpPr>
            <a:spLocks noChangeArrowheads="1"/>
          </p:cNvSpPr>
          <p:nvPr/>
        </p:nvSpPr>
        <p:spPr bwMode="auto">
          <a:xfrm>
            <a:off x="7086600" y="3249062"/>
            <a:ext cx="752475" cy="6858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en-US" sz="2800" b="1" u="sng" dirty="0">
                <a:solidFill>
                  <a:srgbClr val="000000"/>
                </a:solidFill>
                <a:cs typeface="Arial" pitchFamily="34" charset="0"/>
              </a:rPr>
              <a:t>●</a:t>
            </a:r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 flipV="1">
            <a:off x="6672263" y="3782462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0" name="Line 52"/>
          <p:cNvSpPr>
            <a:spLocks noChangeShapeType="1"/>
          </p:cNvSpPr>
          <p:nvPr/>
        </p:nvSpPr>
        <p:spPr bwMode="auto">
          <a:xfrm>
            <a:off x="6673850" y="3782462"/>
            <a:ext cx="3540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>
            <a:off x="6324600" y="4015825"/>
            <a:ext cx="365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2" name="Line 51"/>
          <p:cNvSpPr>
            <a:spLocks noChangeShapeType="1"/>
          </p:cNvSpPr>
          <p:nvPr/>
        </p:nvSpPr>
        <p:spPr bwMode="auto">
          <a:xfrm flipV="1">
            <a:off x="6748463" y="3858662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" name="Line 52"/>
          <p:cNvSpPr>
            <a:spLocks noChangeShapeType="1"/>
          </p:cNvSpPr>
          <p:nvPr/>
        </p:nvSpPr>
        <p:spPr bwMode="auto">
          <a:xfrm>
            <a:off x="6750050" y="3858662"/>
            <a:ext cx="2651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 flipV="1">
            <a:off x="6324600" y="4092025"/>
            <a:ext cx="44608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" name="Line 51"/>
          <p:cNvSpPr>
            <a:spLocks noChangeShapeType="1"/>
          </p:cNvSpPr>
          <p:nvPr/>
        </p:nvSpPr>
        <p:spPr bwMode="auto">
          <a:xfrm flipV="1">
            <a:off x="6824663" y="3969787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" name="Line 52"/>
          <p:cNvSpPr>
            <a:spLocks noChangeShapeType="1"/>
          </p:cNvSpPr>
          <p:nvPr/>
        </p:nvSpPr>
        <p:spPr bwMode="auto">
          <a:xfrm>
            <a:off x="6826250" y="3969787"/>
            <a:ext cx="2651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7" name="Line 36"/>
          <p:cNvSpPr>
            <a:spLocks noChangeShapeType="1"/>
          </p:cNvSpPr>
          <p:nvPr/>
        </p:nvSpPr>
        <p:spPr bwMode="auto">
          <a:xfrm flipV="1">
            <a:off x="6324600" y="4203150"/>
            <a:ext cx="525463" cy="26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68" name="Group 123"/>
          <p:cNvGrpSpPr>
            <a:grpSpLocks/>
          </p:cNvGrpSpPr>
          <p:nvPr/>
        </p:nvGrpSpPr>
        <p:grpSpPr bwMode="auto">
          <a:xfrm>
            <a:off x="5867400" y="3782462"/>
            <a:ext cx="481013" cy="914400"/>
            <a:chOff x="3888" y="2640"/>
            <a:chExt cx="288" cy="576"/>
          </a:xfrm>
        </p:grpSpPr>
        <p:sp>
          <p:nvSpPr>
            <p:cNvPr id="69" name="Rectangle 47"/>
            <p:cNvSpPr>
              <a:spLocks noChangeArrowheads="1"/>
            </p:cNvSpPr>
            <p:nvPr/>
          </p:nvSpPr>
          <p:spPr bwMode="auto">
            <a:xfrm>
              <a:off x="3901" y="2640"/>
              <a:ext cx="275" cy="57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endParaRPr lang="de-DE" b="1">
                <a:solidFill>
                  <a:schemeClr val="bg1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70" name="Line 121"/>
            <p:cNvSpPr>
              <a:spLocks noChangeShapeType="1"/>
            </p:cNvSpPr>
            <p:nvPr/>
          </p:nvSpPr>
          <p:spPr bwMode="auto">
            <a:xfrm>
              <a:off x="3888" y="283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122"/>
            <p:cNvSpPr>
              <a:spLocks noChangeShapeType="1"/>
            </p:cNvSpPr>
            <p:nvPr/>
          </p:nvSpPr>
          <p:spPr bwMode="auto">
            <a:xfrm>
              <a:off x="3888" y="30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5486400" y="4011062"/>
            <a:ext cx="400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b="1" u="sng">
                <a:solidFill>
                  <a:srgbClr val="000000"/>
                </a:solidFill>
                <a:cs typeface="Arial" pitchFamily="34" charset="0"/>
              </a:rPr>
              <a:t>M</a:t>
            </a:r>
          </a:p>
        </p:txBody>
      </p:sp>
      <p:sp>
        <p:nvSpPr>
          <p:cNvPr id="73" name="Line 34"/>
          <p:cNvSpPr>
            <a:spLocks noChangeShapeType="1"/>
          </p:cNvSpPr>
          <p:nvPr/>
        </p:nvSpPr>
        <p:spPr bwMode="auto">
          <a:xfrm>
            <a:off x="7772400" y="2637875"/>
            <a:ext cx="838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4" name="Line 34"/>
          <p:cNvSpPr>
            <a:spLocks noChangeShapeType="1"/>
          </p:cNvSpPr>
          <p:nvPr/>
        </p:nvSpPr>
        <p:spPr bwMode="auto">
          <a:xfrm>
            <a:off x="7772400" y="2553737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5" name="Line 34"/>
          <p:cNvSpPr>
            <a:spLocks noChangeShapeType="1"/>
          </p:cNvSpPr>
          <p:nvPr/>
        </p:nvSpPr>
        <p:spPr bwMode="auto">
          <a:xfrm>
            <a:off x="7772400" y="2477537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6" name="Line 34"/>
          <p:cNvSpPr>
            <a:spLocks noChangeShapeType="1"/>
          </p:cNvSpPr>
          <p:nvPr/>
        </p:nvSpPr>
        <p:spPr bwMode="auto">
          <a:xfrm>
            <a:off x="7848600" y="3628475"/>
            <a:ext cx="838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7" name="Line 34"/>
          <p:cNvSpPr>
            <a:spLocks noChangeShapeType="1"/>
          </p:cNvSpPr>
          <p:nvPr/>
        </p:nvSpPr>
        <p:spPr bwMode="auto">
          <a:xfrm>
            <a:off x="7848600" y="3544337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8" name="Line 34"/>
          <p:cNvSpPr>
            <a:spLocks noChangeShapeType="1"/>
          </p:cNvSpPr>
          <p:nvPr/>
        </p:nvSpPr>
        <p:spPr bwMode="auto">
          <a:xfrm>
            <a:off x="7848600" y="3468137"/>
            <a:ext cx="838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9" name="Oval 131"/>
          <p:cNvSpPr>
            <a:spLocks noChangeArrowheads="1"/>
          </p:cNvSpPr>
          <p:nvPr/>
        </p:nvSpPr>
        <p:spPr bwMode="auto">
          <a:xfrm>
            <a:off x="6947848" y="3104622"/>
            <a:ext cx="990600" cy="990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576263" y="5279166"/>
            <a:ext cx="2014537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dirty="0" smtClean="0"/>
              <a:t>3. Gates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AutoShape 14"/>
          <p:cNvSpPr>
            <a:spLocks noChangeArrowheads="1"/>
          </p:cNvSpPr>
          <p:nvPr/>
        </p:nvSpPr>
        <p:spPr bwMode="auto">
          <a:xfrm>
            <a:off x="2514600" y="5355366"/>
            <a:ext cx="2017369" cy="308030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2" name="Oval 131"/>
          <p:cNvSpPr>
            <a:spLocks noChangeArrowheads="1"/>
          </p:cNvSpPr>
          <p:nvPr/>
        </p:nvSpPr>
        <p:spPr bwMode="auto">
          <a:xfrm>
            <a:off x="1600200" y="2791862"/>
            <a:ext cx="685800" cy="609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3" name="AutoShape 14"/>
          <p:cNvSpPr>
            <a:spLocks noChangeArrowheads="1"/>
          </p:cNvSpPr>
          <p:nvPr/>
        </p:nvSpPr>
        <p:spPr bwMode="auto">
          <a:xfrm rot="6474636">
            <a:off x="478815" y="4266207"/>
            <a:ext cx="2073899" cy="273385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4" name="AutoShape 14"/>
          <p:cNvSpPr>
            <a:spLocks noChangeArrowheads="1"/>
          </p:cNvSpPr>
          <p:nvPr/>
        </p:nvSpPr>
        <p:spPr bwMode="auto">
          <a:xfrm rot="6960528">
            <a:off x="6104523" y="4581722"/>
            <a:ext cx="1506957" cy="282162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4648200" y="5292814"/>
            <a:ext cx="3886200" cy="1107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>
                <a:solidFill>
                  <a:srgbClr val="C00000"/>
                </a:solidFill>
              </a:rPr>
              <a:t>Gadgets</a:t>
            </a:r>
            <a:r>
              <a:rPr lang="en-US" sz="2200" dirty="0" smtClean="0"/>
              <a:t>: built from normal gates and </a:t>
            </a:r>
            <a:r>
              <a:rPr lang="en-US" sz="2200" dirty="0" smtClean="0"/>
              <a:t>leak-free </a:t>
            </a:r>
            <a:r>
              <a:rPr lang="en-US" sz="2200" dirty="0" smtClean="0"/>
              <a:t>gates and operate on </a:t>
            </a:r>
            <a:r>
              <a:rPr lang="en-US" sz="2200" dirty="0" smtClean="0"/>
              <a:t>encodings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8001000" y="4059966"/>
            <a:ext cx="228600" cy="228600"/>
          </a:xfrm>
          <a:prstGeom prst="rect">
            <a:avLst/>
          </a:prstGeom>
          <a:noFill/>
          <a:ln w="603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rot="16200000" flipV="1">
            <a:off x="7772400" y="3831366"/>
            <a:ext cx="228600" cy="22860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AutoShape 14"/>
          <p:cNvSpPr>
            <a:spLocks noChangeArrowheads="1"/>
          </p:cNvSpPr>
          <p:nvPr/>
        </p:nvSpPr>
        <p:spPr bwMode="auto">
          <a:xfrm>
            <a:off x="2936875" y="2585973"/>
            <a:ext cx="2016125" cy="330993"/>
          </a:xfrm>
          <a:prstGeom prst="rightArrow">
            <a:avLst>
              <a:gd name="adj1" fmla="val 26472"/>
              <a:gd name="adj2" fmla="val 10588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92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231166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8600" y="1371600"/>
            <a:ext cx="9144000" cy="5078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700" dirty="0" smtClean="0"/>
              <a:t>Properties of the encoding do not suffice for security!</a:t>
            </a:r>
            <a:endParaRPr lang="en-US" sz="27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1" grpId="0" animBg="1"/>
      <p:bldP spid="82" grpId="0" animBg="1"/>
      <p:bldP spid="83" grpId="0" animBg="1"/>
      <p:bldP spid="84" grpId="0" animBg="1"/>
      <p:bldP spid="85" grpId="0"/>
      <p:bldP spid="86" grpId="0" animBg="1"/>
      <p:bldP spid="9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E11C7-DCD0-4FCD-9F00-E7B9A33784AE}" type="slidenum">
              <a:rPr lang="he-IL"/>
              <a:pPr/>
              <a:t>23</a:t>
            </a:fld>
            <a:endParaRPr lang="en-US"/>
          </a:p>
        </p:txBody>
      </p:sp>
      <p:sp>
        <p:nvSpPr>
          <p:cNvPr id="41040" name="Rectangle 8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1" name="Picture 21" descr="C:\Documents and Settings\Sebastian\Local Settings\Temporary Internet Files\Content.IE5\FLZVDQ11\MCj0432614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904" y="1295400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381000" y="1492042"/>
            <a:ext cx="8305800" cy="6770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800" dirty="0" smtClean="0"/>
              <a:t>Two </a:t>
            </a:r>
            <a:r>
              <a:rPr lang="en-US" sz="3800" dirty="0" smtClean="0"/>
              <a:t>circuit </a:t>
            </a:r>
            <a:r>
              <a:rPr lang="en-US" sz="3800" dirty="0" smtClean="0"/>
              <a:t>compilers         ….</a:t>
            </a:r>
            <a:endParaRPr lang="en-US" sz="3800" dirty="0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381000" y="2631744"/>
            <a:ext cx="8077200" cy="101565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3200" dirty="0" smtClean="0"/>
              <a:t>global leakages</a:t>
            </a:r>
            <a:r>
              <a:rPr lang="en-US" sz="2800" dirty="0" smtClean="0"/>
              <a:t>: i.e. leakage can depend on all the computation, all intermediate results,…  </a:t>
            </a:r>
            <a:endParaRPr lang="en-US" sz="2800" dirty="0"/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381000" y="3567752"/>
            <a:ext cx="8077200" cy="101565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3200" dirty="0" smtClean="0"/>
              <a:t>continuous leakage</a:t>
            </a:r>
            <a:r>
              <a:rPr lang="en-US" sz="2800" dirty="0" smtClean="0"/>
              <a:t>: the amount of leakage over time is unbounded</a:t>
            </a:r>
            <a:endParaRPr lang="en-US" sz="2800" dirty="0"/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533400" y="5100945"/>
            <a:ext cx="8077200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  <a:buFont typeface="Symbol" pitchFamily="18" charset="2"/>
              <a:buChar char="-"/>
            </a:pPr>
            <a:r>
              <a:rPr lang="en-US" dirty="0" smtClean="0"/>
              <a:t> </a:t>
            </a:r>
            <a:r>
              <a:rPr lang="en-US" dirty="0" smtClean="0"/>
              <a:t>eliminate leak-free gates</a:t>
            </a:r>
            <a:endParaRPr lang="en-US" dirty="0"/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381000" y="2111992"/>
            <a:ext cx="8077200" cy="5847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3200" dirty="0" smtClean="0"/>
              <a:t>compile </a:t>
            </a:r>
            <a:r>
              <a:rPr lang="en-US" sz="3200" dirty="0" smtClean="0"/>
              <a:t>any circuit</a:t>
            </a:r>
            <a:endParaRPr lang="en-US" sz="28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81000" y="4572000"/>
            <a:ext cx="8305800" cy="5847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200" dirty="0" smtClean="0"/>
              <a:t>Open problems: </a:t>
            </a:r>
            <a:endParaRPr lang="en-US" sz="32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33400" y="5530849"/>
            <a:ext cx="8077200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  <a:buFont typeface="Symbol" pitchFamily="18" charset="2"/>
              <a:buChar char="-"/>
            </a:pPr>
            <a:r>
              <a:rPr lang="en-US" dirty="0" smtClean="0"/>
              <a:t> </a:t>
            </a:r>
            <a:r>
              <a:rPr lang="en-US" dirty="0" smtClean="0"/>
              <a:t>For security parameter t: blow-up ≈ t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62" grpId="0"/>
      <p:bldP spid="63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0C377B-D8E1-48A3-8D09-1D3E9132C7F6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320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9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 you!</a:t>
            </a:r>
            <a:endParaRPr kumimoji="0" lang="en-US" sz="9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B6AE353-EF22-4CA3-95C6-A0E54B3112CE}" type="slidenum">
              <a:rPr lang="he-IL"/>
              <a:pPr/>
              <a:t>25</a:t>
            </a:fld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77788" y="1905000"/>
            <a:ext cx="2414587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algn="l" defTabSz="914400"/>
            <a:r>
              <a:rPr lang="de-DE" sz="2800"/>
              <a:t>Simulation:</a:t>
            </a:r>
          </a:p>
        </p:txBody>
      </p:sp>
      <p:pic>
        <p:nvPicPr>
          <p:cNvPr id="54311" name="Picture 39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7296" y="4578350"/>
            <a:ext cx="749715" cy="1129352"/>
          </a:xfrm>
          <a:prstGeom prst="rect">
            <a:avLst/>
          </a:prstGeom>
          <a:noFill/>
        </p:spPr>
      </p:pic>
      <p:sp>
        <p:nvSpPr>
          <p:cNvPr id="54313" name="Text Box 4"/>
          <p:cNvSpPr txBox="1">
            <a:spLocks noChangeArrowheads="1"/>
          </p:cNvSpPr>
          <p:nvPr/>
        </p:nvSpPr>
        <p:spPr bwMode="auto">
          <a:xfrm>
            <a:off x="3386138" y="1911350"/>
            <a:ext cx="13335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algn="l" defTabSz="914400"/>
            <a:r>
              <a:rPr lang="de-DE" sz="2800" dirty="0"/>
              <a:t>Real:</a:t>
            </a:r>
          </a:p>
        </p:txBody>
      </p:sp>
      <p:sp>
        <p:nvSpPr>
          <p:cNvPr id="54314" name="Line 13"/>
          <p:cNvSpPr>
            <a:spLocks noChangeShapeType="1"/>
          </p:cNvSpPr>
          <p:nvPr/>
        </p:nvSpPr>
        <p:spPr bwMode="auto">
          <a:xfrm flipH="1">
            <a:off x="3048000" y="2063750"/>
            <a:ext cx="0" cy="357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1447800" y="5994400"/>
            <a:ext cx="5867400" cy="482600"/>
          </a:xfrm>
          <a:prstGeom prst="leftRightArrow">
            <a:avLst>
              <a:gd name="adj1" fmla="val 50000"/>
              <a:gd name="adj2" fmla="val 88816"/>
            </a:avLst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14338" hangingPunct="0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solidFill>
                  <a:schemeClr val="bg1"/>
                </a:solidFill>
              </a:rPr>
              <a:t>indistinguishable</a:t>
            </a:r>
          </a:p>
        </p:txBody>
      </p:sp>
      <p:sp>
        <p:nvSpPr>
          <p:cNvPr id="51" name="Lightning Bolt 50"/>
          <p:cNvSpPr>
            <a:spLocks noChangeArrowheads="1"/>
          </p:cNvSpPr>
          <p:nvPr/>
        </p:nvSpPr>
        <p:spPr bwMode="auto">
          <a:xfrm rot="2233058">
            <a:off x="3712503" y="3676933"/>
            <a:ext cx="787400" cy="714375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4329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L-Security: Simulation </a:t>
            </a:r>
            <a:r>
              <a:rPr lang="en-US" sz="3200" dirty="0" smtClean="0"/>
              <a:t>[ISW03]</a:t>
            </a:r>
            <a:endParaRPr lang="en-US" sz="3200" dirty="0"/>
          </a:p>
        </p:txBody>
      </p:sp>
      <p:sp>
        <p:nvSpPr>
          <p:cNvPr id="54331" name="Text Box 59"/>
          <p:cNvSpPr txBox="1">
            <a:spLocks noChangeArrowheads="1"/>
          </p:cNvSpPr>
          <p:nvPr/>
        </p:nvSpPr>
        <p:spPr bwMode="auto">
          <a:xfrm>
            <a:off x="107972" y="1387475"/>
            <a:ext cx="8708454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algn="l" defTabSz="914400"/>
            <a:r>
              <a:rPr lang="en-US" u="sng" dirty="0" smtClean="0">
                <a:solidFill>
                  <a:srgbClr val="CC3300"/>
                </a:solidFill>
              </a:rPr>
              <a:t>Intuition:</a:t>
            </a:r>
            <a:r>
              <a:rPr lang="en-US" dirty="0" smtClean="0">
                <a:solidFill>
                  <a:srgbClr val="CC3300"/>
                </a:solidFill>
              </a:rPr>
              <a:t> Adversary </a:t>
            </a:r>
            <a:r>
              <a:rPr lang="en-US" dirty="0">
                <a:solidFill>
                  <a:srgbClr val="CC3300"/>
                </a:solidFill>
              </a:rPr>
              <a:t>learns no more than by </a:t>
            </a:r>
            <a:r>
              <a:rPr lang="en-US" dirty="0" smtClean="0">
                <a:solidFill>
                  <a:srgbClr val="CC3300"/>
                </a:solidFill>
              </a:rPr>
              <a:t>input/output access</a:t>
            </a: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2971800" y="4349750"/>
            <a:ext cx="98583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defTabSz="914400" eaLnBrk="0" hangingPunct="0">
              <a:spcBef>
                <a:spcPct val="20000"/>
              </a:spcBef>
            </a:pPr>
            <a:r>
              <a:rPr lang="en-US" sz="1800" dirty="0" smtClean="0">
                <a:latin typeface="cmmi10" pitchFamily="34" charset="0"/>
              </a:rPr>
              <a:t>X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r>
              <a:rPr lang="en-US" sz="1800" baseline="-25000" dirty="0"/>
              <a:t/>
            </a:r>
            <a:br>
              <a:rPr lang="en-US" sz="1800" baseline="-25000" dirty="0"/>
            </a:br>
            <a:r>
              <a:rPr lang="en-US" sz="1800" dirty="0" smtClean="0">
                <a:latin typeface="cmmi10" pitchFamily="34" charset="0"/>
              </a:rPr>
              <a:t>f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r>
              <a:rPr lang="en-US" sz="1800" baseline="-25000" dirty="0" smtClean="0">
                <a:latin typeface="cmmi10" pitchFamily="34" charset="0"/>
              </a:rPr>
              <a:t> </a:t>
            </a:r>
            <a:r>
              <a:rPr lang="en-US" sz="1800" dirty="0"/>
              <a:t>∈</a:t>
            </a:r>
            <a:r>
              <a:rPr lang="en-US" sz="1800" dirty="0">
                <a:latin typeface="cmmi10" pitchFamily="34" charset="0"/>
              </a:rPr>
              <a:t>L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4567238" y="4346575"/>
            <a:ext cx="153828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algn="l" defTabSz="914400" eaLnBrk="0" hangingPunct="0">
              <a:spcBef>
                <a:spcPct val="20000"/>
              </a:spcBef>
            </a:pPr>
            <a:r>
              <a:rPr lang="en-US" sz="1800" dirty="0" smtClean="0">
                <a:latin typeface="cmmi10" pitchFamily="34" charset="0"/>
              </a:rPr>
              <a:t>Y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r>
              <a:rPr lang="en-US" sz="1800" baseline="-25000" dirty="0">
                <a:latin typeface="cmmi10" pitchFamily="34" charset="0"/>
              </a:rPr>
              <a:t/>
            </a:r>
            <a:br>
              <a:rPr lang="en-US" sz="1800" baseline="-25000" dirty="0">
                <a:latin typeface="cmmi10" pitchFamily="34" charset="0"/>
              </a:rPr>
            </a:br>
            <a:r>
              <a:rPr lang="en-US" sz="1800" dirty="0" smtClean="0">
                <a:latin typeface="cmmi10" pitchFamily="34" charset="0"/>
              </a:rPr>
              <a:t>f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r>
              <a:rPr lang="en-US" sz="1800" baseline="-25000" dirty="0" smtClean="0"/>
              <a:t> </a:t>
            </a:r>
            <a:r>
              <a:rPr lang="en-US" sz="1800" dirty="0"/>
              <a:t>(</a:t>
            </a:r>
            <a:r>
              <a:rPr lang="en-US" sz="1800" dirty="0" smtClean="0"/>
              <a:t>wires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pic>
        <p:nvPicPr>
          <p:cNvPr id="38" name="Picture 38" descr="little_cthulhu-blac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A2A2A2"/>
              </a:clrFrom>
              <a:clrTo>
                <a:srgbClr val="A2A2A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1772" y="4654550"/>
            <a:ext cx="789392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77788" y="1905000"/>
            <a:ext cx="2414587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algn="l" defTabSz="914400"/>
            <a:r>
              <a:rPr lang="de-DE" sz="2800" dirty="0"/>
              <a:t>Simulation:</a:t>
            </a:r>
          </a:p>
        </p:txBody>
      </p:sp>
      <p:sp>
        <p:nvSpPr>
          <p:cNvPr id="41" name="Freeform 29"/>
          <p:cNvSpPr>
            <a:spLocks noChangeArrowheads="1"/>
          </p:cNvSpPr>
          <p:nvPr/>
        </p:nvSpPr>
        <p:spPr bwMode="auto">
          <a:xfrm>
            <a:off x="569273" y="3230563"/>
            <a:ext cx="280987" cy="1474787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" name="Freeform 30"/>
          <p:cNvSpPr>
            <a:spLocks noChangeArrowheads="1"/>
          </p:cNvSpPr>
          <p:nvPr/>
        </p:nvSpPr>
        <p:spPr bwMode="auto">
          <a:xfrm>
            <a:off x="1489074" y="3194050"/>
            <a:ext cx="209550" cy="1447800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 bwMode="auto">
          <a:xfrm>
            <a:off x="952499" y="2319668"/>
            <a:ext cx="4857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sz="1800" dirty="0" smtClean="0">
                <a:latin typeface="cmmi10" pitchFamily="34" charset="0"/>
              </a:rPr>
              <a:t>K</a:t>
            </a:r>
            <a:r>
              <a:rPr lang="en-US" sz="2500" baseline="-25000" dirty="0" smtClean="0">
                <a:latin typeface="cmmi10" pitchFamily="34" charset="0"/>
              </a:rPr>
              <a:t>1</a:t>
            </a:r>
            <a:endParaRPr lang="en-US" sz="2500" baseline="-25000" dirty="0">
              <a:latin typeface="cmmi10" pitchFamily="34" charset="0"/>
            </a:endParaRPr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1295400" y="5791200"/>
            <a:ext cx="127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8" name="Rectangle 4"/>
          <p:cNvSpPr txBox="1">
            <a:spLocks noChangeArrowheads="1"/>
          </p:cNvSpPr>
          <p:nvPr/>
        </p:nvSpPr>
        <p:spPr bwMode="auto">
          <a:xfrm>
            <a:off x="153988" y="4273550"/>
            <a:ext cx="68421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defTabSz="914400" eaLnBrk="0" hangingPunct="0">
              <a:spcBef>
                <a:spcPct val="20000"/>
              </a:spcBef>
            </a:pPr>
            <a:r>
              <a:rPr lang="en-US" sz="1800" dirty="0" smtClean="0">
                <a:latin typeface="cmmi10" pitchFamily="34" charset="0"/>
              </a:rPr>
              <a:t>X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r>
              <a:rPr lang="en-US" sz="1800" baseline="-25000" dirty="0"/>
              <a:t/>
            </a:r>
            <a:br>
              <a:rPr lang="en-US" sz="1800" baseline="-25000" dirty="0"/>
            </a:br>
            <a:endParaRPr lang="en-US" sz="2900" baseline="-25000" dirty="0">
              <a:latin typeface="cmmi10" pitchFamily="34" charset="0"/>
            </a:endParaRPr>
          </a:p>
        </p:txBody>
      </p:sp>
      <p:sp>
        <p:nvSpPr>
          <p:cNvPr id="49" name="Rectangle 4"/>
          <p:cNvSpPr txBox="1">
            <a:spLocks noChangeArrowheads="1"/>
          </p:cNvSpPr>
          <p:nvPr/>
        </p:nvSpPr>
        <p:spPr bwMode="auto">
          <a:xfrm>
            <a:off x="1600200" y="4117975"/>
            <a:ext cx="5334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algn="l" defTabSz="914400" eaLnBrk="0" hangingPunct="0">
              <a:spcBef>
                <a:spcPct val="20000"/>
              </a:spcBef>
            </a:pPr>
            <a:r>
              <a:rPr lang="en-US" sz="1800" dirty="0" smtClean="0">
                <a:latin typeface="cmmi10" pitchFamily="34" charset="0"/>
              </a:rPr>
              <a:t>Y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endParaRPr lang="en-US" sz="1800" dirty="0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133600" y="3551029"/>
            <a:ext cx="1676400" cy="6463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600" b="1" dirty="0" smtClean="0"/>
              <a:t>…</a:t>
            </a:r>
            <a:endParaRPr lang="en-US" sz="3600" b="1" dirty="0"/>
          </a:p>
        </p:txBody>
      </p:sp>
      <p:sp>
        <p:nvSpPr>
          <p:cNvPr id="22" name="Rectangle 4"/>
          <p:cNvSpPr txBox="1">
            <a:spLocks noChangeArrowheads="1"/>
          </p:cNvSpPr>
          <p:nvPr/>
        </p:nvSpPr>
        <p:spPr bwMode="auto">
          <a:xfrm>
            <a:off x="4029076" y="2292350"/>
            <a:ext cx="6905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sz="1800" dirty="0" smtClean="0">
                <a:latin typeface="cmmi10" pitchFamily="34" charset="0"/>
              </a:rPr>
              <a:t>K</a:t>
            </a:r>
            <a:r>
              <a:rPr lang="en-US" sz="2000" b="1" dirty="0" smtClean="0"/>
              <a:t>’</a:t>
            </a:r>
            <a:r>
              <a:rPr lang="en-US" sz="2900" baseline="-25000" dirty="0" smtClean="0">
                <a:latin typeface="cmmi10" pitchFamily="34" charset="0"/>
              </a:rPr>
              <a:t>1</a:t>
            </a:r>
            <a:endParaRPr lang="en-US" sz="2900" baseline="-25000" dirty="0">
              <a:latin typeface="cmmi10" pitchFamily="34" charset="0"/>
            </a:endParaRPr>
          </a:p>
        </p:txBody>
      </p:sp>
      <p:sp>
        <p:nvSpPr>
          <p:cNvPr id="28" name="Freeform 29"/>
          <p:cNvSpPr>
            <a:spLocks noChangeArrowheads="1"/>
          </p:cNvSpPr>
          <p:nvPr/>
        </p:nvSpPr>
        <p:spPr bwMode="auto">
          <a:xfrm>
            <a:off x="3576639" y="3382963"/>
            <a:ext cx="280987" cy="1474787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" name="Freeform 30"/>
          <p:cNvSpPr>
            <a:spLocks noChangeArrowheads="1"/>
          </p:cNvSpPr>
          <p:nvPr/>
        </p:nvSpPr>
        <p:spPr bwMode="auto">
          <a:xfrm>
            <a:off x="4496440" y="3346450"/>
            <a:ext cx="209550" cy="1447800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0" name="Picture 39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1838" y="4591998"/>
            <a:ext cx="749715" cy="1129352"/>
          </a:xfrm>
          <a:prstGeom prst="rect">
            <a:avLst/>
          </a:prstGeom>
          <a:noFill/>
        </p:spPr>
      </p:pic>
      <p:sp>
        <p:nvSpPr>
          <p:cNvPr id="32" name="Lightning Bolt 31"/>
          <p:cNvSpPr>
            <a:spLocks noChangeArrowheads="1"/>
          </p:cNvSpPr>
          <p:nvPr/>
        </p:nvSpPr>
        <p:spPr bwMode="auto">
          <a:xfrm rot="2233058">
            <a:off x="6989103" y="3690581"/>
            <a:ext cx="787400" cy="714375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Rectangle 4"/>
          <p:cNvSpPr txBox="1">
            <a:spLocks noChangeArrowheads="1"/>
          </p:cNvSpPr>
          <p:nvPr/>
        </p:nvSpPr>
        <p:spPr bwMode="auto">
          <a:xfrm>
            <a:off x="6248400" y="4349750"/>
            <a:ext cx="98583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defTabSz="914400" eaLnBrk="0" hangingPunct="0">
              <a:spcBef>
                <a:spcPct val="20000"/>
              </a:spcBef>
            </a:pPr>
            <a:r>
              <a:rPr lang="en-US" sz="1800" dirty="0" err="1" smtClean="0">
                <a:latin typeface="cmmi10" pitchFamily="34" charset="0"/>
              </a:rPr>
              <a:t>X</a:t>
            </a:r>
            <a:r>
              <a:rPr lang="en-US" sz="2900" baseline="-25000" dirty="0" err="1" smtClean="0">
                <a:latin typeface="cmmi10" pitchFamily="34" charset="0"/>
              </a:rPr>
              <a:t>n</a:t>
            </a:r>
            <a:r>
              <a:rPr lang="en-US" sz="1800" baseline="-25000" dirty="0"/>
              <a:t/>
            </a:r>
            <a:br>
              <a:rPr lang="en-US" sz="1800" baseline="-25000" dirty="0"/>
            </a:br>
            <a:r>
              <a:rPr lang="en-US" sz="1800" dirty="0" smtClean="0">
                <a:latin typeface="cmmi10" pitchFamily="34" charset="0"/>
              </a:rPr>
              <a:t>f</a:t>
            </a:r>
            <a:r>
              <a:rPr lang="en-US" sz="2900" baseline="-25000" dirty="0" smtClean="0">
                <a:latin typeface="cmmi10" pitchFamily="34" charset="0"/>
              </a:rPr>
              <a:t>n</a:t>
            </a:r>
            <a:r>
              <a:rPr lang="en-US" sz="1800" baseline="-25000" dirty="0" smtClean="0">
                <a:latin typeface="cmmi10" pitchFamily="34" charset="0"/>
              </a:rPr>
              <a:t> </a:t>
            </a:r>
            <a:r>
              <a:rPr lang="en-US" sz="1800" dirty="0"/>
              <a:t>∈</a:t>
            </a:r>
            <a:r>
              <a:rPr lang="en-US" sz="1800" dirty="0">
                <a:latin typeface="cmmi10" pitchFamily="34" charset="0"/>
              </a:rPr>
              <a:t>L</a:t>
            </a:r>
          </a:p>
        </p:txBody>
      </p:sp>
      <p:sp>
        <p:nvSpPr>
          <p:cNvPr id="35" name="Rectangle 4"/>
          <p:cNvSpPr txBox="1">
            <a:spLocks noChangeArrowheads="1"/>
          </p:cNvSpPr>
          <p:nvPr/>
        </p:nvSpPr>
        <p:spPr bwMode="auto">
          <a:xfrm>
            <a:off x="7815902" y="4422775"/>
            <a:ext cx="153828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algn="l" defTabSz="914400" eaLnBrk="0" hangingPunct="0">
              <a:spcBef>
                <a:spcPct val="20000"/>
              </a:spcBef>
            </a:pPr>
            <a:r>
              <a:rPr lang="en-US" sz="1800" dirty="0" err="1" smtClean="0">
                <a:latin typeface="cmmi10" pitchFamily="34" charset="0"/>
              </a:rPr>
              <a:t>Y</a:t>
            </a:r>
            <a:r>
              <a:rPr lang="en-US" sz="2900" baseline="-25000" dirty="0" err="1" smtClean="0">
                <a:latin typeface="cmmi10" pitchFamily="34" charset="0"/>
              </a:rPr>
              <a:t>n</a:t>
            </a:r>
            <a:r>
              <a:rPr lang="en-US" sz="1800" baseline="-25000" dirty="0">
                <a:latin typeface="cmmi10" pitchFamily="34" charset="0"/>
              </a:rPr>
              <a:t/>
            </a:r>
            <a:br>
              <a:rPr lang="en-US" sz="1800" baseline="-25000" dirty="0">
                <a:latin typeface="cmmi10" pitchFamily="34" charset="0"/>
              </a:rPr>
            </a:br>
            <a:r>
              <a:rPr lang="en-US" sz="1800" dirty="0" smtClean="0">
                <a:latin typeface="cmmi10" pitchFamily="34" charset="0"/>
              </a:rPr>
              <a:t>f</a:t>
            </a:r>
            <a:r>
              <a:rPr lang="en-US" sz="2900" baseline="-25000" dirty="0" smtClean="0">
                <a:latin typeface="cmmi10" pitchFamily="34" charset="0"/>
              </a:rPr>
              <a:t>n</a:t>
            </a:r>
            <a:r>
              <a:rPr lang="en-US" sz="1800" baseline="-25000" dirty="0" smtClean="0"/>
              <a:t> </a:t>
            </a:r>
            <a:r>
              <a:rPr lang="en-US" sz="1800" dirty="0"/>
              <a:t>(</a:t>
            </a:r>
            <a:r>
              <a:rPr lang="en-US" sz="1800" dirty="0" err="1" smtClean="0"/>
              <a:t>wires</a:t>
            </a:r>
            <a:r>
              <a:rPr lang="en-US" sz="2900" baseline="-25000" dirty="0" err="1" smtClean="0">
                <a:latin typeface="cmmi10" pitchFamily="34" charset="0"/>
              </a:rPr>
              <a:t>n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36" name="Rectangle 4"/>
          <p:cNvSpPr txBox="1">
            <a:spLocks noChangeArrowheads="1"/>
          </p:cNvSpPr>
          <p:nvPr/>
        </p:nvSpPr>
        <p:spPr bwMode="auto">
          <a:xfrm>
            <a:off x="7305676" y="2305998"/>
            <a:ext cx="6905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sz="1800" dirty="0" err="1" smtClean="0">
                <a:latin typeface="cmmi10" pitchFamily="34" charset="0"/>
              </a:rPr>
              <a:t>K</a:t>
            </a:r>
            <a:r>
              <a:rPr lang="en-US" sz="2000" b="1" dirty="0" err="1" smtClean="0"/>
              <a:t>’</a:t>
            </a:r>
            <a:r>
              <a:rPr lang="en-US" sz="2900" baseline="-25000" dirty="0" err="1" smtClean="0">
                <a:latin typeface="cmmi10" pitchFamily="34" charset="0"/>
              </a:rPr>
              <a:t>n</a:t>
            </a:r>
            <a:endParaRPr lang="en-US" sz="2900" baseline="-25000" dirty="0">
              <a:latin typeface="cmmi10" pitchFamily="34" charset="0"/>
            </a:endParaRPr>
          </a:p>
        </p:txBody>
      </p:sp>
      <p:sp>
        <p:nvSpPr>
          <p:cNvPr id="37" name="Freeform 29"/>
          <p:cNvSpPr>
            <a:spLocks noChangeArrowheads="1"/>
          </p:cNvSpPr>
          <p:nvPr/>
        </p:nvSpPr>
        <p:spPr bwMode="auto">
          <a:xfrm>
            <a:off x="6853239" y="3396611"/>
            <a:ext cx="280987" cy="1474787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0" name="Freeform 30"/>
          <p:cNvSpPr>
            <a:spLocks noChangeArrowheads="1"/>
          </p:cNvSpPr>
          <p:nvPr/>
        </p:nvSpPr>
        <p:spPr bwMode="auto">
          <a:xfrm>
            <a:off x="7773040" y="3360098"/>
            <a:ext cx="209550" cy="1447800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181600" y="3587750"/>
            <a:ext cx="1676400" cy="6463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600" b="1" dirty="0" smtClean="0"/>
              <a:t>…</a:t>
            </a:r>
            <a:endParaRPr lang="en-US" sz="3600" b="1" dirty="0"/>
          </a:p>
        </p:txBody>
      </p:sp>
      <p:sp>
        <p:nvSpPr>
          <p:cNvPr id="45" name="AutoShape 13"/>
          <p:cNvSpPr>
            <a:spLocks noChangeArrowheads="1"/>
          </p:cNvSpPr>
          <p:nvPr/>
        </p:nvSpPr>
        <p:spPr bwMode="auto">
          <a:xfrm>
            <a:off x="4643438" y="2460625"/>
            <a:ext cx="1219200" cy="136525"/>
          </a:xfrm>
          <a:prstGeom prst="rightArrow">
            <a:avLst>
              <a:gd name="adj1" fmla="val 50000"/>
              <a:gd name="adj2" fmla="val 82710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l" defTabSz="914400">
              <a:spcBef>
                <a:spcPct val="0"/>
              </a:spcBef>
            </a:pPr>
            <a:endParaRPr lang="en-US" sz="18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Rectangle 4"/>
          <p:cNvSpPr txBox="1">
            <a:spLocks noChangeArrowheads="1"/>
          </p:cNvSpPr>
          <p:nvPr/>
        </p:nvSpPr>
        <p:spPr bwMode="auto">
          <a:xfrm>
            <a:off x="4608182" y="2167246"/>
            <a:ext cx="12954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sz="1600" dirty="0" smtClean="0"/>
              <a:t>refresh key</a:t>
            </a:r>
            <a:endParaRPr lang="en-US" sz="1600" baseline="-25000" dirty="0"/>
          </a:p>
        </p:txBody>
      </p:sp>
      <p:sp>
        <p:nvSpPr>
          <p:cNvPr id="52" name="Line 20"/>
          <p:cNvSpPr>
            <a:spLocks noChangeShapeType="1"/>
          </p:cNvSpPr>
          <p:nvPr/>
        </p:nvSpPr>
        <p:spPr bwMode="auto">
          <a:xfrm>
            <a:off x="7467600" y="5791200"/>
            <a:ext cx="127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grpSp>
        <p:nvGrpSpPr>
          <p:cNvPr id="53" name="Group 52"/>
          <p:cNvGrpSpPr/>
          <p:nvPr/>
        </p:nvGrpSpPr>
        <p:grpSpPr>
          <a:xfrm>
            <a:off x="3733800" y="2680648"/>
            <a:ext cx="838200" cy="609600"/>
            <a:chOff x="6705600" y="1447800"/>
            <a:chExt cx="4027487" cy="1987035"/>
          </a:xfrm>
        </p:grpSpPr>
        <p:grpSp>
          <p:nvGrpSpPr>
            <p:cNvPr id="54" name="Group 48"/>
            <p:cNvGrpSpPr>
              <a:grpSpLocks/>
            </p:cNvGrpSpPr>
            <p:nvPr/>
          </p:nvGrpSpPr>
          <p:grpSpPr bwMode="auto">
            <a:xfrm>
              <a:off x="6705600" y="1447800"/>
              <a:ext cx="4027487" cy="1987035"/>
              <a:chOff x="1678" y="1004"/>
              <a:chExt cx="2796" cy="1474"/>
            </a:xfrm>
          </p:grpSpPr>
          <p:sp>
            <p:nvSpPr>
              <p:cNvPr id="56" name="Rectangle 13"/>
              <p:cNvSpPr>
                <a:spLocks noChangeArrowheads="1"/>
              </p:cNvSpPr>
              <p:nvPr/>
            </p:nvSpPr>
            <p:spPr bwMode="auto">
              <a:xfrm>
                <a:off x="1678" y="1004"/>
                <a:ext cx="2796" cy="1474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/>
              <a:lstStyle/>
              <a:p>
                <a:pPr algn="l" defTabSz="914400">
                  <a:spcBef>
                    <a:spcPct val="0"/>
                  </a:spcBef>
                </a:pPr>
                <a:endParaRPr lang="en-US" sz="28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Rectangle 33"/>
              <p:cNvSpPr>
                <a:spLocks noChangeArrowheads="1"/>
              </p:cNvSpPr>
              <p:nvPr/>
            </p:nvSpPr>
            <p:spPr bwMode="auto">
              <a:xfrm>
                <a:off x="2125" y="1217"/>
                <a:ext cx="350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58" name="Line 34"/>
              <p:cNvSpPr>
                <a:spLocks noChangeShapeType="1"/>
              </p:cNvSpPr>
              <p:nvPr/>
            </p:nvSpPr>
            <p:spPr bwMode="auto">
              <a:xfrm>
                <a:off x="1925" y="1292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" name="Line 35"/>
              <p:cNvSpPr>
                <a:spLocks noChangeShapeType="1"/>
              </p:cNvSpPr>
              <p:nvPr/>
            </p:nvSpPr>
            <p:spPr bwMode="auto">
              <a:xfrm>
                <a:off x="1925" y="1418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" name="Line 36"/>
              <p:cNvSpPr>
                <a:spLocks noChangeShapeType="1"/>
              </p:cNvSpPr>
              <p:nvPr/>
            </p:nvSpPr>
            <p:spPr bwMode="auto">
              <a:xfrm>
                <a:off x="2475" y="1359"/>
                <a:ext cx="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" name="Rectangle 37"/>
              <p:cNvSpPr>
                <a:spLocks noChangeArrowheads="1"/>
              </p:cNvSpPr>
              <p:nvPr/>
            </p:nvSpPr>
            <p:spPr bwMode="auto">
              <a:xfrm>
                <a:off x="2125" y="1618"/>
                <a:ext cx="350" cy="275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" name="Line 38"/>
              <p:cNvSpPr>
                <a:spLocks noChangeShapeType="1"/>
              </p:cNvSpPr>
              <p:nvPr/>
            </p:nvSpPr>
            <p:spPr bwMode="auto">
              <a:xfrm>
                <a:off x="1925" y="1743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3" name="Freeform 39"/>
              <p:cNvSpPr>
                <a:spLocks/>
              </p:cNvSpPr>
              <p:nvPr/>
            </p:nvSpPr>
            <p:spPr bwMode="auto">
              <a:xfrm>
                <a:off x="2475" y="1676"/>
                <a:ext cx="222" cy="1"/>
              </a:xfrm>
              <a:custGeom>
                <a:avLst/>
                <a:gdLst>
                  <a:gd name="T0" fmla="*/ 0 w 201"/>
                  <a:gd name="T1" fmla="*/ 0 h 1"/>
                  <a:gd name="T2" fmla="*/ 2147483647 w 201"/>
                  <a:gd name="T3" fmla="*/ 2147483647 h 1"/>
                  <a:gd name="T4" fmla="*/ 0 60000 65536"/>
                  <a:gd name="T5" fmla="*/ 0 60000 65536"/>
                  <a:gd name="T6" fmla="*/ 0 w 201"/>
                  <a:gd name="T7" fmla="*/ 0 h 1"/>
                  <a:gd name="T8" fmla="*/ 201 w 20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1" h="1">
                    <a:moveTo>
                      <a:pt x="0" y="0"/>
                    </a:moveTo>
                    <a:lnTo>
                      <a:pt x="201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0" tIns="45715" rIns="91430" bIns="45715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4" name="Line 40"/>
              <p:cNvSpPr>
                <a:spLocks noChangeShapeType="1"/>
              </p:cNvSpPr>
              <p:nvPr/>
            </p:nvSpPr>
            <p:spPr bwMode="auto">
              <a:xfrm>
                <a:off x="2475" y="1802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5" name="Line 41"/>
              <p:cNvSpPr>
                <a:spLocks noChangeShapeType="1"/>
              </p:cNvSpPr>
              <p:nvPr/>
            </p:nvSpPr>
            <p:spPr bwMode="auto">
              <a:xfrm flipV="1">
                <a:off x="2697" y="1493"/>
                <a:ext cx="0" cy="1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6" name="Line 42"/>
              <p:cNvSpPr>
                <a:spLocks noChangeShapeType="1"/>
              </p:cNvSpPr>
              <p:nvPr/>
            </p:nvSpPr>
            <p:spPr bwMode="auto">
              <a:xfrm>
                <a:off x="2697" y="1493"/>
                <a:ext cx="1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7" name="Rectangle 43"/>
              <p:cNvSpPr>
                <a:spLocks noChangeArrowheads="1"/>
              </p:cNvSpPr>
              <p:nvPr/>
            </p:nvSpPr>
            <p:spPr bwMode="auto">
              <a:xfrm>
                <a:off x="2875" y="1277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8" name="Rectangle 44"/>
              <p:cNvSpPr>
                <a:spLocks noChangeArrowheads="1"/>
              </p:cNvSpPr>
              <p:nvPr/>
            </p:nvSpPr>
            <p:spPr bwMode="auto">
              <a:xfrm>
                <a:off x="2700" y="1742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9" name="Line 45"/>
              <p:cNvSpPr>
                <a:spLocks noChangeShapeType="1"/>
              </p:cNvSpPr>
              <p:nvPr/>
            </p:nvSpPr>
            <p:spPr bwMode="auto">
              <a:xfrm>
                <a:off x="1925" y="1943"/>
                <a:ext cx="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0" name="Line 46"/>
              <p:cNvSpPr>
                <a:spLocks noChangeShapeType="1"/>
              </p:cNvSpPr>
              <p:nvPr/>
            </p:nvSpPr>
            <p:spPr bwMode="auto">
              <a:xfrm>
                <a:off x="3226" y="1393"/>
                <a:ext cx="11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" name="Rectangle 47"/>
              <p:cNvSpPr>
                <a:spLocks noChangeArrowheads="1"/>
              </p:cNvSpPr>
              <p:nvPr/>
            </p:nvSpPr>
            <p:spPr bwMode="auto">
              <a:xfrm>
                <a:off x="2700" y="2092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72" name="Line 49"/>
              <p:cNvSpPr>
                <a:spLocks noChangeShapeType="1"/>
              </p:cNvSpPr>
              <p:nvPr/>
            </p:nvSpPr>
            <p:spPr bwMode="auto">
              <a:xfrm>
                <a:off x="3049" y="1868"/>
                <a:ext cx="50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3" name="Line 50"/>
              <p:cNvSpPr>
                <a:spLocks noChangeShapeType="1"/>
              </p:cNvSpPr>
              <p:nvPr/>
            </p:nvSpPr>
            <p:spPr bwMode="auto">
              <a:xfrm>
                <a:off x="3049" y="2218"/>
                <a:ext cx="3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4" name="Line 51"/>
              <p:cNvSpPr>
                <a:spLocks noChangeShapeType="1"/>
              </p:cNvSpPr>
              <p:nvPr/>
            </p:nvSpPr>
            <p:spPr bwMode="auto">
              <a:xfrm flipV="1">
                <a:off x="3375" y="2018"/>
                <a:ext cx="0" cy="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5" name="Line 52"/>
              <p:cNvSpPr>
                <a:spLocks noChangeShapeType="1"/>
              </p:cNvSpPr>
              <p:nvPr/>
            </p:nvSpPr>
            <p:spPr bwMode="auto">
              <a:xfrm>
                <a:off x="3375" y="2018"/>
                <a:ext cx="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" name="Rectangle 53"/>
              <p:cNvSpPr>
                <a:spLocks noChangeArrowheads="1"/>
              </p:cNvSpPr>
              <p:nvPr/>
            </p:nvSpPr>
            <p:spPr bwMode="auto">
              <a:xfrm>
                <a:off x="3549" y="1800"/>
                <a:ext cx="350" cy="275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77" name="Line 54"/>
              <p:cNvSpPr>
                <a:spLocks noChangeShapeType="1"/>
              </p:cNvSpPr>
              <p:nvPr/>
            </p:nvSpPr>
            <p:spPr bwMode="auto">
              <a:xfrm>
                <a:off x="3899" y="1943"/>
                <a:ext cx="4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8" name="Line 40"/>
              <p:cNvSpPr>
                <a:spLocks noChangeShapeType="1"/>
              </p:cNvSpPr>
              <p:nvPr/>
            </p:nvSpPr>
            <p:spPr bwMode="auto">
              <a:xfrm>
                <a:off x="2501" y="2218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5" name="Rectangle 4"/>
            <p:cNvSpPr txBox="1">
              <a:spLocks noChangeArrowheads="1"/>
            </p:cNvSpPr>
            <p:nvPr/>
          </p:nvSpPr>
          <p:spPr bwMode="auto">
            <a:xfrm>
              <a:off x="7425685" y="2267258"/>
              <a:ext cx="521441" cy="57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  <a:defRPr/>
              </a:pPr>
              <a:endParaRPr lang="en-US" sz="2000" kern="0" dirty="0">
                <a:latin typeface="+mn-lt"/>
                <a:cs typeface="+mn-cs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010400" y="2680648"/>
            <a:ext cx="838200" cy="609600"/>
            <a:chOff x="6705600" y="1447800"/>
            <a:chExt cx="4027487" cy="1987035"/>
          </a:xfrm>
        </p:grpSpPr>
        <p:grpSp>
          <p:nvGrpSpPr>
            <p:cNvPr id="106" name="Group 48"/>
            <p:cNvGrpSpPr>
              <a:grpSpLocks/>
            </p:cNvGrpSpPr>
            <p:nvPr/>
          </p:nvGrpSpPr>
          <p:grpSpPr bwMode="auto">
            <a:xfrm>
              <a:off x="6705600" y="1447800"/>
              <a:ext cx="4027487" cy="1987035"/>
              <a:chOff x="1678" y="1004"/>
              <a:chExt cx="2796" cy="1474"/>
            </a:xfrm>
          </p:grpSpPr>
          <p:sp>
            <p:nvSpPr>
              <p:cNvPr id="108" name="Rectangle 13"/>
              <p:cNvSpPr>
                <a:spLocks noChangeArrowheads="1"/>
              </p:cNvSpPr>
              <p:nvPr/>
            </p:nvSpPr>
            <p:spPr bwMode="auto">
              <a:xfrm>
                <a:off x="1678" y="1004"/>
                <a:ext cx="2796" cy="1474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/>
              <a:lstStyle/>
              <a:p>
                <a:pPr algn="l" defTabSz="914400">
                  <a:spcBef>
                    <a:spcPct val="0"/>
                  </a:spcBef>
                </a:pPr>
                <a:endParaRPr lang="en-US" sz="28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9" name="Rectangle 33"/>
              <p:cNvSpPr>
                <a:spLocks noChangeArrowheads="1"/>
              </p:cNvSpPr>
              <p:nvPr/>
            </p:nvSpPr>
            <p:spPr bwMode="auto">
              <a:xfrm>
                <a:off x="2125" y="1217"/>
                <a:ext cx="350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0" name="Line 34"/>
              <p:cNvSpPr>
                <a:spLocks noChangeShapeType="1"/>
              </p:cNvSpPr>
              <p:nvPr/>
            </p:nvSpPr>
            <p:spPr bwMode="auto">
              <a:xfrm>
                <a:off x="1925" y="1292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1" name="Line 35"/>
              <p:cNvSpPr>
                <a:spLocks noChangeShapeType="1"/>
              </p:cNvSpPr>
              <p:nvPr/>
            </p:nvSpPr>
            <p:spPr bwMode="auto">
              <a:xfrm>
                <a:off x="1925" y="1418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2" name="Line 36"/>
              <p:cNvSpPr>
                <a:spLocks noChangeShapeType="1"/>
              </p:cNvSpPr>
              <p:nvPr/>
            </p:nvSpPr>
            <p:spPr bwMode="auto">
              <a:xfrm>
                <a:off x="2475" y="1359"/>
                <a:ext cx="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3" name="Rectangle 37"/>
              <p:cNvSpPr>
                <a:spLocks noChangeArrowheads="1"/>
              </p:cNvSpPr>
              <p:nvPr/>
            </p:nvSpPr>
            <p:spPr bwMode="auto">
              <a:xfrm>
                <a:off x="2125" y="1618"/>
                <a:ext cx="350" cy="275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4" name="Line 38"/>
              <p:cNvSpPr>
                <a:spLocks noChangeShapeType="1"/>
              </p:cNvSpPr>
              <p:nvPr/>
            </p:nvSpPr>
            <p:spPr bwMode="auto">
              <a:xfrm>
                <a:off x="1925" y="1743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5" name="Freeform 39"/>
              <p:cNvSpPr>
                <a:spLocks/>
              </p:cNvSpPr>
              <p:nvPr/>
            </p:nvSpPr>
            <p:spPr bwMode="auto">
              <a:xfrm>
                <a:off x="2475" y="1676"/>
                <a:ext cx="222" cy="1"/>
              </a:xfrm>
              <a:custGeom>
                <a:avLst/>
                <a:gdLst>
                  <a:gd name="T0" fmla="*/ 0 w 201"/>
                  <a:gd name="T1" fmla="*/ 0 h 1"/>
                  <a:gd name="T2" fmla="*/ 2147483647 w 201"/>
                  <a:gd name="T3" fmla="*/ 2147483647 h 1"/>
                  <a:gd name="T4" fmla="*/ 0 60000 65536"/>
                  <a:gd name="T5" fmla="*/ 0 60000 65536"/>
                  <a:gd name="T6" fmla="*/ 0 w 201"/>
                  <a:gd name="T7" fmla="*/ 0 h 1"/>
                  <a:gd name="T8" fmla="*/ 201 w 20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1" h="1">
                    <a:moveTo>
                      <a:pt x="0" y="0"/>
                    </a:moveTo>
                    <a:lnTo>
                      <a:pt x="201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0" tIns="45715" rIns="91430" bIns="45715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6" name="Line 40"/>
              <p:cNvSpPr>
                <a:spLocks noChangeShapeType="1"/>
              </p:cNvSpPr>
              <p:nvPr/>
            </p:nvSpPr>
            <p:spPr bwMode="auto">
              <a:xfrm>
                <a:off x="2475" y="1802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7" name="Line 41"/>
              <p:cNvSpPr>
                <a:spLocks noChangeShapeType="1"/>
              </p:cNvSpPr>
              <p:nvPr/>
            </p:nvSpPr>
            <p:spPr bwMode="auto">
              <a:xfrm flipV="1">
                <a:off x="2697" y="1493"/>
                <a:ext cx="0" cy="1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8" name="Line 42"/>
              <p:cNvSpPr>
                <a:spLocks noChangeShapeType="1"/>
              </p:cNvSpPr>
              <p:nvPr/>
            </p:nvSpPr>
            <p:spPr bwMode="auto">
              <a:xfrm>
                <a:off x="2697" y="1493"/>
                <a:ext cx="1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9" name="Rectangle 43"/>
              <p:cNvSpPr>
                <a:spLocks noChangeArrowheads="1"/>
              </p:cNvSpPr>
              <p:nvPr/>
            </p:nvSpPr>
            <p:spPr bwMode="auto">
              <a:xfrm>
                <a:off x="2875" y="1277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0" name="Rectangle 44"/>
              <p:cNvSpPr>
                <a:spLocks noChangeArrowheads="1"/>
              </p:cNvSpPr>
              <p:nvPr/>
            </p:nvSpPr>
            <p:spPr bwMode="auto">
              <a:xfrm>
                <a:off x="2700" y="1742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1" name="Line 45"/>
              <p:cNvSpPr>
                <a:spLocks noChangeShapeType="1"/>
              </p:cNvSpPr>
              <p:nvPr/>
            </p:nvSpPr>
            <p:spPr bwMode="auto">
              <a:xfrm>
                <a:off x="1925" y="1943"/>
                <a:ext cx="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2" name="Line 46"/>
              <p:cNvSpPr>
                <a:spLocks noChangeShapeType="1"/>
              </p:cNvSpPr>
              <p:nvPr/>
            </p:nvSpPr>
            <p:spPr bwMode="auto">
              <a:xfrm>
                <a:off x="3226" y="1393"/>
                <a:ext cx="11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3" name="Rectangle 47"/>
              <p:cNvSpPr>
                <a:spLocks noChangeArrowheads="1"/>
              </p:cNvSpPr>
              <p:nvPr/>
            </p:nvSpPr>
            <p:spPr bwMode="auto">
              <a:xfrm>
                <a:off x="2700" y="2092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4" name="Line 49"/>
              <p:cNvSpPr>
                <a:spLocks noChangeShapeType="1"/>
              </p:cNvSpPr>
              <p:nvPr/>
            </p:nvSpPr>
            <p:spPr bwMode="auto">
              <a:xfrm>
                <a:off x="3049" y="1868"/>
                <a:ext cx="50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5" name="Line 50"/>
              <p:cNvSpPr>
                <a:spLocks noChangeShapeType="1"/>
              </p:cNvSpPr>
              <p:nvPr/>
            </p:nvSpPr>
            <p:spPr bwMode="auto">
              <a:xfrm>
                <a:off x="3049" y="2218"/>
                <a:ext cx="3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6" name="Line 51"/>
              <p:cNvSpPr>
                <a:spLocks noChangeShapeType="1"/>
              </p:cNvSpPr>
              <p:nvPr/>
            </p:nvSpPr>
            <p:spPr bwMode="auto">
              <a:xfrm flipV="1">
                <a:off x="3375" y="2018"/>
                <a:ext cx="0" cy="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7" name="Line 52"/>
              <p:cNvSpPr>
                <a:spLocks noChangeShapeType="1"/>
              </p:cNvSpPr>
              <p:nvPr/>
            </p:nvSpPr>
            <p:spPr bwMode="auto">
              <a:xfrm>
                <a:off x="3375" y="2018"/>
                <a:ext cx="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8" name="Rectangle 53"/>
              <p:cNvSpPr>
                <a:spLocks noChangeArrowheads="1"/>
              </p:cNvSpPr>
              <p:nvPr/>
            </p:nvSpPr>
            <p:spPr bwMode="auto">
              <a:xfrm>
                <a:off x="3549" y="1800"/>
                <a:ext cx="350" cy="275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9" name="Line 54"/>
              <p:cNvSpPr>
                <a:spLocks noChangeShapeType="1"/>
              </p:cNvSpPr>
              <p:nvPr/>
            </p:nvSpPr>
            <p:spPr bwMode="auto">
              <a:xfrm>
                <a:off x="3899" y="1943"/>
                <a:ext cx="4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0" name="Line 40"/>
              <p:cNvSpPr>
                <a:spLocks noChangeShapeType="1"/>
              </p:cNvSpPr>
              <p:nvPr/>
            </p:nvSpPr>
            <p:spPr bwMode="auto">
              <a:xfrm>
                <a:off x="2501" y="2218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07" name="Rectangle 4"/>
            <p:cNvSpPr txBox="1">
              <a:spLocks noChangeArrowheads="1"/>
            </p:cNvSpPr>
            <p:nvPr/>
          </p:nvSpPr>
          <p:spPr bwMode="auto">
            <a:xfrm>
              <a:off x="7425685" y="2267258"/>
              <a:ext cx="521441" cy="57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  <a:defRPr/>
              </a:pPr>
              <a:endParaRPr lang="en-US" sz="2000" kern="0" dirty="0">
                <a:latin typeface="+mn-lt"/>
                <a:cs typeface="+mn-cs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21056" y="2626056"/>
            <a:ext cx="838200" cy="609600"/>
            <a:chOff x="6705600" y="1447800"/>
            <a:chExt cx="4027487" cy="1987035"/>
          </a:xfrm>
        </p:grpSpPr>
        <p:grpSp>
          <p:nvGrpSpPr>
            <p:cNvPr id="132" name="Group 48"/>
            <p:cNvGrpSpPr>
              <a:grpSpLocks/>
            </p:cNvGrpSpPr>
            <p:nvPr/>
          </p:nvGrpSpPr>
          <p:grpSpPr bwMode="auto">
            <a:xfrm>
              <a:off x="6705600" y="1447800"/>
              <a:ext cx="4027487" cy="1987035"/>
              <a:chOff x="1678" y="1004"/>
              <a:chExt cx="2796" cy="1474"/>
            </a:xfrm>
          </p:grpSpPr>
          <p:sp>
            <p:nvSpPr>
              <p:cNvPr id="134" name="Rectangle 13"/>
              <p:cNvSpPr>
                <a:spLocks noChangeArrowheads="1"/>
              </p:cNvSpPr>
              <p:nvPr/>
            </p:nvSpPr>
            <p:spPr bwMode="auto">
              <a:xfrm>
                <a:off x="1678" y="1004"/>
                <a:ext cx="2796" cy="1474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/>
              <a:lstStyle/>
              <a:p>
                <a:pPr algn="l" defTabSz="914400">
                  <a:spcBef>
                    <a:spcPct val="0"/>
                  </a:spcBef>
                </a:pPr>
                <a:endParaRPr lang="en-US" sz="28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Rectangle 33"/>
              <p:cNvSpPr>
                <a:spLocks noChangeArrowheads="1"/>
              </p:cNvSpPr>
              <p:nvPr/>
            </p:nvSpPr>
            <p:spPr bwMode="auto">
              <a:xfrm>
                <a:off x="2125" y="1217"/>
                <a:ext cx="350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6" name="Line 34"/>
              <p:cNvSpPr>
                <a:spLocks noChangeShapeType="1"/>
              </p:cNvSpPr>
              <p:nvPr/>
            </p:nvSpPr>
            <p:spPr bwMode="auto">
              <a:xfrm>
                <a:off x="1925" y="1292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7" name="Line 35"/>
              <p:cNvSpPr>
                <a:spLocks noChangeShapeType="1"/>
              </p:cNvSpPr>
              <p:nvPr/>
            </p:nvSpPr>
            <p:spPr bwMode="auto">
              <a:xfrm>
                <a:off x="1925" y="1418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8" name="Line 36"/>
              <p:cNvSpPr>
                <a:spLocks noChangeShapeType="1"/>
              </p:cNvSpPr>
              <p:nvPr/>
            </p:nvSpPr>
            <p:spPr bwMode="auto">
              <a:xfrm>
                <a:off x="2475" y="1359"/>
                <a:ext cx="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9" name="Rectangle 37"/>
              <p:cNvSpPr>
                <a:spLocks noChangeArrowheads="1"/>
              </p:cNvSpPr>
              <p:nvPr/>
            </p:nvSpPr>
            <p:spPr bwMode="auto">
              <a:xfrm>
                <a:off x="2125" y="1618"/>
                <a:ext cx="350" cy="275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0" name="Line 38"/>
              <p:cNvSpPr>
                <a:spLocks noChangeShapeType="1"/>
              </p:cNvSpPr>
              <p:nvPr/>
            </p:nvSpPr>
            <p:spPr bwMode="auto">
              <a:xfrm>
                <a:off x="1925" y="1743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1" name="Freeform 39"/>
              <p:cNvSpPr>
                <a:spLocks/>
              </p:cNvSpPr>
              <p:nvPr/>
            </p:nvSpPr>
            <p:spPr bwMode="auto">
              <a:xfrm>
                <a:off x="2475" y="1676"/>
                <a:ext cx="222" cy="1"/>
              </a:xfrm>
              <a:custGeom>
                <a:avLst/>
                <a:gdLst>
                  <a:gd name="T0" fmla="*/ 0 w 201"/>
                  <a:gd name="T1" fmla="*/ 0 h 1"/>
                  <a:gd name="T2" fmla="*/ 2147483647 w 201"/>
                  <a:gd name="T3" fmla="*/ 2147483647 h 1"/>
                  <a:gd name="T4" fmla="*/ 0 60000 65536"/>
                  <a:gd name="T5" fmla="*/ 0 60000 65536"/>
                  <a:gd name="T6" fmla="*/ 0 w 201"/>
                  <a:gd name="T7" fmla="*/ 0 h 1"/>
                  <a:gd name="T8" fmla="*/ 201 w 20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1" h="1">
                    <a:moveTo>
                      <a:pt x="0" y="0"/>
                    </a:moveTo>
                    <a:lnTo>
                      <a:pt x="201" y="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0" tIns="45715" rIns="91430" bIns="45715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2" name="Line 40"/>
              <p:cNvSpPr>
                <a:spLocks noChangeShapeType="1"/>
              </p:cNvSpPr>
              <p:nvPr/>
            </p:nvSpPr>
            <p:spPr bwMode="auto">
              <a:xfrm>
                <a:off x="2475" y="1802"/>
                <a:ext cx="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" name="Line 41"/>
              <p:cNvSpPr>
                <a:spLocks noChangeShapeType="1"/>
              </p:cNvSpPr>
              <p:nvPr/>
            </p:nvSpPr>
            <p:spPr bwMode="auto">
              <a:xfrm flipV="1">
                <a:off x="2697" y="1493"/>
                <a:ext cx="0" cy="1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" name="Line 42"/>
              <p:cNvSpPr>
                <a:spLocks noChangeShapeType="1"/>
              </p:cNvSpPr>
              <p:nvPr/>
            </p:nvSpPr>
            <p:spPr bwMode="auto">
              <a:xfrm>
                <a:off x="2697" y="1493"/>
                <a:ext cx="1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5" name="Rectangle 43"/>
              <p:cNvSpPr>
                <a:spLocks noChangeArrowheads="1"/>
              </p:cNvSpPr>
              <p:nvPr/>
            </p:nvSpPr>
            <p:spPr bwMode="auto">
              <a:xfrm>
                <a:off x="2875" y="1277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6" name="Rectangle 44"/>
              <p:cNvSpPr>
                <a:spLocks noChangeArrowheads="1"/>
              </p:cNvSpPr>
              <p:nvPr/>
            </p:nvSpPr>
            <p:spPr bwMode="auto">
              <a:xfrm>
                <a:off x="2700" y="1742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7" name="Line 45"/>
              <p:cNvSpPr>
                <a:spLocks noChangeShapeType="1"/>
              </p:cNvSpPr>
              <p:nvPr/>
            </p:nvSpPr>
            <p:spPr bwMode="auto">
              <a:xfrm>
                <a:off x="1925" y="1943"/>
                <a:ext cx="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8" name="Line 46"/>
              <p:cNvSpPr>
                <a:spLocks noChangeShapeType="1"/>
              </p:cNvSpPr>
              <p:nvPr/>
            </p:nvSpPr>
            <p:spPr bwMode="auto">
              <a:xfrm>
                <a:off x="3226" y="1393"/>
                <a:ext cx="11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9" name="Rectangle 47"/>
              <p:cNvSpPr>
                <a:spLocks noChangeArrowheads="1"/>
              </p:cNvSpPr>
              <p:nvPr/>
            </p:nvSpPr>
            <p:spPr bwMode="auto">
              <a:xfrm>
                <a:off x="2700" y="2092"/>
                <a:ext cx="351" cy="276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50" name="Line 49"/>
              <p:cNvSpPr>
                <a:spLocks noChangeShapeType="1"/>
              </p:cNvSpPr>
              <p:nvPr/>
            </p:nvSpPr>
            <p:spPr bwMode="auto">
              <a:xfrm>
                <a:off x="3049" y="1868"/>
                <a:ext cx="50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1" name="Line 50"/>
              <p:cNvSpPr>
                <a:spLocks noChangeShapeType="1"/>
              </p:cNvSpPr>
              <p:nvPr/>
            </p:nvSpPr>
            <p:spPr bwMode="auto">
              <a:xfrm>
                <a:off x="3049" y="2218"/>
                <a:ext cx="3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2" name="Line 51"/>
              <p:cNvSpPr>
                <a:spLocks noChangeShapeType="1"/>
              </p:cNvSpPr>
              <p:nvPr/>
            </p:nvSpPr>
            <p:spPr bwMode="auto">
              <a:xfrm flipV="1">
                <a:off x="3375" y="2018"/>
                <a:ext cx="0" cy="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3" name="Line 52"/>
              <p:cNvSpPr>
                <a:spLocks noChangeShapeType="1"/>
              </p:cNvSpPr>
              <p:nvPr/>
            </p:nvSpPr>
            <p:spPr bwMode="auto">
              <a:xfrm>
                <a:off x="3375" y="2018"/>
                <a:ext cx="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4" name="Rectangle 53"/>
              <p:cNvSpPr>
                <a:spLocks noChangeArrowheads="1"/>
              </p:cNvSpPr>
              <p:nvPr/>
            </p:nvSpPr>
            <p:spPr bwMode="auto">
              <a:xfrm>
                <a:off x="3549" y="1800"/>
                <a:ext cx="350" cy="275"/>
              </a:xfrm>
              <a:prstGeom prst="rect">
                <a:avLst/>
              </a:prstGeom>
              <a:solidFill>
                <a:srgbClr val="F8EEC8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1430" tIns="45715" rIns="91430" bIns="45715" anchor="ctr"/>
              <a:lstStyle/>
              <a:p>
                <a:pPr algn="l" defTabSz="914400">
                  <a:spcBef>
                    <a:spcPct val="0"/>
                  </a:spcBef>
                </a:pPr>
                <a:endParaRPr lang="en-US" sz="1800" b="1">
                  <a:solidFill>
                    <a:schemeClr val="bg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55" name="Line 54"/>
              <p:cNvSpPr>
                <a:spLocks noChangeShapeType="1"/>
              </p:cNvSpPr>
              <p:nvPr/>
            </p:nvSpPr>
            <p:spPr bwMode="auto">
              <a:xfrm>
                <a:off x="3899" y="1943"/>
                <a:ext cx="4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6" name="Line 40"/>
              <p:cNvSpPr>
                <a:spLocks noChangeShapeType="1"/>
              </p:cNvSpPr>
              <p:nvPr/>
            </p:nvSpPr>
            <p:spPr bwMode="auto">
              <a:xfrm>
                <a:off x="2501" y="2218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33" name="Rectangle 4"/>
            <p:cNvSpPr txBox="1">
              <a:spLocks noChangeArrowheads="1"/>
            </p:cNvSpPr>
            <p:nvPr/>
          </p:nvSpPr>
          <p:spPr bwMode="auto">
            <a:xfrm>
              <a:off x="7425685" y="2267258"/>
              <a:ext cx="521441" cy="57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  <a:defRPr/>
              </a:pPr>
              <a:endParaRPr lang="en-US" sz="2000" kern="0" dirty="0">
                <a:latin typeface="+mn-lt"/>
                <a:cs typeface="+mn-cs"/>
              </a:endParaRPr>
            </a:p>
          </p:txBody>
        </p:sp>
      </p:grpSp>
      <p:sp>
        <p:nvSpPr>
          <p:cNvPr id="157" name="Rounded Rectangular Callout 15"/>
          <p:cNvSpPr>
            <a:spLocks noChangeArrowheads="1"/>
          </p:cNvSpPr>
          <p:nvPr/>
        </p:nvSpPr>
        <p:spPr bwMode="auto">
          <a:xfrm>
            <a:off x="4191000" y="3429000"/>
            <a:ext cx="3657600" cy="762000"/>
          </a:xfrm>
          <a:prstGeom prst="wedgeRoundRectCallout">
            <a:avLst>
              <a:gd name="adj1" fmla="val -57505"/>
              <a:gd name="adj2" fmla="val 112699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/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58" name="Text Box 4"/>
          <p:cNvSpPr txBox="1">
            <a:spLocks noChangeArrowheads="1"/>
          </p:cNvSpPr>
          <p:nvPr/>
        </p:nvSpPr>
        <p:spPr bwMode="auto">
          <a:xfrm>
            <a:off x="4239904" y="3436960"/>
            <a:ext cx="3581400" cy="6993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l" defTabSz="828675"/>
            <a:r>
              <a:rPr lang="en-US" sz="2000" dirty="0" smtClean="0">
                <a:solidFill>
                  <a:schemeClr val="bg1"/>
                </a:solidFill>
              </a:rPr>
              <a:t>Can e.g. be some low complexity function class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3505200" y="4648200"/>
            <a:ext cx="3810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24" grpId="0" animBg="1"/>
      <p:bldP spid="51" grpId="0" animBg="1"/>
      <p:bldP spid="12" grpId="0"/>
      <p:bldP spid="13" grpId="0"/>
      <p:bldP spid="41" grpId="0" animBg="1"/>
      <p:bldP spid="42" grpId="0" animBg="1"/>
      <p:bldP spid="44" grpId="0"/>
      <p:bldP spid="46" grpId="0" animBg="1"/>
      <p:bldP spid="48" grpId="0"/>
      <p:bldP spid="49" grpId="0"/>
      <p:bldP spid="27" grpId="0"/>
      <p:bldP spid="22" grpId="0"/>
      <p:bldP spid="28" grpId="0" animBg="1"/>
      <p:bldP spid="29" grpId="0" animBg="1"/>
      <p:bldP spid="32" grpId="0" animBg="1"/>
      <p:bldP spid="34" grpId="0"/>
      <p:bldP spid="35" grpId="0"/>
      <p:bldP spid="36" grpId="0"/>
      <p:bldP spid="37" grpId="0" animBg="1"/>
      <p:bldP spid="40" grpId="0" animBg="1"/>
      <p:bldP spid="43" grpId="0"/>
      <p:bldP spid="45" grpId="0" animBg="1"/>
      <p:bldP spid="50" grpId="0"/>
      <p:bldP spid="52" grpId="0" animBg="1"/>
      <p:bldP spid="157" grpId="0" animBg="1"/>
      <p:bldP spid="157" grpId="1" animBg="1"/>
      <p:bldP spid="158" grpId="0"/>
      <p:bldP spid="158" grpId="1"/>
      <p:bldP spid="159" grpId="0" animBg="1"/>
      <p:bldP spid="15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8046224-48E7-49B2-8694-CC1AF8554A10}" type="slidenum">
              <a:rPr lang="he-IL"/>
              <a:pPr/>
              <a:t>3</a:t>
            </a:fld>
            <a:endParaRPr lang="en-US"/>
          </a:p>
        </p:txBody>
      </p: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Countermeasures?</a:t>
            </a:r>
            <a:endParaRPr lang="en-US" dirty="0"/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457200" y="3200400"/>
            <a:ext cx="8463271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marL="392113" marR="0" lvl="0" indent="-293688" algn="l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288"/>
              </a:spcAft>
              <a:buClr>
                <a:srgbClr val="000000"/>
              </a:buClr>
              <a:buSzPct val="45000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/>
            </a:pPr>
            <a:r>
              <a:rPr kumimoji="0" lang="en-US" sz="29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Hot topic:</a:t>
            </a: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944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3276600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57200" y="3595048"/>
            <a:ext cx="6553200" cy="738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100" dirty="0" smtClean="0"/>
              <a:t>ISW03, MR04, DP08, P09, AGV09, ADW09, KV09, DKL09,… Many more citations in the paper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81000" y="1447800"/>
            <a:ext cx="8229600" cy="9540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We may try to defeat specific attacks, e.g. power analysis, timing attacks,…</a:t>
            </a:r>
            <a:endParaRPr lang="en-US" sz="2800" dirty="0" smtClean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81000" y="2524790"/>
            <a:ext cx="82296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>
              <a:buFont typeface="Arial" pitchFamily="34" charset="0"/>
              <a:buChar char="•"/>
            </a:pPr>
            <a:r>
              <a:rPr lang="en-US" sz="2800" dirty="0" smtClean="0"/>
              <a:t> Or we can try to go for a broad class!</a:t>
            </a:r>
            <a:endParaRPr lang="en-US" sz="2800" dirty="0" smtClean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49240" y="4441208"/>
            <a:ext cx="8463271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marL="392113" marR="0" lvl="0" indent="-293688" algn="l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288"/>
              </a:spcAft>
              <a:buClr>
                <a:srgbClr val="000000"/>
              </a:buClr>
              <a:buSzPct val="45000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/>
            </a:pPr>
            <a:r>
              <a:rPr kumimoji="0" lang="en-US" sz="2900" b="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other work:</a:t>
            </a:r>
            <a:r>
              <a:rPr kumimoji="0" lang="en-US" sz="29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Security of </a:t>
            </a:r>
            <a:r>
              <a:rPr kumimoji="0" lang="en-US" sz="2800" b="0" i="0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specific</a:t>
            </a:r>
            <a:r>
              <a:rPr kumimoji="0" lang="en-US" sz="28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scheme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49240" y="5001904"/>
            <a:ext cx="8463271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marL="392113" marR="0" lvl="0" indent="-293688" algn="l" defTabSz="414338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288"/>
              </a:spcAft>
              <a:buClr>
                <a:srgbClr val="000000"/>
              </a:buClr>
              <a:buSzPct val="45000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/>
            </a:pPr>
            <a:r>
              <a:rPr kumimoji="0" lang="en-US" sz="2900" b="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work:</a:t>
            </a:r>
            <a:r>
              <a:rPr kumimoji="0" lang="en-US" sz="29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securely implement </a:t>
            </a:r>
            <a:r>
              <a:rPr kumimoji="0" lang="en-US" sz="2800" b="0" i="0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</a:t>
            </a:r>
            <a:r>
              <a:rPr kumimoji="0" lang="en-US" sz="28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scheme?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463FF05-5857-42A9-9038-D2BF6AFE2573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How to extend the </a:t>
            </a:r>
            <a:r>
              <a:rPr lang="en-US" dirty="0" smtClean="0"/>
              <a:t>standard model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7" name="Picture 8" descr="sim-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823" y="1600200"/>
            <a:ext cx="830263" cy="801687"/>
          </a:xfrm>
          <a:prstGeom prst="rect">
            <a:avLst/>
          </a:prstGeom>
          <a:noFill/>
        </p:spPr>
      </p:pic>
      <p:pic>
        <p:nvPicPr>
          <p:cNvPr id="9" name="Picture 65" descr="little_cthulhu-oran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505200"/>
            <a:ext cx="914400" cy="1378856"/>
          </a:xfrm>
          <a:prstGeom prst="rect">
            <a:avLst/>
          </a:prstGeom>
          <a:noFill/>
        </p:spPr>
      </p:pic>
      <p:sp>
        <p:nvSpPr>
          <p:cNvPr id="10" name="Lightning Bolt 9"/>
          <p:cNvSpPr>
            <a:spLocks noChangeArrowheads="1"/>
          </p:cNvSpPr>
          <p:nvPr/>
        </p:nvSpPr>
        <p:spPr bwMode="auto">
          <a:xfrm rot="1879413">
            <a:off x="855582" y="2406782"/>
            <a:ext cx="719161" cy="907738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228600" y="1981200"/>
            <a:ext cx="275230" cy="1678675"/>
          </a:xfrm>
          <a:custGeom>
            <a:avLst/>
            <a:gdLst>
              <a:gd name="connsiteX0" fmla="*/ 275230 w 275230"/>
              <a:gd name="connsiteY0" fmla="*/ 0 h 1678675"/>
              <a:gd name="connsiteX1" fmla="*/ 2275 w 275230"/>
              <a:gd name="connsiteY1" fmla="*/ 914400 h 1678675"/>
              <a:gd name="connsiteX2" fmla="*/ 261582 w 275230"/>
              <a:gd name="connsiteY2" fmla="*/ 1678675 h 167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230" h="1678675">
                <a:moveTo>
                  <a:pt x="275230" y="0"/>
                </a:moveTo>
                <a:cubicBezTo>
                  <a:pt x="139890" y="317310"/>
                  <a:pt x="4550" y="634621"/>
                  <a:pt x="2275" y="914400"/>
                </a:cubicBezTo>
                <a:cubicBezTo>
                  <a:pt x="0" y="1194179"/>
                  <a:pt x="130791" y="1436427"/>
                  <a:pt x="261582" y="1678675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2064225" y="1981200"/>
            <a:ext cx="268405" cy="1733266"/>
          </a:xfrm>
          <a:custGeom>
            <a:avLst/>
            <a:gdLst>
              <a:gd name="connsiteX0" fmla="*/ 0 w 268405"/>
              <a:gd name="connsiteY0" fmla="*/ 0 h 1733266"/>
              <a:gd name="connsiteX1" fmla="*/ 259307 w 268405"/>
              <a:gd name="connsiteY1" fmla="*/ 736980 h 1733266"/>
              <a:gd name="connsiteX2" fmla="*/ 54591 w 268405"/>
              <a:gd name="connsiteY2" fmla="*/ 1733266 h 173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405" h="1733266">
                <a:moveTo>
                  <a:pt x="0" y="0"/>
                </a:moveTo>
                <a:cubicBezTo>
                  <a:pt x="125104" y="224051"/>
                  <a:pt x="250209" y="448102"/>
                  <a:pt x="259307" y="736980"/>
                </a:cubicBezTo>
                <a:cubicBezTo>
                  <a:pt x="268405" y="1025858"/>
                  <a:pt x="161498" y="1379562"/>
                  <a:pt x="54591" y="1733266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100794" tIns="50397" rIns="100794" bIns="5039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1126130" y="1276350"/>
            <a:ext cx="5540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b="1" dirty="0" smtClean="0">
                <a:latin typeface="cmmi10" pitchFamily="34" charset="0"/>
              </a:rPr>
              <a:t>K</a:t>
            </a:r>
            <a:endParaRPr lang="en-US" b="1" dirty="0">
              <a:solidFill>
                <a:srgbClr val="FF0000"/>
              </a:solidFill>
              <a:latin typeface="cmmi10" pitchFamily="34" charset="0"/>
            </a:endParaRPr>
          </a:p>
        </p:txBody>
      </p:sp>
      <p:sp>
        <p:nvSpPr>
          <p:cNvPr id="22" name="Rounded Rectangular Callout 15"/>
          <p:cNvSpPr>
            <a:spLocks noChangeArrowheads="1"/>
          </p:cNvSpPr>
          <p:nvPr/>
        </p:nvSpPr>
        <p:spPr bwMode="auto">
          <a:xfrm>
            <a:off x="2819400" y="1447800"/>
            <a:ext cx="6172200" cy="1295400"/>
          </a:xfrm>
          <a:prstGeom prst="wedgeRoundRectCallout">
            <a:avLst>
              <a:gd name="adj1" fmla="val -71200"/>
              <a:gd name="adj2" fmla="val 53572"/>
              <a:gd name="adj3" fmla="val 16667"/>
            </a:avLst>
          </a:prstGeom>
          <a:solidFill>
            <a:srgbClr val="0070C0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1"/>
          <a:lstStyle/>
          <a:p>
            <a:pPr defTabSz="914400" eaLnBrk="0" hangingPunct="0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Modeled by a leakage function </a:t>
            </a:r>
            <a:r>
              <a:rPr lang="en-US" sz="3200" dirty="0" smtClean="0">
                <a:solidFill>
                  <a:schemeClr val="bg1"/>
                </a:solidFill>
              </a:rPr>
              <a:t>f</a:t>
            </a:r>
            <a:endParaRPr lang="en-US" sz="3200" dirty="0" smtClean="0">
              <a:solidFill>
                <a:schemeClr val="bg1"/>
              </a:solidFill>
            </a:endParaRPr>
          </a:p>
          <a:p>
            <a:pPr defTabSz="914400" eaLnBrk="0" hangingPunct="0">
              <a:spcBef>
                <a:spcPct val="200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Adversary obtains leakage </a:t>
            </a:r>
            <a:r>
              <a:rPr lang="en-US" sz="2800" dirty="0" smtClean="0">
                <a:solidFill>
                  <a:schemeClr val="bg1"/>
                </a:solidFill>
              </a:rPr>
              <a:t>f(state)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3" name="Picture 27" descr="bus-pirate-cabl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12573">
            <a:off x="2277540" y="4758582"/>
            <a:ext cx="1023496" cy="680190"/>
          </a:xfrm>
          <a:prstGeom prst="rect">
            <a:avLst/>
          </a:prstGeom>
          <a:noFill/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09800" y="4231944"/>
            <a:ext cx="6934200" cy="5232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2800" dirty="0" smtClean="0"/>
              <a:t>Real-life leakages don’t leak complete key</a:t>
            </a:r>
            <a:endParaRPr lang="en-US" sz="2800" dirty="0"/>
          </a:p>
        </p:txBody>
      </p:sp>
      <p:pic>
        <p:nvPicPr>
          <p:cNvPr id="27" name="Picture 37" descr="scop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048" y="5513696"/>
            <a:ext cx="1066800" cy="781579"/>
          </a:xfrm>
          <a:prstGeom prst="rect">
            <a:avLst/>
          </a:prstGeom>
          <a:noFill/>
        </p:spPr>
      </p:pic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137848" y="5432058"/>
            <a:ext cx="5181600" cy="8925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600" dirty="0" smtClean="0"/>
              <a:t>Power consumption: e.g. </a:t>
            </a:r>
            <a:r>
              <a:rPr lang="en-US" sz="2600" dirty="0" smtClean="0"/>
              <a:t>f(</a:t>
            </a:r>
            <a:r>
              <a:rPr lang="en-US" sz="2600" i="1" dirty="0" smtClean="0"/>
              <a:t>st</a:t>
            </a:r>
            <a:r>
              <a:rPr lang="en-US" sz="2600" dirty="0" smtClean="0"/>
              <a:t>) ≈ </a:t>
            </a:r>
            <a:r>
              <a:rPr lang="en-US" sz="2600" dirty="0" smtClean="0"/>
              <a:t>Hamming weight of wires in circuit </a:t>
            </a:r>
            <a:endParaRPr lang="en-US" sz="2600" baseline="-25000" dirty="0" smtClean="0"/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2895600" y="2819400"/>
            <a:ext cx="5715000" cy="553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000" dirty="0" smtClean="0"/>
              <a:t>Arbitrary leakage function? No… </a:t>
            </a:r>
            <a:endParaRPr lang="en-US" sz="3000" dirty="0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895600" y="3317568"/>
            <a:ext cx="6096000" cy="46165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  <a:buFont typeface="Wingdings" pitchFamily="2" charset="2"/>
              <a:buChar char="è"/>
            </a:pPr>
            <a:r>
              <a:rPr lang="en-US" dirty="0" smtClean="0">
                <a:sym typeface="Wingdings" pitchFamily="2" charset="2"/>
              </a:rPr>
              <a:t> e.g.: </a:t>
            </a:r>
            <a:r>
              <a:rPr lang="en-US" dirty="0" smtClean="0">
                <a:sym typeface="Wingdings" pitchFamily="2" charset="2"/>
              </a:rPr>
              <a:t>f(</a:t>
            </a:r>
            <a:r>
              <a:rPr lang="en-US" i="1" dirty="0" err="1" smtClean="0">
                <a:sym typeface="Wingdings" pitchFamily="2" charset="2"/>
              </a:rPr>
              <a:t>st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= K means no security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2895600" y="3698544"/>
            <a:ext cx="5943600" cy="553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000" dirty="0" smtClean="0"/>
              <a:t>Some restrictions are necessary</a:t>
            </a:r>
            <a:endParaRPr lang="en-US" sz="3000" dirty="0"/>
          </a:p>
        </p:txBody>
      </p:sp>
      <p:sp>
        <p:nvSpPr>
          <p:cNvPr id="38" name="Rectangle 4"/>
          <p:cNvSpPr txBox="1">
            <a:spLocks noChangeArrowheads="1"/>
          </p:cNvSpPr>
          <p:nvPr/>
        </p:nvSpPr>
        <p:spPr bwMode="auto">
          <a:xfrm>
            <a:off x="503830" y="1551296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>
                <a:latin typeface="cmmi10" pitchFamily="34" charset="0"/>
              </a:rPr>
              <a:t>X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1723030" y="1981200"/>
            <a:ext cx="304800" cy="1588"/>
          </a:xfrm>
          <a:prstGeom prst="straightConnector1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580030" y="1981200"/>
            <a:ext cx="304800" cy="1588"/>
          </a:xfrm>
          <a:prstGeom prst="straightConnector1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"/>
          <p:cNvSpPr txBox="1">
            <a:spLocks noChangeArrowheads="1"/>
          </p:cNvSpPr>
          <p:nvPr/>
        </p:nvSpPr>
        <p:spPr bwMode="auto">
          <a:xfrm>
            <a:off x="1623017" y="1551296"/>
            <a:ext cx="481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42900" indent="-342900" algn="l" defTabSz="914400" eaLnBrk="0" hangingPunct="0">
              <a:spcBef>
                <a:spcPct val="20000"/>
              </a:spcBef>
            </a:pPr>
            <a:r>
              <a:rPr lang="en-US" dirty="0" smtClean="0">
                <a:latin typeface="cmmi10" pitchFamily="34" charset="0"/>
              </a:rPr>
              <a:t>Y</a:t>
            </a:r>
            <a:endParaRPr lang="en-US" dirty="0">
              <a:solidFill>
                <a:srgbClr val="FF0000"/>
              </a:solidFill>
              <a:latin typeface="cmmi10" pitchFamily="34" charset="0"/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79808" y="3720152"/>
            <a:ext cx="547048" cy="54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6" name="Straight Connector 35"/>
          <p:cNvCxnSpPr/>
          <p:nvPr/>
        </p:nvCxnSpPr>
        <p:spPr bwMode="auto">
          <a:xfrm rot="10800000">
            <a:off x="3200399" y="6248400"/>
            <a:ext cx="2514601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3124200" y="4872345"/>
            <a:ext cx="5334000" cy="4924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600" dirty="0" smtClean="0"/>
              <a:t>Probing: f(</a:t>
            </a:r>
            <a:r>
              <a:rPr lang="en-US" sz="2600" i="1" dirty="0" smtClean="0"/>
              <a:t>st</a:t>
            </a:r>
            <a:r>
              <a:rPr lang="en-US" sz="2600" dirty="0" smtClean="0"/>
              <a:t>) =  some bits of state</a:t>
            </a:r>
            <a:endParaRPr lang="en-US" sz="26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25" grpId="0"/>
      <p:bldP spid="29" grpId="0"/>
      <p:bldP spid="30" grpId="0"/>
      <p:bldP spid="31" grpId="0"/>
      <p:bldP spid="32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73"/>
          <p:cNvGrpSpPr/>
          <p:nvPr/>
        </p:nvGrpSpPr>
        <p:grpSpPr>
          <a:xfrm rot="10800000">
            <a:off x="880459" y="2590800"/>
            <a:ext cx="567340" cy="1371601"/>
            <a:chOff x="190175" y="3352800"/>
            <a:chExt cx="567340" cy="1221293"/>
          </a:xfrm>
        </p:grpSpPr>
        <p:sp>
          <p:nvSpPr>
            <p:cNvPr id="64" name="Lightning Bolt 63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66" name="Lightning Bolt 65"/>
          <p:cNvSpPr>
            <a:spLocks noChangeArrowheads="1"/>
          </p:cNvSpPr>
          <p:nvPr/>
        </p:nvSpPr>
        <p:spPr bwMode="auto">
          <a:xfrm rot="12368972" flipH="1" flipV="1">
            <a:off x="10142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463FF05-5857-42A9-9038-D2BF6AFE2573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Restrictions: Bounded leakage</a:t>
            </a:r>
            <a:endParaRPr lang="en-US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76200" y="1447800"/>
            <a:ext cx="38100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dirty="0" smtClean="0"/>
              <a:t>Bounded total leakage</a:t>
            </a:r>
          </a:p>
        </p:txBody>
      </p:sp>
      <p:sp>
        <p:nvSpPr>
          <p:cNvPr id="21" name="Freeform 9"/>
          <p:cNvSpPr>
            <a:spLocks noChangeArrowheads="1"/>
          </p:cNvSpPr>
          <p:nvPr/>
        </p:nvSpPr>
        <p:spPr bwMode="auto">
          <a:xfrm>
            <a:off x="3810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16002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5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7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41" name="Group 40"/>
          <p:cNvGrpSpPr/>
          <p:nvPr/>
        </p:nvGrpSpPr>
        <p:grpSpPr>
          <a:xfrm>
            <a:off x="914401" y="1911351"/>
            <a:ext cx="609599" cy="679449"/>
            <a:chOff x="1143000" y="1758951"/>
            <a:chExt cx="830263" cy="831849"/>
          </a:xfrm>
        </p:grpSpPr>
        <p:pic>
          <p:nvPicPr>
            <p:cNvPr id="39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40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 bwMode="auto">
          <a:xfrm rot="5400000">
            <a:off x="1333500" y="3924300"/>
            <a:ext cx="4953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019800" y="2667000"/>
            <a:ext cx="1676400" cy="6463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600" b="1" dirty="0" smtClean="0"/>
              <a:t>…</a:t>
            </a:r>
            <a:endParaRPr lang="en-US" sz="3600" b="1" dirty="0"/>
          </a:p>
        </p:txBody>
      </p:sp>
      <p:sp>
        <p:nvSpPr>
          <p:cNvPr id="62" name="Rectangle 61"/>
          <p:cNvSpPr/>
          <p:nvPr/>
        </p:nvSpPr>
        <p:spPr>
          <a:xfrm>
            <a:off x="838200" y="3048000"/>
            <a:ext cx="762000" cy="519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887104" y="3123227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err="1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69" name="Straight Connector 68"/>
          <p:cNvCxnSpPr/>
          <p:nvPr/>
        </p:nvCxnSpPr>
        <p:spPr bwMode="auto">
          <a:xfrm rot="16200000" flipH="1">
            <a:off x="1104900" y="3771900"/>
            <a:ext cx="1143000" cy="7620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3" name="Group 73"/>
          <p:cNvGrpSpPr/>
          <p:nvPr/>
        </p:nvGrpSpPr>
        <p:grpSpPr>
          <a:xfrm rot="10800000">
            <a:off x="4614259" y="2584449"/>
            <a:ext cx="567340" cy="1371601"/>
            <a:chOff x="190175" y="3352800"/>
            <a:chExt cx="567340" cy="1221293"/>
          </a:xfrm>
        </p:grpSpPr>
        <p:sp>
          <p:nvSpPr>
            <p:cNvPr id="74" name="Lightning Bolt 73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6" name="Lightning Bolt 75"/>
          <p:cNvSpPr>
            <a:spLocks noChangeArrowheads="1"/>
          </p:cNvSpPr>
          <p:nvPr/>
        </p:nvSpPr>
        <p:spPr bwMode="auto">
          <a:xfrm rot="12368972" flipH="1" flipV="1">
            <a:off x="4748036" y="3464621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7" name="Freeform 9"/>
          <p:cNvSpPr>
            <a:spLocks noChangeArrowheads="1"/>
          </p:cNvSpPr>
          <p:nvPr/>
        </p:nvSpPr>
        <p:spPr bwMode="auto">
          <a:xfrm>
            <a:off x="4114800" y="2266949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Freeform 77"/>
          <p:cNvSpPr>
            <a:spLocks noChangeArrowheads="1"/>
          </p:cNvSpPr>
          <p:nvPr/>
        </p:nvSpPr>
        <p:spPr bwMode="auto">
          <a:xfrm>
            <a:off x="5334000" y="2320924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9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26592" y="4092534"/>
            <a:ext cx="617537" cy="930315"/>
          </a:xfrm>
          <a:prstGeom prst="rect">
            <a:avLst/>
          </a:prstGeom>
          <a:noFill/>
        </p:spPr>
      </p:pic>
      <p:grpSp>
        <p:nvGrpSpPr>
          <p:cNvPr id="80" name="Group 79"/>
          <p:cNvGrpSpPr/>
          <p:nvPr/>
        </p:nvGrpSpPr>
        <p:grpSpPr>
          <a:xfrm>
            <a:off x="4648201" y="1905000"/>
            <a:ext cx="609599" cy="679449"/>
            <a:chOff x="1143000" y="1758951"/>
            <a:chExt cx="830263" cy="831849"/>
          </a:xfrm>
        </p:grpSpPr>
        <p:pic>
          <p:nvPicPr>
            <p:cNvPr id="81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82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5956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4572000" y="3041649"/>
            <a:ext cx="762000" cy="519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4620904" y="3116876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err="1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grpSp>
        <p:nvGrpSpPr>
          <p:cNvPr id="85" name="Group 73"/>
          <p:cNvGrpSpPr/>
          <p:nvPr/>
        </p:nvGrpSpPr>
        <p:grpSpPr>
          <a:xfrm rot="10800000">
            <a:off x="7509859" y="2590800"/>
            <a:ext cx="567340" cy="1371601"/>
            <a:chOff x="190175" y="3352800"/>
            <a:chExt cx="567340" cy="1221293"/>
          </a:xfrm>
        </p:grpSpPr>
        <p:sp>
          <p:nvSpPr>
            <p:cNvPr id="86" name="Lightning Bolt 85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88" name="Lightning Bolt 87"/>
          <p:cNvSpPr>
            <a:spLocks noChangeArrowheads="1"/>
          </p:cNvSpPr>
          <p:nvPr/>
        </p:nvSpPr>
        <p:spPr bwMode="auto">
          <a:xfrm rot="12368972" flipH="1" flipV="1">
            <a:off x="76436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Freeform 9"/>
          <p:cNvSpPr>
            <a:spLocks noChangeArrowheads="1"/>
          </p:cNvSpPr>
          <p:nvPr/>
        </p:nvSpPr>
        <p:spPr bwMode="auto">
          <a:xfrm>
            <a:off x="70104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Freeform 89"/>
          <p:cNvSpPr>
            <a:spLocks noChangeArrowheads="1"/>
          </p:cNvSpPr>
          <p:nvPr/>
        </p:nvSpPr>
        <p:spPr bwMode="auto">
          <a:xfrm>
            <a:off x="82296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91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21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92" name="Group 91"/>
          <p:cNvGrpSpPr/>
          <p:nvPr/>
        </p:nvGrpSpPr>
        <p:grpSpPr>
          <a:xfrm>
            <a:off x="7543801" y="1911351"/>
            <a:ext cx="609599" cy="679449"/>
            <a:chOff x="1143000" y="1758951"/>
            <a:chExt cx="830263" cy="831849"/>
          </a:xfrm>
        </p:grpSpPr>
        <p:pic>
          <p:nvPicPr>
            <p:cNvPr id="93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94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7467600" y="3048000"/>
            <a:ext cx="762000" cy="519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7516504" y="3123227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err="1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97" name="Straight Connector 96"/>
          <p:cNvCxnSpPr/>
          <p:nvPr/>
        </p:nvCxnSpPr>
        <p:spPr bwMode="auto">
          <a:xfrm rot="16200000" flipH="1">
            <a:off x="4762500" y="4000500"/>
            <a:ext cx="1600200" cy="7620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rot="5400000">
            <a:off x="6591300" y="4152900"/>
            <a:ext cx="1600200" cy="4572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 Box 4"/>
          <p:cNvSpPr txBox="1">
            <a:spLocks noChangeArrowheads="1"/>
          </p:cNvSpPr>
          <p:nvPr/>
        </p:nvSpPr>
        <p:spPr bwMode="auto">
          <a:xfrm>
            <a:off x="152400" y="5486400"/>
            <a:ext cx="3733800" cy="830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dirty="0" smtClean="0"/>
              <a:t>e.g. </a:t>
            </a:r>
            <a:r>
              <a:rPr lang="en-US" dirty="0" smtClean="0"/>
              <a:t>used to model cold </a:t>
            </a:r>
            <a:r>
              <a:rPr lang="en-US" dirty="0" smtClean="0"/>
              <a:t>boot </a:t>
            </a:r>
            <a:r>
              <a:rPr lang="en-US" dirty="0" smtClean="0"/>
              <a:t>attacks</a:t>
            </a:r>
            <a:endParaRPr lang="en-US" sz="1800" baseline="-25000" dirty="0" smtClean="0"/>
          </a:p>
        </p:txBody>
      </p: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3886200" y="1457990"/>
            <a:ext cx="49530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Continuous leakage</a:t>
            </a:r>
          </a:p>
        </p:txBody>
      </p:sp>
      <p:sp>
        <p:nvSpPr>
          <p:cNvPr id="60" name="Rounded Rectangle 59"/>
          <p:cNvSpPr>
            <a:spLocks noChangeArrowheads="1"/>
          </p:cNvSpPr>
          <p:nvPr/>
        </p:nvSpPr>
        <p:spPr bwMode="auto">
          <a:xfrm>
            <a:off x="762000" y="4495800"/>
            <a:ext cx="2667000" cy="838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Amount of leakage &lt;&lt;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length of key K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Rounded Rectangle 50"/>
          <p:cNvSpPr>
            <a:spLocks noChangeArrowheads="1"/>
          </p:cNvSpPr>
          <p:nvPr/>
        </p:nvSpPr>
        <p:spPr bwMode="auto">
          <a:xfrm>
            <a:off x="4191000" y="4724400"/>
            <a:ext cx="4495800" cy="11430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t" anchorCtr="0"/>
          <a:lstStyle/>
          <a:p>
            <a:pPr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Bounded per observation , but: </a:t>
            </a:r>
          </a:p>
          <a:p>
            <a:pPr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total leakage &gt;&gt; |K|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64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0816" y="949656"/>
            <a:ext cx="53518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2" grpId="0" animBg="1"/>
      <p:bldP spid="76" grpId="0" animBg="1"/>
      <p:bldP spid="77" grpId="0" animBg="1"/>
      <p:bldP spid="78" grpId="0" animBg="1"/>
      <p:bldP spid="83" grpId="0" animBg="1"/>
      <p:bldP spid="84" grpId="0"/>
      <p:bldP spid="88" grpId="0" animBg="1"/>
      <p:bldP spid="89" grpId="0" animBg="1"/>
      <p:bldP spid="90" grpId="0" animBg="1"/>
      <p:bldP spid="95" grpId="0" animBg="1"/>
      <p:bldP spid="96" grpId="0"/>
      <p:bldP spid="105" grpId="0"/>
      <p:bldP spid="107" grpId="0"/>
      <p:bldP spid="60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/>
          <p:cNvGrpSpPr/>
          <p:nvPr/>
        </p:nvGrpSpPr>
        <p:grpSpPr>
          <a:xfrm rot="10800000">
            <a:off x="880459" y="2590800"/>
            <a:ext cx="567340" cy="1371601"/>
            <a:chOff x="190175" y="3352800"/>
            <a:chExt cx="567340" cy="1221293"/>
          </a:xfrm>
        </p:grpSpPr>
        <p:sp>
          <p:nvSpPr>
            <p:cNvPr id="64" name="Lightning Bolt 63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66" name="Lightning Bolt 65"/>
          <p:cNvSpPr>
            <a:spLocks noChangeArrowheads="1"/>
          </p:cNvSpPr>
          <p:nvPr/>
        </p:nvSpPr>
        <p:spPr bwMode="auto">
          <a:xfrm rot="12368972" flipH="1" flipV="1">
            <a:off x="10142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463FF05-5857-42A9-9038-D2BF6AFE2573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Restrictions: Bounded leakage</a:t>
            </a:r>
            <a:endParaRPr lang="en-US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76200" y="1447800"/>
            <a:ext cx="38100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dirty="0" smtClean="0"/>
              <a:t>Bounded total leakage</a:t>
            </a:r>
          </a:p>
        </p:txBody>
      </p:sp>
      <p:sp>
        <p:nvSpPr>
          <p:cNvPr id="21" name="Freeform 9"/>
          <p:cNvSpPr>
            <a:spLocks noChangeArrowheads="1"/>
          </p:cNvSpPr>
          <p:nvPr/>
        </p:nvSpPr>
        <p:spPr bwMode="auto">
          <a:xfrm>
            <a:off x="3810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16002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5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7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3" name="Group 40"/>
          <p:cNvGrpSpPr/>
          <p:nvPr/>
        </p:nvGrpSpPr>
        <p:grpSpPr>
          <a:xfrm>
            <a:off x="914401" y="1911351"/>
            <a:ext cx="609599" cy="679449"/>
            <a:chOff x="1143000" y="1758951"/>
            <a:chExt cx="830263" cy="831849"/>
          </a:xfrm>
        </p:grpSpPr>
        <p:pic>
          <p:nvPicPr>
            <p:cNvPr id="39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40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 bwMode="auto">
          <a:xfrm rot="5400000">
            <a:off x="1333500" y="3924300"/>
            <a:ext cx="4953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019800" y="2667000"/>
            <a:ext cx="1676400" cy="6463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265113" indent="-265113" algn="l" defTabSz="914400">
              <a:spcBef>
                <a:spcPct val="10000"/>
              </a:spcBef>
            </a:pPr>
            <a:r>
              <a:rPr lang="en-US" sz="3600" b="1" dirty="0" smtClean="0"/>
              <a:t>…</a:t>
            </a:r>
            <a:endParaRPr lang="en-US" sz="3600" b="1" dirty="0"/>
          </a:p>
        </p:txBody>
      </p:sp>
      <p:sp>
        <p:nvSpPr>
          <p:cNvPr id="62" name="Rectangle 61"/>
          <p:cNvSpPr/>
          <p:nvPr/>
        </p:nvSpPr>
        <p:spPr>
          <a:xfrm>
            <a:off x="838200" y="3048000"/>
            <a:ext cx="762000" cy="519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887104" y="3123227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69" name="Straight Connector 68"/>
          <p:cNvCxnSpPr/>
          <p:nvPr/>
        </p:nvCxnSpPr>
        <p:spPr bwMode="auto">
          <a:xfrm rot="16200000" flipH="1">
            <a:off x="1104900" y="3771900"/>
            <a:ext cx="1143000" cy="7620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Group 73"/>
          <p:cNvGrpSpPr/>
          <p:nvPr/>
        </p:nvGrpSpPr>
        <p:grpSpPr>
          <a:xfrm rot="10800000">
            <a:off x="4614259" y="2584449"/>
            <a:ext cx="567340" cy="1371601"/>
            <a:chOff x="190175" y="3352800"/>
            <a:chExt cx="567340" cy="1221293"/>
          </a:xfrm>
        </p:grpSpPr>
        <p:sp>
          <p:nvSpPr>
            <p:cNvPr id="74" name="Lightning Bolt 73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6" name="Lightning Bolt 75"/>
          <p:cNvSpPr>
            <a:spLocks noChangeArrowheads="1"/>
          </p:cNvSpPr>
          <p:nvPr/>
        </p:nvSpPr>
        <p:spPr bwMode="auto">
          <a:xfrm rot="12368972" flipH="1" flipV="1">
            <a:off x="4748036" y="3464621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7" name="Freeform 9"/>
          <p:cNvSpPr>
            <a:spLocks noChangeArrowheads="1"/>
          </p:cNvSpPr>
          <p:nvPr/>
        </p:nvSpPr>
        <p:spPr bwMode="auto">
          <a:xfrm>
            <a:off x="4114800" y="2266949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Freeform 77"/>
          <p:cNvSpPr>
            <a:spLocks noChangeArrowheads="1"/>
          </p:cNvSpPr>
          <p:nvPr/>
        </p:nvSpPr>
        <p:spPr bwMode="auto">
          <a:xfrm>
            <a:off x="5334000" y="2320924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9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26592" y="4092534"/>
            <a:ext cx="617537" cy="930315"/>
          </a:xfrm>
          <a:prstGeom prst="rect">
            <a:avLst/>
          </a:prstGeom>
          <a:noFill/>
        </p:spPr>
      </p:pic>
      <p:grpSp>
        <p:nvGrpSpPr>
          <p:cNvPr id="7" name="Group 79"/>
          <p:cNvGrpSpPr/>
          <p:nvPr/>
        </p:nvGrpSpPr>
        <p:grpSpPr>
          <a:xfrm>
            <a:off x="4648201" y="1905000"/>
            <a:ext cx="914399" cy="679449"/>
            <a:chOff x="1143000" y="1758951"/>
            <a:chExt cx="1245395" cy="831849"/>
          </a:xfrm>
        </p:grpSpPr>
        <p:pic>
          <p:nvPicPr>
            <p:cNvPr id="81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82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97108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r>
                <a:rPr lang="en-US" b="1" baseline="-25000" dirty="0" smtClean="0">
                  <a:latin typeface="cmmi10" pitchFamily="34" charset="0"/>
                </a:rPr>
                <a:t>1</a:t>
              </a:r>
              <a:endParaRPr lang="en-US" b="1" baseline="-25000" dirty="0">
                <a:latin typeface="cmmi10" pitchFamily="34" charset="0"/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4572000" y="3041649"/>
            <a:ext cx="762000" cy="519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4620904" y="3116876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>
                <a:latin typeface="+mn-lt"/>
              </a:rPr>
              <a:t>st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grpSp>
        <p:nvGrpSpPr>
          <p:cNvPr id="8" name="Group 73"/>
          <p:cNvGrpSpPr/>
          <p:nvPr/>
        </p:nvGrpSpPr>
        <p:grpSpPr>
          <a:xfrm rot="10800000">
            <a:off x="7509859" y="2590800"/>
            <a:ext cx="567340" cy="1371601"/>
            <a:chOff x="190175" y="3352800"/>
            <a:chExt cx="567340" cy="1221293"/>
          </a:xfrm>
        </p:grpSpPr>
        <p:sp>
          <p:nvSpPr>
            <p:cNvPr id="86" name="Lightning Bolt 85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88" name="Lightning Bolt 87"/>
          <p:cNvSpPr>
            <a:spLocks noChangeArrowheads="1"/>
          </p:cNvSpPr>
          <p:nvPr/>
        </p:nvSpPr>
        <p:spPr bwMode="auto">
          <a:xfrm rot="12368972" flipH="1" flipV="1">
            <a:off x="76436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Freeform 9"/>
          <p:cNvSpPr>
            <a:spLocks noChangeArrowheads="1"/>
          </p:cNvSpPr>
          <p:nvPr/>
        </p:nvSpPr>
        <p:spPr bwMode="auto">
          <a:xfrm>
            <a:off x="70104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Freeform 89"/>
          <p:cNvSpPr>
            <a:spLocks noChangeArrowheads="1"/>
          </p:cNvSpPr>
          <p:nvPr/>
        </p:nvSpPr>
        <p:spPr bwMode="auto">
          <a:xfrm>
            <a:off x="82296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91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21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9" name="Group 91"/>
          <p:cNvGrpSpPr/>
          <p:nvPr/>
        </p:nvGrpSpPr>
        <p:grpSpPr>
          <a:xfrm>
            <a:off x="7543801" y="1911351"/>
            <a:ext cx="914399" cy="679449"/>
            <a:chOff x="1143000" y="1758951"/>
            <a:chExt cx="1245395" cy="831849"/>
          </a:xfrm>
        </p:grpSpPr>
        <p:pic>
          <p:nvPicPr>
            <p:cNvPr id="93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94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97108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err="1" smtClean="0">
                  <a:latin typeface="cmmi10" pitchFamily="34" charset="0"/>
                </a:rPr>
                <a:t>K</a:t>
              </a:r>
              <a:r>
                <a:rPr lang="en-US" b="1" baseline="-25000" dirty="0" err="1" smtClean="0">
                  <a:latin typeface="cmmi10" pitchFamily="34" charset="0"/>
                </a:rPr>
                <a:t>n</a:t>
              </a:r>
              <a:endParaRPr lang="en-US" b="1" baseline="-25000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7467600" y="3048000"/>
            <a:ext cx="762000" cy="519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7516504" y="3123227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err="1" smtClean="0"/>
              <a:t>st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97" name="Straight Connector 96"/>
          <p:cNvCxnSpPr/>
          <p:nvPr/>
        </p:nvCxnSpPr>
        <p:spPr bwMode="auto">
          <a:xfrm rot="16200000" flipH="1">
            <a:off x="4762500" y="4000500"/>
            <a:ext cx="1600200" cy="7620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rot="5400000">
            <a:off x="6591300" y="4152900"/>
            <a:ext cx="1600200" cy="4572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Rounded Rectangle 103"/>
          <p:cNvSpPr>
            <a:spLocks noChangeArrowheads="1"/>
          </p:cNvSpPr>
          <p:nvPr/>
        </p:nvSpPr>
        <p:spPr bwMode="auto">
          <a:xfrm>
            <a:off x="4191000" y="4724400"/>
            <a:ext cx="4495800" cy="11430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t" anchorCtr="0"/>
          <a:lstStyle/>
          <a:p>
            <a:pPr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Bounded per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observation,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but: </a:t>
            </a:r>
          </a:p>
          <a:p>
            <a:pPr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total leakage &gt;&gt; |K|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6" name="Text Box 4"/>
          <p:cNvSpPr txBox="1">
            <a:spLocks noChangeArrowheads="1"/>
          </p:cNvSpPr>
          <p:nvPr/>
        </p:nvSpPr>
        <p:spPr bwMode="auto">
          <a:xfrm>
            <a:off x="4038600" y="5908344"/>
            <a:ext cx="5105400" cy="4616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dirty="0" smtClean="0"/>
              <a:t>e.g. power </a:t>
            </a:r>
            <a:r>
              <a:rPr lang="en-US" dirty="0" smtClean="0"/>
              <a:t>analysis</a:t>
            </a:r>
            <a:endParaRPr lang="en-US" sz="1800" baseline="-25000" dirty="0" smtClean="0"/>
          </a:p>
        </p:txBody>
      </p: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3886200" y="1457990"/>
            <a:ext cx="49530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Continuous leakage</a:t>
            </a:r>
          </a:p>
        </p:txBody>
      </p:sp>
      <p:sp>
        <p:nvSpPr>
          <p:cNvPr id="110" name="Text Box 4"/>
          <p:cNvSpPr txBox="1">
            <a:spLocks noChangeArrowheads="1"/>
          </p:cNvSpPr>
          <p:nvPr/>
        </p:nvSpPr>
        <p:spPr bwMode="auto">
          <a:xfrm>
            <a:off x="4419600" y="5391101"/>
            <a:ext cx="43434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>
                <a:solidFill>
                  <a:schemeClr val="bg1"/>
                </a:solidFill>
              </a:rPr>
              <a:t>requires refreshing of key: K </a:t>
            </a:r>
            <a:r>
              <a:rPr lang="en-US" sz="2000" dirty="0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r>
              <a:rPr lang="en-US" sz="2000" dirty="0" smtClean="0">
                <a:solidFill>
                  <a:schemeClr val="bg1"/>
                </a:solidFill>
              </a:rPr>
              <a:t> K</a:t>
            </a:r>
            <a:r>
              <a:rPr lang="en-US" sz="2000" baseline="-25000" dirty="0" smtClean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53" name="Oval 131"/>
          <p:cNvSpPr>
            <a:spLocks noChangeArrowheads="1"/>
          </p:cNvSpPr>
          <p:nvPr/>
        </p:nvSpPr>
        <p:spPr bwMode="auto">
          <a:xfrm>
            <a:off x="4800600" y="1905000"/>
            <a:ext cx="609600" cy="4572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4" name="Oval 131"/>
          <p:cNvSpPr>
            <a:spLocks noChangeArrowheads="1"/>
          </p:cNvSpPr>
          <p:nvPr/>
        </p:nvSpPr>
        <p:spPr bwMode="auto">
          <a:xfrm>
            <a:off x="7696200" y="1905000"/>
            <a:ext cx="609600" cy="4572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152400" y="5486400"/>
            <a:ext cx="3733800" cy="830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dirty="0" smtClean="0"/>
              <a:t>e.g. </a:t>
            </a:r>
            <a:r>
              <a:rPr lang="en-US" dirty="0" smtClean="0"/>
              <a:t>used to model cold </a:t>
            </a:r>
            <a:r>
              <a:rPr lang="en-US" dirty="0" smtClean="0"/>
              <a:t>boot </a:t>
            </a:r>
            <a:r>
              <a:rPr lang="en-US" dirty="0" smtClean="0"/>
              <a:t>attacks</a:t>
            </a:r>
            <a:endParaRPr lang="en-US" sz="1800" baseline="-25000" dirty="0" smtClean="0"/>
          </a:p>
        </p:txBody>
      </p:sp>
      <p:sp>
        <p:nvSpPr>
          <p:cNvPr id="57" name="Rounded Rectangle 56"/>
          <p:cNvSpPr>
            <a:spLocks noChangeArrowheads="1"/>
          </p:cNvSpPr>
          <p:nvPr/>
        </p:nvSpPr>
        <p:spPr bwMode="auto">
          <a:xfrm>
            <a:off x="762000" y="4495800"/>
            <a:ext cx="2667000" cy="838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Amount of leakage &lt;&lt;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length of key K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0816" y="949656"/>
            <a:ext cx="53518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463FF05-5857-42A9-9038-D2BF6AFE2573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Restrictions: Local vs. Global</a:t>
            </a:r>
            <a:endParaRPr lang="en-US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44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dirty="0" smtClean="0"/>
              <a:t>Local leakage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2400300" y="3924300"/>
            <a:ext cx="4953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5029200" y="1426192"/>
            <a:ext cx="38862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Global </a:t>
            </a:r>
            <a:r>
              <a:rPr lang="en-US" sz="2800" u="sng" dirty="0" smtClean="0">
                <a:solidFill>
                  <a:srgbClr val="C00000"/>
                </a:solidFill>
              </a:rPr>
              <a:t>leakage</a:t>
            </a:r>
          </a:p>
        </p:txBody>
      </p:sp>
      <p:pic>
        <p:nvPicPr>
          <p:cNvPr id="56" name="Picture 8" descr="sim-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2590800" cy="2128146"/>
          </a:xfrm>
          <a:prstGeom prst="rect">
            <a:avLst/>
          </a:prstGeom>
          <a:noFill/>
        </p:spPr>
      </p:pic>
      <p:sp>
        <p:nvSpPr>
          <p:cNvPr id="62" name="Rectangle 61"/>
          <p:cNvSpPr/>
          <p:nvPr/>
        </p:nvSpPr>
        <p:spPr>
          <a:xfrm>
            <a:off x="1600200" y="2514600"/>
            <a:ext cx="5334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209800" y="3048000"/>
            <a:ext cx="5334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066800" y="3124200"/>
            <a:ext cx="5334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 bwMode="auto">
          <a:xfrm rot="16200000" flipH="1">
            <a:off x="876300" y="4000500"/>
            <a:ext cx="1066800" cy="762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rot="5400000">
            <a:off x="1371600" y="3505200"/>
            <a:ext cx="1143000" cy="990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rot="5400000">
            <a:off x="838200" y="3505200"/>
            <a:ext cx="1676400" cy="4572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6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419600"/>
            <a:ext cx="15144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1" descr="little_cthulhu-oran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5318085"/>
            <a:ext cx="617537" cy="930315"/>
          </a:xfrm>
          <a:prstGeom prst="rect">
            <a:avLst/>
          </a:prstGeom>
          <a:noFill/>
        </p:spPr>
      </p:pic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2133600" y="4876800"/>
            <a:ext cx="2667000" cy="1015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e.g. probing: leakage is oblivious to most of the computation</a:t>
            </a:r>
            <a:endParaRPr lang="en-US" sz="2000" baseline="-25000" dirty="0" smtClean="0"/>
          </a:p>
        </p:txBody>
      </p:sp>
      <p:sp>
        <p:nvSpPr>
          <p:cNvPr id="103" name="Rectangle 102"/>
          <p:cNvSpPr/>
          <p:nvPr/>
        </p:nvSpPr>
        <p:spPr>
          <a:xfrm>
            <a:off x="5437496" y="1981200"/>
            <a:ext cx="2895600" cy="2362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Lightning Bolt 15"/>
          <p:cNvSpPr>
            <a:spLocks noChangeArrowheads="1"/>
          </p:cNvSpPr>
          <p:nvPr/>
        </p:nvSpPr>
        <p:spPr bwMode="auto">
          <a:xfrm rot="1876073">
            <a:off x="6295249" y="4439081"/>
            <a:ext cx="458788" cy="836613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9" name="Picture 41" descr="little_cthulhu-oran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0463" y="5334000"/>
            <a:ext cx="617537" cy="930315"/>
          </a:xfrm>
          <a:prstGeom prst="rect">
            <a:avLst/>
          </a:prstGeom>
          <a:noFill/>
        </p:spPr>
      </p:pic>
      <p:pic>
        <p:nvPicPr>
          <p:cNvPr id="110" name="Picture 37" descr="scop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4495800"/>
            <a:ext cx="1066800" cy="781579"/>
          </a:xfrm>
          <a:prstGeom prst="rect">
            <a:avLst/>
          </a:prstGeom>
          <a:noFill/>
        </p:spPr>
      </p:pic>
      <p:sp>
        <p:nvSpPr>
          <p:cNvPr id="111" name="Text Box 4"/>
          <p:cNvSpPr txBox="1">
            <a:spLocks noChangeArrowheads="1"/>
          </p:cNvSpPr>
          <p:nvPr/>
        </p:nvSpPr>
        <p:spPr bwMode="auto">
          <a:xfrm>
            <a:off x="6629400" y="4851747"/>
            <a:ext cx="2514600" cy="13234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defTabSz="914400"/>
            <a:r>
              <a:rPr lang="en-US" sz="2000" dirty="0" smtClean="0"/>
              <a:t>e.g. power analysis: power consumption depends on all computation</a:t>
            </a:r>
            <a:endParaRPr lang="en-US" sz="2000" baseline="-25000" dirty="0" smtClean="0"/>
          </a:p>
        </p:txBody>
      </p:sp>
      <p:pic>
        <p:nvPicPr>
          <p:cNvPr id="102" name="Picture 8" descr="sim-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139054"/>
            <a:ext cx="2590800" cy="2128146"/>
          </a:xfrm>
          <a:prstGeom prst="rect">
            <a:avLst/>
          </a:prstGeom>
          <a:noFill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1416" y="990600"/>
            <a:ext cx="53518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03" grpId="0" animBg="1"/>
      <p:bldP spid="108" grpId="0" animBg="1"/>
      <p:bldP spid="1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 bwMode="auto">
          <a:xfrm rot="5400000">
            <a:off x="2514602" y="3886198"/>
            <a:ext cx="4876801" cy="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73"/>
          <p:cNvGrpSpPr/>
          <p:nvPr/>
        </p:nvGrpSpPr>
        <p:grpSpPr>
          <a:xfrm rot="10800000">
            <a:off x="880459" y="2590800"/>
            <a:ext cx="567340" cy="1371601"/>
            <a:chOff x="190175" y="3352800"/>
            <a:chExt cx="567340" cy="1221293"/>
          </a:xfrm>
        </p:grpSpPr>
        <p:sp>
          <p:nvSpPr>
            <p:cNvPr id="20" name="Lightning Bolt 19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2" name="Lightning Bolt 21"/>
          <p:cNvSpPr>
            <a:spLocks noChangeArrowheads="1"/>
          </p:cNvSpPr>
          <p:nvPr/>
        </p:nvSpPr>
        <p:spPr bwMode="auto">
          <a:xfrm rot="12368972" flipH="1" flipV="1">
            <a:off x="1014236" y="3547174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1106CDE-3D1C-49C5-A472-FA87D57A3575}" type="slidenum">
              <a:rPr lang="he-IL"/>
              <a:pPr/>
              <a:t>8</a:t>
            </a:fld>
            <a:endParaRPr lang="en-US" dirty="0"/>
          </a:p>
        </p:txBody>
      </p:sp>
      <p:sp>
        <p:nvSpPr>
          <p:cNvPr id="124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Restrictions: Weak/Noisy vs. </a:t>
            </a:r>
            <a:r>
              <a:rPr lang="en-US" dirty="0" smtClean="0"/>
              <a:t>PPT </a:t>
            </a:r>
            <a:r>
              <a:rPr lang="en-US" sz="2800" dirty="0" smtClean="0"/>
              <a:t>(requires bounded leakage)</a:t>
            </a:r>
            <a:endParaRPr lang="en-US" sz="2800" dirty="0"/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44196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Weak or Noisy </a:t>
            </a:r>
            <a:r>
              <a:rPr lang="en-US" sz="2800" u="sng" dirty="0" smtClean="0">
                <a:solidFill>
                  <a:srgbClr val="C00000"/>
                </a:solidFill>
              </a:rPr>
              <a:t>leakage</a:t>
            </a:r>
          </a:p>
        </p:txBody>
      </p:sp>
      <p:sp>
        <p:nvSpPr>
          <p:cNvPr id="24" name="Freeform 9"/>
          <p:cNvSpPr>
            <a:spLocks noChangeArrowheads="1"/>
          </p:cNvSpPr>
          <p:nvPr/>
        </p:nvSpPr>
        <p:spPr bwMode="auto">
          <a:xfrm>
            <a:off x="3810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16002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6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7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32" name="Group 40"/>
          <p:cNvGrpSpPr/>
          <p:nvPr/>
        </p:nvGrpSpPr>
        <p:grpSpPr>
          <a:xfrm>
            <a:off x="914401" y="1911351"/>
            <a:ext cx="609599" cy="679449"/>
            <a:chOff x="1143000" y="1758951"/>
            <a:chExt cx="830263" cy="831849"/>
          </a:xfrm>
        </p:grpSpPr>
        <p:pic>
          <p:nvPicPr>
            <p:cNvPr id="33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34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cxnSp>
        <p:nvCxnSpPr>
          <p:cNvPr id="39" name="Straight Connector 38"/>
          <p:cNvCxnSpPr/>
          <p:nvPr/>
        </p:nvCxnSpPr>
        <p:spPr bwMode="auto">
          <a:xfrm rot="16200000" flipH="1">
            <a:off x="1130773" y="3721574"/>
            <a:ext cx="1205552" cy="8001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ounded Rectangle 69"/>
          <p:cNvSpPr>
            <a:spLocks noChangeArrowheads="1"/>
          </p:cNvSpPr>
          <p:nvPr/>
        </p:nvSpPr>
        <p:spPr bwMode="auto">
          <a:xfrm>
            <a:off x="1447800" y="4495800"/>
            <a:ext cx="4876800" cy="16764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>
              <a:spcBef>
                <a:spcPct val="0"/>
              </a:spcBef>
            </a:pP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1524000" y="4482152"/>
            <a:ext cx="5105400" cy="4770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u="sng" dirty="0" smtClean="0">
                <a:solidFill>
                  <a:schemeClr val="bg1"/>
                </a:solidFill>
              </a:rPr>
              <a:t>f</a:t>
            </a:r>
            <a:r>
              <a:rPr lang="en-US" sz="2000" u="sng" dirty="0" smtClean="0">
                <a:solidFill>
                  <a:schemeClr val="bg1"/>
                </a:solidFill>
              </a:rPr>
              <a:t>  </a:t>
            </a:r>
            <a:r>
              <a:rPr lang="az-Cyrl-AZ" sz="2500" u="sng" dirty="0" smtClean="0">
                <a:solidFill>
                  <a:schemeClr val="bg1"/>
                </a:solidFill>
                <a:latin typeface="Arial"/>
                <a:cs typeface="Arial"/>
              </a:rPr>
              <a:t>є</a:t>
            </a:r>
            <a:r>
              <a:rPr lang="en-US" sz="2000" u="sng" dirty="0" smtClean="0">
                <a:solidFill>
                  <a:schemeClr val="bg1"/>
                </a:solidFill>
                <a:latin typeface="Arial"/>
                <a:cs typeface="Arial"/>
              </a:rPr>
              <a:t> L = {computationally weak functions}</a:t>
            </a:r>
            <a:endParaRPr lang="en-US" sz="2000" u="sng" dirty="0" smtClean="0">
              <a:solidFill>
                <a:schemeClr val="bg1"/>
              </a:solidFill>
            </a:endParaRPr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1524000" y="4876800"/>
            <a:ext cx="4572000" cy="707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>
                <a:solidFill>
                  <a:schemeClr val="bg1"/>
                </a:solidFill>
              </a:rPr>
              <a:t>Leakage can be described by “simple” aggregated function</a:t>
            </a:r>
            <a:endParaRPr lang="en-US" sz="2000" baseline="-25000" dirty="0" smtClean="0">
              <a:solidFill>
                <a:schemeClr val="bg1"/>
              </a:solidFill>
            </a:endParaRP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1518312" y="5467301"/>
            <a:ext cx="4661848" cy="707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>
                <a:solidFill>
                  <a:schemeClr val="bg1"/>
                </a:solidFill>
              </a:rPr>
              <a:t>Is this reasonable? Yes!  E.g. probing, power consumption… </a:t>
            </a:r>
            <a:endParaRPr lang="en-US" sz="2000" baseline="-25000" dirty="0" smtClean="0">
              <a:solidFill>
                <a:schemeClr val="bg1"/>
              </a:solidFill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rapezoid 29"/>
          <p:cNvSpPr>
            <a:spLocks noChangeArrowheads="1"/>
          </p:cNvSpPr>
          <p:nvPr/>
        </p:nvSpPr>
        <p:spPr bwMode="auto">
          <a:xfrm flipV="1">
            <a:off x="470848" y="2971800"/>
            <a:ext cx="1392237" cy="560696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838200" y="3136875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weak</a:t>
            </a:r>
            <a:endParaRPr lang="en-US" sz="20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/>
          <p:cNvGrpSpPr/>
          <p:nvPr/>
        </p:nvGrpSpPr>
        <p:grpSpPr>
          <a:xfrm rot="10800000">
            <a:off x="880459" y="2590800"/>
            <a:ext cx="567340" cy="1371601"/>
            <a:chOff x="190175" y="3352800"/>
            <a:chExt cx="567340" cy="1221293"/>
          </a:xfrm>
        </p:grpSpPr>
        <p:sp>
          <p:nvSpPr>
            <p:cNvPr id="20" name="Lightning Bolt 19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2" name="Lightning Bolt 21"/>
          <p:cNvSpPr>
            <a:spLocks noChangeArrowheads="1"/>
          </p:cNvSpPr>
          <p:nvPr/>
        </p:nvSpPr>
        <p:spPr bwMode="auto">
          <a:xfrm rot="12368972" flipH="1" flipV="1">
            <a:off x="1014236" y="3470972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Trapezoid 29"/>
          <p:cNvSpPr>
            <a:spLocks noChangeArrowheads="1"/>
          </p:cNvSpPr>
          <p:nvPr/>
        </p:nvSpPr>
        <p:spPr bwMode="auto">
          <a:xfrm flipV="1">
            <a:off x="470848" y="2971800"/>
            <a:ext cx="1392237" cy="560696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1106CDE-3D1C-49C5-A472-FA87D57A3575}" type="slidenum">
              <a:rPr lang="he-IL"/>
              <a:pPr/>
              <a:t>9</a:t>
            </a:fld>
            <a:endParaRPr lang="en-US" dirty="0"/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4648200" cy="523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800" u="sng" dirty="0" smtClean="0">
                <a:solidFill>
                  <a:srgbClr val="C00000"/>
                </a:solidFill>
              </a:rPr>
              <a:t>Weak or Noisy </a:t>
            </a:r>
            <a:r>
              <a:rPr lang="en-US" sz="2800" u="sng" dirty="0" smtClean="0">
                <a:solidFill>
                  <a:srgbClr val="C00000"/>
                </a:solidFill>
              </a:rPr>
              <a:t>leakage</a:t>
            </a:r>
          </a:p>
        </p:txBody>
      </p:sp>
      <p:sp>
        <p:nvSpPr>
          <p:cNvPr id="24" name="Freeform 9"/>
          <p:cNvSpPr>
            <a:spLocks noChangeArrowheads="1"/>
          </p:cNvSpPr>
          <p:nvPr/>
        </p:nvSpPr>
        <p:spPr bwMode="auto">
          <a:xfrm>
            <a:off x="381000" y="2273300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1600200" y="2327275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6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792" y="4098885"/>
            <a:ext cx="617537" cy="930315"/>
          </a:xfrm>
          <a:prstGeom prst="rect">
            <a:avLst/>
          </a:prstGeom>
          <a:noFill/>
        </p:spPr>
      </p:pic>
      <p:grpSp>
        <p:nvGrpSpPr>
          <p:cNvPr id="3" name="Group 40"/>
          <p:cNvGrpSpPr/>
          <p:nvPr/>
        </p:nvGrpSpPr>
        <p:grpSpPr>
          <a:xfrm>
            <a:off x="914401" y="1911351"/>
            <a:ext cx="609599" cy="679449"/>
            <a:chOff x="1143000" y="1758951"/>
            <a:chExt cx="830263" cy="831849"/>
          </a:xfrm>
        </p:grpSpPr>
        <p:pic>
          <p:nvPicPr>
            <p:cNvPr id="33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34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838200" y="3136875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1905000" y="3810000"/>
            <a:ext cx="1447800" cy="99060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rapezoid 29"/>
          <p:cNvSpPr>
            <a:spLocks noChangeArrowheads="1"/>
          </p:cNvSpPr>
          <p:nvPr/>
        </p:nvSpPr>
        <p:spPr bwMode="auto">
          <a:xfrm flipV="1">
            <a:off x="2667000" y="2743200"/>
            <a:ext cx="1676400" cy="1295403"/>
          </a:xfrm>
          <a:custGeom>
            <a:avLst/>
            <a:gdLst>
              <a:gd name="T0" fmla="*/ 2013744 w 4027487"/>
              <a:gd name="T1" fmla="*/ 0 h 981075"/>
              <a:gd name="T2" fmla="*/ 757606 w 4027487"/>
              <a:gd name="T3" fmla="*/ 490538 h 981075"/>
              <a:gd name="T4" fmla="*/ 2013744 w 4027487"/>
              <a:gd name="T5" fmla="*/ 981075 h 981075"/>
              <a:gd name="T6" fmla="*/ 3269881 w 4027487"/>
              <a:gd name="T7" fmla="*/ 490538 h 981075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010141 w 4027487"/>
              <a:gd name="T13" fmla="*/ 246065 h 981075"/>
              <a:gd name="T14" fmla="*/ 3017346 w 4027487"/>
              <a:gd name="T15" fmla="*/ 981075 h 981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27487" h="981075">
                <a:moveTo>
                  <a:pt x="0" y="981075"/>
                </a:moveTo>
                <a:lnTo>
                  <a:pt x="1515212" y="0"/>
                </a:lnTo>
                <a:lnTo>
                  <a:pt x="2512275" y="0"/>
                </a:lnTo>
                <a:lnTo>
                  <a:pt x="4027487" y="981075"/>
                </a:lnTo>
                <a:close/>
              </a:path>
            </a:pathLst>
          </a:cu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lIns="91430" tIns="45715" rIns="91430" bIns="45715"/>
          <a:lstStyle/>
          <a:p>
            <a:pPr algn="l" defTabSz="914400">
              <a:spcBef>
                <a:spcPct val="0"/>
              </a:spcBef>
              <a:defRPr/>
            </a:pPr>
            <a:endParaRPr lang="de-DE" sz="1800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80" name="Freeform 9"/>
          <p:cNvSpPr>
            <a:spLocks noChangeArrowheads="1"/>
          </p:cNvSpPr>
          <p:nvPr/>
        </p:nvSpPr>
        <p:spPr bwMode="auto">
          <a:xfrm>
            <a:off x="2743200" y="2266949"/>
            <a:ext cx="381001" cy="2070100"/>
          </a:xfrm>
          <a:custGeom>
            <a:avLst/>
            <a:gdLst>
              <a:gd name="T0" fmla="*/ 912 w 452967"/>
              <a:gd name="T1" fmla="*/ 1473200 h 1473200"/>
              <a:gd name="T2" fmla="*/ 43 w 452967"/>
              <a:gd name="T3" fmla="*/ 711200 h 1473200"/>
              <a:gd name="T4" fmla="*/ 657 w 452967"/>
              <a:gd name="T5" fmla="*/ 0 h 1473200"/>
              <a:gd name="T6" fmla="*/ 0 60000 65536"/>
              <a:gd name="T7" fmla="*/ 0 60000 65536"/>
              <a:gd name="T8" fmla="*/ 0 60000 65536"/>
              <a:gd name="T9" fmla="*/ 0 w 452967"/>
              <a:gd name="T10" fmla="*/ 0 h 1473200"/>
              <a:gd name="T11" fmla="*/ 452967 w 452967"/>
              <a:gd name="T12" fmla="*/ 1473200 h 147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967" h="1473200">
                <a:moveTo>
                  <a:pt x="452967" y="1473200"/>
                </a:moveTo>
                <a:cubicBezTo>
                  <a:pt x="247650" y="1214966"/>
                  <a:pt x="42334" y="956733"/>
                  <a:pt x="21167" y="711200"/>
                </a:cubicBezTo>
                <a:cubicBezTo>
                  <a:pt x="0" y="465667"/>
                  <a:pt x="162983" y="232833"/>
                  <a:pt x="325967" y="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Freeform 80"/>
          <p:cNvSpPr>
            <a:spLocks noChangeArrowheads="1"/>
          </p:cNvSpPr>
          <p:nvPr/>
        </p:nvSpPr>
        <p:spPr bwMode="auto">
          <a:xfrm>
            <a:off x="3962400" y="2320924"/>
            <a:ext cx="304800" cy="2092325"/>
          </a:xfrm>
          <a:custGeom>
            <a:avLst/>
            <a:gdLst>
              <a:gd name="T0" fmla="*/ 186 w 330200"/>
              <a:gd name="T1" fmla="*/ 0 h 1447800"/>
              <a:gd name="T2" fmla="*/ 777 w 330200"/>
              <a:gd name="T3" fmla="*/ 698500 h 1447800"/>
              <a:gd name="T4" fmla="*/ 0 w 330200"/>
              <a:gd name="T5" fmla="*/ 1447800 h 1447800"/>
              <a:gd name="T6" fmla="*/ 0 60000 65536"/>
              <a:gd name="T7" fmla="*/ 0 60000 65536"/>
              <a:gd name="T8" fmla="*/ 0 60000 65536"/>
              <a:gd name="T9" fmla="*/ 0 w 330200"/>
              <a:gd name="T10" fmla="*/ 0 h 1447800"/>
              <a:gd name="T11" fmla="*/ 330200 w 330200"/>
              <a:gd name="T12" fmla="*/ 1447800 h 1447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0200" h="1447800">
                <a:moveTo>
                  <a:pt x="76200" y="0"/>
                </a:moveTo>
                <a:cubicBezTo>
                  <a:pt x="203200" y="228600"/>
                  <a:pt x="330200" y="457200"/>
                  <a:pt x="317500" y="698500"/>
                </a:cubicBezTo>
                <a:cubicBezTo>
                  <a:pt x="304800" y="939800"/>
                  <a:pt x="152400" y="1193800"/>
                  <a:pt x="0" y="1447800"/>
                </a:cubicBezTo>
              </a:path>
            </a:pathLst>
          </a:custGeom>
          <a:noFill/>
          <a:ln w="349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2" name="Picture 41" descr="little_cthulhu-oran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4992" y="4092534"/>
            <a:ext cx="617537" cy="930315"/>
          </a:xfrm>
          <a:prstGeom prst="rect">
            <a:avLst/>
          </a:prstGeom>
          <a:noFill/>
        </p:spPr>
      </p:pic>
      <p:grpSp>
        <p:nvGrpSpPr>
          <p:cNvPr id="6" name="Group 40"/>
          <p:cNvGrpSpPr/>
          <p:nvPr/>
        </p:nvGrpSpPr>
        <p:grpSpPr>
          <a:xfrm>
            <a:off x="3276601" y="1905000"/>
            <a:ext cx="609599" cy="679449"/>
            <a:chOff x="1143000" y="1758951"/>
            <a:chExt cx="830263" cy="831849"/>
          </a:xfrm>
        </p:grpSpPr>
        <p:pic>
          <p:nvPicPr>
            <p:cNvPr id="84" name="Picture 8" descr="sim-yell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789113"/>
              <a:ext cx="830263" cy="801687"/>
            </a:xfrm>
            <a:prstGeom prst="rect">
              <a:avLst/>
            </a:prstGeom>
            <a:noFill/>
          </p:spPr>
        </p:pic>
        <p:sp>
          <p:nvSpPr>
            <p:cNvPr id="85" name="Rectangle 4"/>
            <p:cNvSpPr txBox="1">
              <a:spLocks noChangeArrowheads="1"/>
            </p:cNvSpPr>
            <p:nvPr/>
          </p:nvSpPr>
          <p:spPr bwMode="auto">
            <a:xfrm>
              <a:off x="1417307" y="1758951"/>
              <a:ext cx="554038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 marL="342900" indent="-342900" algn="l" defTabSz="914400" eaLnBrk="0" hangingPunct="0">
                <a:spcBef>
                  <a:spcPct val="20000"/>
                </a:spcBef>
              </a:pPr>
              <a:r>
                <a:rPr lang="en-US" sz="2200" b="1" dirty="0" smtClean="0">
                  <a:latin typeface="cmmi10" pitchFamily="34" charset="0"/>
                </a:rPr>
                <a:t>K</a:t>
              </a:r>
              <a:endParaRPr lang="en-US" sz="2200" b="1" dirty="0">
                <a:solidFill>
                  <a:srgbClr val="FF0000"/>
                </a:solidFill>
                <a:latin typeface="cmmi10" pitchFamily="34" charset="0"/>
              </a:endParaRPr>
            </a:p>
          </p:txBody>
        </p:sp>
      </p:grpSp>
      <p:grpSp>
        <p:nvGrpSpPr>
          <p:cNvPr id="7" name="Group 73"/>
          <p:cNvGrpSpPr/>
          <p:nvPr/>
        </p:nvGrpSpPr>
        <p:grpSpPr>
          <a:xfrm rot="10800000">
            <a:off x="3242659" y="2584449"/>
            <a:ext cx="567340" cy="1371601"/>
            <a:chOff x="190175" y="3352800"/>
            <a:chExt cx="567340" cy="1221293"/>
          </a:xfrm>
        </p:grpSpPr>
        <p:sp>
          <p:nvSpPr>
            <p:cNvPr id="76" name="Lightning Bolt 75"/>
            <p:cNvSpPr>
              <a:spLocks noChangeArrowheads="1"/>
            </p:cNvSpPr>
            <p:nvPr/>
          </p:nvSpPr>
          <p:spPr bwMode="auto">
            <a:xfrm rot="12368972">
              <a:off x="190175" y="3579310"/>
              <a:ext cx="567340" cy="994783"/>
            </a:xfrm>
            <a:prstGeom prst="lightningBol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0" tIns="45715" rIns="91430" bIns="45715"/>
            <a:lstStyle/>
            <a:p>
              <a:pPr algn="l" defTabSz="914400">
                <a:spcBef>
                  <a:spcPct val="0"/>
                </a:spcBef>
              </a:pPr>
              <a:endParaRPr lang="en-US" sz="1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" y="3352800"/>
              <a:ext cx="457200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94" tIns="50397" rIns="100794" bIns="50397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Lightning Bolt 77"/>
          <p:cNvSpPr>
            <a:spLocks noChangeArrowheads="1"/>
          </p:cNvSpPr>
          <p:nvPr/>
        </p:nvSpPr>
        <p:spPr bwMode="auto">
          <a:xfrm rot="12368972" flipH="1" flipV="1">
            <a:off x="3376436" y="3464621"/>
            <a:ext cx="312559" cy="525654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/>
          <a:p>
            <a:pPr algn="l" defTabSz="914400">
              <a:spcBef>
                <a:spcPct val="0"/>
              </a:spcBef>
            </a:pPr>
            <a:endParaRPr lang="en-US" sz="18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9047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048000"/>
            <a:ext cx="1371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200400" y="3117849"/>
            <a:ext cx="838200" cy="430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200" dirty="0" smtClean="0"/>
              <a:t>f(</a:t>
            </a:r>
            <a:r>
              <a:rPr lang="en-US" sz="2200" i="1" dirty="0" smtClean="0"/>
              <a:t>st</a:t>
            </a:r>
            <a:r>
              <a:rPr lang="en-US" sz="2200" dirty="0" smtClean="0"/>
              <a:t>)</a:t>
            </a:r>
            <a:endParaRPr lang="en-US" sz="2200" baseline="-25000" dirty="0" smtClean="0"/>
          </a:p>
        </p:txBody>
      </p:sp>
      <p:sp>
        <p:nvSpPr>
          <p:cNvPr id="70" name="Rounded Rectangle 69"/>
          <p:cNvSpPr>
            <a:spLocks noChangeArrowheads="1"/>
          </p:cNvSpPr>
          <p:nvPr/>
        </p:nvSpPr>
        <p:spPr bwMode="auto">
          <a:xfrm>
            <a:off x="381000" y="5029200"/>
            <a:ext cx="3810000" cy="1219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 anchor="ctr" anchorCtr="0"/>
          <a:lstStyle/>
          <a:p>
            <a:pPr defTabSz="914400">
              <a:spcBef>
                <a:spcPct val="0"/>
              </a:spcBef>
            </a:pP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506104" y="5029200"/>
            <a:ext cx="3456296" cy="4770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u="sng" dirty="0" smtClean="0">
                <a:solidFill>
                  <a:schemeClr val="bg1"/>
                </a:solidFill>
              </a:rPr>
              <a:t>f  </a:t>
            </a:r>
            <a:r>
              <a:rPr lang="az-Cyrl-AZ" sz="2500" u="sng" dirty="0" smtClean="0">
                <a:solidFill>
                  <a:schemeClr val="bg1"/>
                </a:solidFill>
                <a:latin typeface="Arial"/>
                <a:cs typeface="Arial"/>
              </a:rPr>
              <a:t>є</a:t>
            </a:r>
            <a:r>
              <a:rPr lang="en-US" sz="2000" u="sng" dirty="0" smtClean="0">
                <a:solidFill>
                  <a:schemeClr val="bg1"/>
                </a:solidFill>
              </a:rPr>
              <a:t> L = {Noisy functions}:</a:t>
            </a:r>
            <a:endParaRPr lang="en-US" sz="2000" u="sng" dirty="0" smtClean="0">
              <a:solidFill>
                <a:schemeClr val="bg1"/>
              </a:solidFill>
            </a:endParaRPr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506104" y="5464324"/>
            <a:ext cx="3581400" cy="707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>
                <a:solidFill>
                  <a:schemeClr val="bg1"/>
                </a:solidFill>
              </a:rPr>
              <a:t>Leakage is a noisy function of the secret key</a:t>
            </a:r>
            <a:endParaRPr lang="en-US" sz="2000" baseline="-25000" dirty="0" smtClean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rot="5400000">
            <a:off x="2514602" y="3886198"/>
            <a:ext cx="4876801" cy="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16"/>
          <p:cNvSpPr>
            <a:spLocks noGrp="1" noChangeArrowheads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dirty="0" smtClean="0"/>
              <a:t>Restrictions: Weak/Noisy vs. </a:t>
            </a:r>
            <a:r>
              <a:rPr lang="en-US" dirty="0" smtClean="0"/>
              <a:t>PPT </a:t>
            </a:r>
            <a:r>
              <a:rPr lang="en-US" sz="2800" dirty="0" smtClean="0"/>
              <a:t>(requires bounded leakage)</a:t>
            </a:r>
            <a:endParaRPr lang="en-US" sz="2800" dirty="0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weak</a:t>
            </a:r>
            <a:endParaRPr lang="en-US" sz="2000" baseline="-25000" dirty="0" smtClean="0"/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729552" y="2702256"/>
            <a:ext cx="1143000" cy="40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l" defTabSz="914400"/>
            <a:r>
              <a:rPr lang="en-US" sz="2000" dirty="0" smtClean="0"/>
              <a:t>noisy</a:t>
            </a:r>
            <a:endParaRPr lang="en-US" sz="2000" baseline="-25000" dirty="0" smtClean="0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838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AMSFONTS" val="0"/>
  <p:tag name="EMBEDFONTS" val="0"/>
  <p:tag name="USEBOLDAMS" val="0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0"/>
  <p:tag name="DEFAULTTRANSPARENT" val="0"/>
  <p:tag name="DEFAULTWORKAROUNDTRANSPARENCYBUG" val="0"/>
  <p:tag name="DEFAULTRESOLUTION" val="1200"/>
  <p:tag name="DEFAULTWORDWRAP" val="0"/>
  <p:tag name="DEFAULTMAGNIFICATION" val="2000"/>
  <p:tag name="DEFAULTWIDTH" val="348"/>
  <p:tag name="DEFAULTHEIGHT" val="2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0794" tIns="50397" rIns="100794" bIns="50397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0794" tIns="50397" rIns="100794" bIns="50397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0</TotalTime>
  <Words>1553</Words>
  <Application>Microsoft Office PowerPoint</Application>
  <PresentationFormat>On-screen Show (4:3)</PresentationFormat>
  <Paragraphs>340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Protecting Circuits from Leakage the computationally bounded and noisy cases </vt:lpstr>
      <vt:lpstr>The Dilemma… </vt:lpstr>
      <vt:lpstr>Countermeasures?</vt:lpstr>
      <vt:lpstr>How to extend the standard model?</vt:lpstr>
      <vt:lpstr>Restrictions: Bounded leakage</vt:lpstr>
      <vt:lpstr>Restrictions: Bounded leakage</vt:lpstr>
      <vt:lpstr>Restrictions: Local vs. Global</vt:lpstr>
      <vt:lpstr>Restrictions: Weak/Noisy vs. PPT (requires bounded leakage)</vt:lpstr>
      <vt:lpstr>Restrictions: Weak/Noisy vs. PPT (requires bounded leakage)</vt:lpstr>
      <vt:lpstr>Restrictions: Weak/Noisy vs. PPT (requires bounded leakage)</vt:lpstr>
      <vt:lpstr>Restrictions: Weak/Noisy vs. PPT (requires bounded leakage)</vt:lpstr>
      <vt:lpstr>Q: Is there computation that can be protected against global, continuous, but  weak or noisy leakage?</vt:lpstr>
      <vt:lpstr>local</vt:lpstr>
      <vt:lpstr>Slide 14</vt:lpstr>
      <vt:lpstr>Circuit compilers</vt:lpstr>
      <vt:lpstr>Slide 16</vt:lpstr>
      <vt:lpstr>Slide 17</vt:lpstr>
      <vt:lpstr>Leak-free gates  </vt:lpstr>
      <vt:lpstr>Compiler: high-level </vt:lpstr>
      <vt:lpstr>Compiler: high-level </vt:lpstr>
      <vt:lpstr>Two key properties of our encoding</vt:lpstr>
      <vt:lpstr>Compiler: high-level </vt:lpstr>
      <vt:lpstr>Conclusion</vt:lpstr>
      <vt:lpstr>Slide 24</vt:lpstr>
      <vt:lpstr>L-Security: Simulation [ISW03]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Default</dc:title>
  <dc:creator>Basti</dc:creator>
  <cp:lastModifiedBy>Basti</cp:lastModifiedBy>
  <cp:revision>699</cp:revision>
  <cp:lastPrinted>1601-01-01T00:00:00Z</cp:lastPrinted>
  <dcterms:created xsi:type="dcterms:W3CDTF">2009-05-27T01:43:07Z</dcterms:created>
  <dcterms:modified xsi:type="dcterms:W3CDTF">2010-05-29T11:42:29Z</dcterms:modified>
</cp:coreProperties>
</file>