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577" r:id="rId3"/>
    <p:sldId id="591" r:id="rId4"/>
    <p:sldId id="579" r:id="rId5"/>
    <p:sldId id="541" r:id="rId6"/>
    <p:sldId id="560" r:id="rId7"/>
    <p:sldId id="593" r:id="rId8"/>
    <p:sldId id="561" r:id="rId9"/>
    <p:sldId id="562" r:id="rId10"/>
    <p:sldId id="563" r:id="rId11"/>
    <p:sldId id="580" r:id="rId12"/>
    <p:sldId id="595" r:id="rId13"/>
    <p:sldId id="565" r:id="rId14"/>
    <p:sldId id="584" r:id="rId15"/>
    <p:sldId id="587" r:id="rId16"/>
    <p:sldId id="583" r:id="rId17"/>
    <p:sldId id="588" r:id="rId18"/>
    <p:sldId id="585" r:id="rId19"/>
    <p:sldId id="596" r:id="rId20"/>
    <p:sldId id="586" r:id="rId21"/>
    <p:sldId id="594" r:id="rId2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2F733A"/>
    <a:srgbClr val="378544"/>
    <a:srgbClr val="00CC00"/>
    <a:srgbClr val="4F81BD"/>
    <a:srgbClr val="000000"/>
    <a:srgbClr val="F7B3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8804" autoAdjust="0"/>
  </p:normalViewPr>
  <p:slideViewPr>
    <p:cSldViewPr>
      <p:cViewPr varScale="1">
        <p:scale>
          <a:sx n="65" d="100"/>
          <a:sy n="65" d="100"/>
        </p:scale>
        <p:origin x="-1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892" y="-9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2A02A5B-06D7-4BD1-AA74-AF2B50855871}" type="datetimeFigureOut">
              <a:rPr lang="nl-NL" smtClean="0"/>
              <a:pPr/>
              <a:t>1-6-2010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F708CAA-5EDD-479A-A2E2-B7ADC96F7A4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C12ECAF6-FDC3-4A5D-A99B-6F4A5D7D16C0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5800628D-FC70-41A5-B047-F51AE3E8B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5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6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7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8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B2461-FE2F-4132-8966-A8A9A2A66FEE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3" y="4861252"/>
            <a:ext cx="5680036" cy="4519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FA82-F671-4D1E-AC41-60A652F225BC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FE46-18F9-48E0-A5F3-B58C0C5C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image" Target="../media/image5.jpe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image" Target="../media/image5.jpe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2" Type="http://schemas.openxmlformats.org/officeDocument/2006/relationships/tags" Target="../tags/tag117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tags" Target="../tags/tag170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42918"/>
            <a:ext cx="7143800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06" y="214290"/>
            <a:ext cx="7772400" cy="12144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 smtClean="0">
                <a:ln w="11430"/>
              </a:rPr>
              <a:t>Bonsai Trees,</a:t>
            </a:r>
            <a:br>
              <a:rPr lang="en-US" b="1" spc="50" dirty="0" smtClean="0">
                <a:ln w="11430"/>
              </a:rPr>
            </a:br>
            <a:r>
              <a:rPr lang="en-US" b="1" spc="50" dirty="0" smtClean="0">
                <a:ln w="11430"/>
              </a:rPr>
              <a:t>or how to delegate a lattice basis</a:t>
            </a:r>
            <a:endParaRPr lang="en-US" b="1" i="1" spc="50" dirty="0" smtClean="0">
              <a:ln w="1143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2166" y="4486027"/>
            <a:ext cx="307183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sz="2400" b="1" i="1" spc="50" dirty="0" smtClean="0">
                <a:ln w="11430"/>
              </a:rPr>
              <a:t>David Cash (UCSD) 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sz="2400" b="1" i="1" spc="50" dirty="0" smtClean="0">
                <a:ln w="11430"/>
              </a:rPr>
              <a:t>Dennis Hofheinz (KIT)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sz="2400" b="1" i="1" u="sng" spc="50" dirty="0" smtClean="0">
                <a:ln w="11430"/>
              </a:rPr>
              <a:t>Eike Kiltz (CWI)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sz="2400" b="1" i="1" spc="50" dirty="0" smtClean="0">
                <a:ln w="11430"/>
              </a:rPr>
              <a:t>Chris Peikert (GA)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5140" y="1571612"/>
            <a:ext cx="164307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0"/>
            <a:ext cx="2919985" cy="37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/>
          <a:lstStyle/>
          <a:p>
            <a:r>
              <a:rPr lang="en-US" dirty="0" smtClean="0"/>
              <a:t>Bonsai Trees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1214423"/>
            <a:ext cx="8715404" cy="5429288"/>
          </a:xfrm>
          <a:prstGeom prst="rect">
            <a:avLst/>
          </a:prstGeom>
          <a:ln/>
        </p:spPr>
        <p:txBody>
          <a:bodyPr tIns="0"/>
          <a:lstStyle/>
          <a:p>
            <a:r>
              <a:rPr lang="en-US" sz="2800" dirty="0" smtClean="0"/>
              <a:t> Ancient art of bonsai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Techniques for </a:t>
            </a:r>
            <a:r>
              <a:rPr lang="en-US" sz="2800" dirty="0" smtClean="0">
                <a:solidFill>
                  <a:schemeClr val="accent3"/>
                </a:solidFill>
              </a:rPr>
              <a:t>selective control </a:t>
            </a:r>
            <a:r>
              <a:rPr lang="en-US" sz="2800" dirty="0" smtClean="0">
                <a:solidFill>
                  <a:schemeClr val="accent3"/>
                </a:solidFill>
              </a:rPr>
              <a:t/>
            </a:r>
            <a:br>
              <a:rPr lang="en-US" sz="2800" dirty="0" smtClean="0">
                <a:solidFill>
                  <a:schemeClr val="accent3"/>
                </a:solidFill>
              </a:rPr>
            </a:br>
            <a:r>
              <a:rPr lang="en-US" sz="2800" dirty="0" smtClean="0">
                <a:solidFill>
                  <a:schemeClr val="accent3"/>
                </a:solidFill>
              </a:rPr>
              <a:t>   </a:t>
            </a:r>
            <a:r>
              <a:rPr lang="en-US" sz="2800" dirty="0" smtClean="0"/>
              <a:t>of </a:t>
            </a:r>
            <a:r>
              <a:rPr lang="en-US" sz="2800" dirty="0" smtClean="0"/>
              <a:t>a tree by arborist </a:t>
            </a:r>
          </a:p>
          <a:p>
            <a:endParaRPr lang="en-US" sz="2800" dirty="0" smtClean="0"/>
          </a:p>
          <a:p>
            <a:r>
              <a:rPr lang="en-US" sz="2800" dirty="0" smtClean="0"/>
              <a:t> Cryptographic bonsai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Tree 	= hierarchy of trapdoor functions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Arborist	= setup/simulator controls 2 types of growth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Undirected growth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no privileged information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/>
                </a:solidFill>
              </a:rPr>
              <a:t>Controlled growth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/>
              <a:t>privileged information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Property: </a:t>
            </a:r>
            <a:r>
              <a:rPr lang="en-US" sz="2800" dirty="0" smtClean="0">
                <a:solidFill>
                  <a:schemeClr val="accent1"/>
                </a:solidFill>
              </a:rPr>
              <a:t>extending control </a:t>
            </a:r>
            <a:r>
              <a:rPr lang="en-US" sz="2800" dirty="0" smtClean="0"/>
              <a:t>down hierarchy (not up)</a:t>
            </a:r>
            <a:endParaRPr lang="nl-NL" sz="2800" dirty="0" smtClean="0"/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15140" y="5000636"/>
            <a:ext cx="500066" cy="85725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60" y="4214818"/>
            <a:ext cx="500066" cy="85725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4"/>
            <a:ext cx="8929750" cy="7858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Central new technique: </a:t>
            </a:r>
            <a:r>
              <a:rPr lang="en-US" sz="3600" dirty="0" smtClean="0"/>
              <a:t>l</a:t>
            </a:r>
            <a:r>
              <a:rPr lang="en-US" sz="3600" dirty="0" smtClean="0"/>
              <a:t>attice </a:t>
            </a:r>
            <a:r>
              <a:rPr lang="en-US" sz="3600" dirty="0" smtClean="0"/>
              <a:t>basis delegation </a:t>
            </a:r>
            <a:endParaRPr lang="nl-NL" sz="2800" dirty="0"/>
          </a:p>
        </p:txBody>
      </p:sp>
      <p:sp>
        <p:nvSpPr>
          <p:cNvPr id="3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76" y="2428867"/>
            <a:ext cx="785818" cy="157163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6039169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 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, short basis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nl-NL" sz="2400" dirty="0"/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2976" y="785794"/>
            <a:ext cx="785818" cy="157163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43240" y="1000108"/>
            <a:ext cx="1571636" cy="14287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Basis </a:t>
            </a:r>
            <a:r>
              <a:rPr lang="nl-NL" dirty="0" smtClean="0"/>
              <a:t>delegation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5072066" y="6027027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basis for (any) higher-dim.  super-lattice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000892" y="845089"/>
            <a:ext cx="1974975" cy="3143273"/>
            <a:chOff x="6427635" y="845089"/>
            <a:chExt cx="1974975" cy="3143273"/>
          </a:xfrm>
        </p:grpSpPr>
        <p:sp>
          <p:nvSpPr>
            <p:cNvPr id="10" name="AutoShap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427635" y="845089"/>
              <a:ext cx="785818" cy="3143273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23605" y="2202412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12</a:t>
              </a:r>
              <a:endParaRPr 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7358081" y="845090"/>
              <a:ext cx="285753" cy="3143272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70478" y="1416594"/>
              <a:ext cx="474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70478" y="2955193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>
              <a:stCxn id="10" idx="1"/>
              <a:endCxn id="10" idx="3"/>
            </p:cNvCxnSpPr>
            <p:nvPr/>
          </p:nvCxnSpPr>
          <p:spPr>
            <a:xfrm rot="10800000" flipH="1">
              <a:off x="6427635" y="2416726"/>
              <a:ext cx="78581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ft Arrow 16"/>
          <p:cNvSpPr/>
          <p:nvPr/>
        </p:nvSpPr>
        <p:spPr>
          <a:xfrm>
            <a:off x="3071802" y="2428868"/>
            <a:ext cx="1571636" cy="1428760"/>
          </a:xfrm>
          <a:prstGeom prst="lef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</a:t>
            </a:r>
            <a:endParaRPr lang="nl-NL" dirty="0"/>
          </a:p>
        </p:txBody>
      </p:sp>
      <p:sp>
        <p:nvSpPr>
          <p:cNvPr id="16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2976" y="4071942"/>
            <a:ext cx="785818" cy="157163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15008" y="857232"/>
            <a:ext cx="2044660" cy="4857784"/>
            <a:chOff x="5572132" y="857232"/>
            <a:chExt cx="2044660" cy="4857784"/>
          </a:xfrm>
        </p:grpSpPr>
        <p:sp>
          <p:nvSpPr>
            <p:cNvPr id="20" name="AutoShape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72132" y="857232"/>
              <a:ext cx="785818" cy="4857784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8" y="1428736"/>
              <a:ext cx="474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8" y="2967335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H="1">
              <a:off x="5572132" y="2428868"/>
              <a:ext cx="78581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715008" y="4538971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3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 flipH="1">
              <a:off x="5572133" y="4000504"/>
              <a:ext cx="78581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933592" y="4357694"/>
              <a:ext cx="6832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65665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312</a:t>
              </a:r>
              <a:endParaRPr 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500826" y="857232"/>
              <a:ext cx="285752" cy="4857784"/>
            </a:xfrm>
            <a:prstGeom prst="rightBrace">
              <a:avLst>
                <a:gd name="adj1" fmla="val 8333"/>
                <a:gd name="adj2" fmla="val 7662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3" grpId="0" animBg="1"/>
      <p:bldP spid="14" grpId="0"/>
      <p:bldP spid="1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2" y="71414"/>
            <a:ext cx="6699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Bonsai trees: hierarchy of trapdoor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loud 56"/>
          <p:cNvSpPr/>
          <p:nvPr/>
        </p:nvSpPr>
        <p:spPr>
          <a:xfrm>
            <a:off x="0" y="714356"/>
            <a:ext cx="4643438" cy="235745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2" descr="http://www.bonsai-express.com/_images/brazilian_rain_tre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7158" y="3097853"/>
            <a:ext cx="3429024" cy="3760147"/>
          </a:xfrm>
          <a:prstGeom prst="rect">
            <a:avLst/>
          </a:prstGeom>
          <a:noFill/>
        </p:spPr>
      </p:pic>
      <p:sp>
        <p:nvSpPr>
          <p:cNvPr id="94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612263">
            <a:off x="2728766" y="3041657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1256</a:t>
            </a:r>
          </a:p>
        </p:txBody>
      </p:sp>
      <p:sp>
        <p:nvSpPr>
          <p:cNvPr id="95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4168" y="5465353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0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621227">
            <a:off x="2415730" y="3832325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</a:t>
            </a:r>
          </a:p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02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88020">
            <a:off x="1526724" y="2857472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f</a:t>
            </a:r>
            <a:r>
              <a:rPr lang="en-US" sz="14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</a:p>
          <a:p>
            <a:pPr algn="ctr">
              <a:tabLst>
                <a:tab pos="656650" algn="l"/>
              </a:tabLst>
            </a:pPr>
            <a:endParaRPr lang="en-US" sz="1200" b="1" baseline="-25000" dirty="0">
              <a:solidFill>
                <a:srgbClr val="000000"/>
              </a:solidFill>
            </a:endParaRPr>
          </a:p>
        </p:txBody>
      </p:sp>
      <p:sp>
        <p:nvSpPr>
          <p:cNvPr id="96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880">
            <a:off x="1983030" y="4553787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97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8629461">
            <a:off x="1518906" y="3859712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15370" cy="64294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Hierarchy </a:t>
            </a:r>
            <a:r>
              <a:rPr lang="en-US" sz="3200" dirty="0" smtClean="0"/>
              <a:t>of trapdoor functions</a:t>
            </a:r>
            <a:endParaRPr lang="nl-NL" sz="3200" dirty="0"/>
          </a:p>
        </p:txBody>
      </p:sp>
      <p:sp>
        <p:nvSpPr>
          <p:cNvPr id="3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58214" y="49291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58214" y="3786190"/>
            <a:ext cx="571504" cy="228601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8214" y="2643182"/>
            <a:ext cx="571504" cy="3429024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  <a:endParaRPr lang="en-US" b="1" baseline="-25000" dirty="0">
              <a:solidFill>
                <a:srgbClr val="000000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58214" y="1500174"/>
            <a:ext cx="571504" cy="45720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  <a:endParaRPr lang="en-US" b="1" baseline="-25000" dirty="0">
              <a:solidFill>
                <a:srgbClr val="000000"/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flipH="1">
            <a:off x="8143900" y="4929197"/>
            <a:ext cx="71438" cy="114300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ight Brace 33"/>
          <p:cNvSpPr/>
          <p:nvPr/>
        </p:nvSpPr>
        <p:spPr>
          <a:xfrm flipH="1">
            <a:off x="7929586" y="3786190"/>
            <a:ext cx="142876" cy="2286016"/>
          </a:xfrm>
          <a:prstGeom prst="rightBrace">
            <a:avLst>
              <a:gd name="adj1" fmla="val 8333"/>
              <a:gd name="adj2" fmla="val 3234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ight Brace 34"/>
          <p:cNvSpPr/>
          <p:nvPr/>
        </p:nvSpPr>
        <p:spPr>
          <a:xfrm flipH="1">
            <a:off x="7500958" y="1500174"/>
            <a:ext cx="214314" cy="4572032"/>
          </a:xfrm>
          <a:prstGeom prst="rightBrace">
            <a:avLst>
              <a:gd name="adj1" fmla="val 8333"/>
              <a:gd name="adj2" fmla="val 1544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tangle 41"/>
          <p:cNvSpPr/>
          <p:nvPr/>
        </p:nvSpPr>
        <p:spPr>
          <a:xfrm>
            <a:off x="4909070" y="5286388"/>
            <a:ext cx="2520450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m-dim lattice </a:t>
            </a:r>
            <a:r>
              <a:rPr lang="en-US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70269" y="4298488"/>
            <a:ext cx="2344937" cy="416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2m-dim lattice  </a:t>
            </a:r>
            <a:r>
              <a:rPr lang="en-US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baseline="-250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61849" y="1941034"/>
            <a:ext cx="2396233" cy="416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4m-dim </a:t>
            </a:r>
            <a:r>
              <a:rPr lang="en-US" dirty="0" err="1" smtClean="0">
                <a:solidFill>
                  <a:srgbClr val="000000"/>
                </a:solidFill>
              </a:rPr>
              <a:t>lattice</a:t>
            </a:r>
            <a:r>
              <a:rPr lang="en-US" b="1" dirty="0" err="1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1234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107" name="Right Brace 106"/>
          <p:cNvSpPr/>
          <p:nvPr/>
        </p:nvSpPr>
        <p:spPr>
          <a:xfrm flipH="1">
            <a:off x="7715272" y="2714620"/>
            <a:ext cx="214314" cy="3357586"/>
          </a:xfrm>
          <a:prstGeom prst="rightBrace">
            <a:avLst>
              <a:gd name="adj1" fmla="val 8333"/>
              <a:gd name="adj2" fmla="val 1424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859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09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1538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0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14480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1" name="AutoShap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0364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2" name="AutoShap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422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3" name="AutoShap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4330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6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4" name="AutoShap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58214" y="1500174"/>
            <a:ext cx="571504" cy="45720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1256</a:t>
            </a:r>
            <a:endParaRPr lang="en-US" sz="1200" b="1" baseline="-250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29190" y="3000372"/>
            <a:ext cx="2857520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3m-dim lattice </a:t>
            </a:r>
            <a:r>
              <a:rPr lang="en-US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113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48" name="AutoShap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859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29190" y="2012472"/>
            <a:ext cx="2571768" cy="4163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4m-dim lattice </a:t>
            </a:r>
            <a:r>
              <a:rPr lang="en-US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1256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="1" baseline="-25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100" grpId="0" animBg="1"/>
      <p:bldP spid="102" grpId="0" animBg="1"/>
      <p:bldP spid="96" grpId="0" animBg="1"/>
      <p:bldP spid="97" grpId="0" animBg="1"/>
      <p:bldP spid="3" grpId="0" animBg="1"/>
      <p:bldP spid="4" grpId="0" animBg="1"/>
      <p:bldP spid="5" grpId="0" animBg="1"/>
      <p:bldP spid="6" grpId="0" animBg="1"/>
      <p:bldP spid="33" grpId="0" animBg="1"/>
      <p:bldP spid="34" grpId="0" animBg="1"/>
      <p:bldP spid="35" grpId="0" animBg="1"/>
      <p:bldP spid="42" grpId="0"/>
      <p:bldP spid="67" grpId="0"/>
      <p:bldP spid="92" grpId="0"/>
      <p:bldP spid="107" grpId="0" animBg="1"/>
      <p:bldP spid="114" grpId="0" animBg="1"/>
      <p:bldP spid="36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loud 56"/>
          <p:cNvSpPr/>
          <p:nvPr/>
        </p:nvSpPr>
        <p:spPr>
          <a:xfrm>
            <a:off x="0" y="714356"/>
            <a:ext cx="4643438" cy="235745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2" descr="http://www.bonsai-express.com/_images/brazilian_rain_tree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7158" y="3097853"/>
            <a:ext cx="3429024" cy="3760147"/>
          </a:xfrm>
          <a:prstGeom prst="rect">
            <a:avLst/>
          </a:prstGeom>
          <a:noFill/>
        </p:spPr>
      </p:pic>
      <p:sp>
        <p:nvSpPr>
          <p:cNvPr id="94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612263">
            <a:off x="2728766" y="3041657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1256</a:t>
            </a:r>
          </a:p>
        </p:txBody>
      </p:sp>
      <p:sp>
        <p:nvSpPr>
          <p:cNvPr id="95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4168" y="5465353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0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621227">
            <a:off x="2415730" y="3832325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</a:t>
            </a:r>
          </a:p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02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88020">
            <a:off x="1526724" y="2857472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f</a:t>
            </a:r>
            <a:r>
              <a:rPr lang="en-US" sz="14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</a:p>
          <a:p>
            <a:pPr algn="ctr">
              <a:tabLst>
                <a:tab pos="656650" algn="l"/>
              </a:tabLst>
            </a:pPr>
            <a:endParaRPr lang="en-US" sz="1200" b="1" baseline="-25000" dirty="0">
              <a:solidFill>
                <a:srgbClr val="000000"/>
              </a:solidFill>
            </a:endParaRPr>
          </a:p>
        </p:txBody>
      </p:sp>
      <p:sp>
        <p:nvSpPr>
          <p:cNvPr id="96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880">
            <a:off x="1983030" y="4553787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97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8629461">
            <a:off x="1518906" y="3859712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08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859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09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1538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0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14480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1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00364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2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57422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4330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6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16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29515" y="5462547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7" name="AutoShap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899880">
            <a:off x="1969095" y="4550981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118" name="AutoShap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612263">
            <a:off x="2714902" y="3041681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1256</a:t>
            </a:r>
          </a:p>
        </p:txBody>
      </p:sp>
      <p:sp>
        <p:nvSpPr>
          <p:cNvPr id="119" name="AutoShap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621227">
            <a:off x="2401866" y="3832349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f</a:t>
            </a:r>
            <a:r>
              <a:rPr lang="en-US" sz="16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125</a:t>
            </a:r>
          </a:p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20" name="AutoShap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188020">
            <a:off x="1510901" y="2860793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f</a:t>
            </a:r>
            <a:r>
              <a:rPr lang="en-US" sz="14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</a:p>
          <a:p>
            <a:pPr algn="ctr">
              <a:tabLst>
                <a:tab pos="656650" algn="l"/>
              </a:tabLst>
            </a:pPr>
            <a:endParaRPr lang="en-US" sz="1200" b="1" baseline="-25000" dirty="0">
              <a:solidFill>
                <a:srgbClr val="000000"/>
              </a:solidFill>
            </a:endParaRPr>
          </a:p>
        </p:txBody>
      </p:sp>
      <p:sp>
        <p:nvSpPr>
          <p:cNvPr id="121" name="AutoShap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8629461">
            <a:off x="1503083" y="3863033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45" name="AutoShape 1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899880">
            <a:off x="1954821" y="4562387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46" name="AutoShap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188020">
            <a:off x="1496627" y="2872199"/>
            <a:ext cx="508004" cy="11141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f</a:t>
            </a:r>
            <a:r>
              <a:rPr lang="en-US" sz="1400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</a:p>
          <a:p>
            <a:pPr algn="ctr">
              <a:tabLst>
                <a:tab pos="656650" algn="l"/>
              </a:tabLst>
            </a:pPr>
            <a:endParaRPr lang="en-US" sz="1200" b="1" baseline="-25000" dirty="0">
              <a:solidFill>
                <a:srgbClr val="000000"/>
              </a:solidFill>
            </a:endParaRPr>
          </a:p>
        </p:txBody>
      </p:sp>
      <p:sp>
        <p:nvSpPr>
          <p:cNvPr id="47" name="AutoShape 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8629461">
            <a:off x="1488809" y="3874439"/>
            <a:ext cx="557059" cy="1016007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f</a:t>
            </a:r>
            <a:r>
              <a:rPr lang="en-US" b="1" baseline="-10000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</a:p>
          <a:p>
            <a:pPr algn="ctr">
              <a:tabLst>
                <a:tab pos="656650" algn="l"/>
              </a:tabLst>
            </a:pP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48" name="AutoShape 1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859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49" name="AutoShape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071538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0" name="AutoShape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8596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1" name="AutoShape 1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71538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4" name="AutoShape 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14480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5" name="AutoShap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357422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6" name="AutoShape 1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00364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7692" y="1357298"/>
            <a:ext cx="25435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Short basis </a:t>
            </a:r>
            <a:r>
              <a:rPr lang="en-US" sz="2000" dirty="0" smtClean="0">
                <a:solidFill>
                  <a:srgbClr val="000000"/>
                </a:solidFill>
              </a:rPr>
              <a:t>delegation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to any </a:t>
            </a:r>
            <a:r>
              <a:rPr lang="en-US" sz="2000" dirty="0" smtClean="0">
                <a:solidFill>
                  <a:srgbClr val="000000"/>
                </a:solidFill>
              </a:rPr>
              <a:t>higher-dim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super-lattice</a:t>
            </a:r>
            <a:endParaRPr lang="en-US" sz="2000" dirty="0"/>
          </a:p>
        </p:txBody>
      </p:sp>
      <p:sp>
        <p:nvSpPr>
          <p:cNvPr id="63" name="AutoShape 1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714876" y="5429264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4" name="AutoShape 1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7818" y="4286256"/>
            <a:ext cx="571504" cy="228601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5" name="AutoShape 1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00760" y="3214686"/>
            <a:ext cx="571504" cy="335758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6" name="AutoShape 1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643702" y="3214686"/>
            <a:ext cx="571504" cy="335758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8" name="AutoShape 1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14876" y="4286256"/>
            <a:ext cx="571504" cy="228601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9" name="AutoShape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7818" y="3214686"/>
            <a:ext cx="571504" cy="335758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123</a:t>
            </a:r>
            <a:endParaRPr lang="en-US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70" name="AutoShape 1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00760" y="2143116"/>
            <a:ext cx="571504" cy="442915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1234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1" name="AutoShape 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643702" y="3214686"/>
            <a:ext cx="571504" cy="3357586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125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AutoShape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71934" y="5429264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73" name="AutoShape 1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6644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baseline="-25000" dirty="0" smtClean="0">
                <a:solidFill>
                  <a:srgbClr val="000000"/>
                </a:solidFill>
              </a:rPr>
              <a:t>no trapdoor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74" name="AutoShape 1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58214" y="1357298"/>
            <a:ext cx="571504" cy="114300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baseline="-25000" dirty="0" smtClean="0">
                <a:solidFill>
                  <a:srgbClr val="000000"/>
                </a:solidFill>
              </a:rPr>
              <a:t>trapdoor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938827" y="714356"/>
            <a:ext cx="120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undirected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growth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8072462" y="714356"/>
            <a:ext cx="1140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controlled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growth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372566" y="4286256"/>
            <a:ext cx="571504" cy="11430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000760" y="4286256"/>
            <a:ext cx="571504" cy="11430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643702" y="4286256"/>
            <a:ext cx="571504" cy="11430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/>
          <p:cNvSpPr/>
          <p:nvPr/>
        </p:nvSpPr>
        <p:spPr>
          <a:xfrm rot="10800000" flipH="1">
            <a:off x="7286645" y="4286256"/>
            <a:ext cx="214314" cy="114300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AutoShape 1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86644" y="2214554"/>
            <a:ext cx="571504" cy="435771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1256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454776" y="464344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43702" y="3214686"/>
            <a:ext cx="571504" cy="11430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86644" y="3214686"/>
            <a:ext cx="571504" cy="11430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10800000" flipH="1">
            <a:off x="7929587" y="3214686"/>
            <a:ext cx="214314" cy="114300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tangle 61"/>
          <p:cNvSpPr/>
          <p:nvPr/>
        </p:nvSpPr>
        <p:spPr>
          <a:xfrm>
            <a:off x="8097718" y="357187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65665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5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28596" y="-24"/>
            <a:ext cx="82153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 of trapdoor functions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9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77" grpId="0"/>
      <p:bldP spid="77" grpId="1"/>
      <p:bldP spid="58" grpId="0" animBg="1"/>
      <p:bldP spid="60" grpId="0" animBg="1"/>
      <p:bldP spid="61" grpId="0" animBg="1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214290"/>
            <a:ext cx="7092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Application 1: </a:t>
            </a:r>
            <a:r>
              <a:rPr lang="en-US" sz="2800" dirty="0" smtClean="0"/>
              <a:t>Hierarchical IBE (random oracles)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471793" y="2285992"/>
            <a:ext cx="500066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 smtClean="0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14"/>
            <a:ext cx="9143999" cy="1062832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Hierarchical ID-based encryption (ROM)</a:t>
            </a:r>
            <a:endParaRPr lang="en-US" dirty="0">
              <a:latin typeface="+mn-lt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20" y="2214554"/>
            <a:ext cx="2643206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Public-key: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Matrix A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86182" y="2214554"/>
            <a:ext cx="321471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Secret 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Short basis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nl-NL" sz="2400" dirty="0" smtClean="0"/>
          </a:p>
        </p:txBody>
      </p:sp>
      <p:sp>
        <p:nvSpPr>
          <p:cNvPr id="8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488" y="4835566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3033189" y="4444638"/>
            <a:ext cx="25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nl-NL" dirty="0"/>
          </a:p>
        </p:txBody>
      </p:sp>
      <p:sp>
        <p:nvSpPr>
          <p:cNvPr id="13" name="Right Brace 12"/>
          <p:cNvSpPr/>
          <p:nvPr/>
        </p:nvSpPr>
        <p:spPr>
          <a:xfrm>
            <a:off x="3500430" y="3500438"/>
            <a:ext cx="214314" cy="3071810"/>
          </a:xfrm>
          <a:prstGeom prst="rightBrace">
            <a:avLst>
              <a:gd name="adj1" fmla="val 8333"/>
              <a:gd name="adj2" fmla="val 4988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3714744" y="484561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baseline="-25000" dirty="0" smtClean="0">
                <a:solidFill>
                  <a:srgbClr val="000000"/>
                </a:solidFill>
              </a:rPr>
              <a:t>ID</a:t>
            </a:r>
            <a:endParaRPr lang="nl-NL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7488" y="5692821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488" y="4835589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488" y="3500438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7929" y="509929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H(ID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57488" y="2285992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158" y="3462155"/>
            <a:ext cx="1962781" cy="1820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Encrypt to ID:</a:t>
            </a:r>
          </a:p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Use TDF </a:t>
            </a:r>
            <a:r>
              <a:rPr lang="en-US" sz="2400" b="1" dirty="0" err="1" smtClean="0">
                <a:solidFill>
                  <a:srgbClr val="000000"/>
                </a:solidFill>
              </a:rPr>
              <a:t>f</a:t>
            </a:r>
            <a:r>
              <a:rPr lang="en-US" sz="2400" b="1" baseline="-12000" dirty="0" err="1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associated to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ID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4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71793" y="3643314"/>
            <a:ext cx="500066" cy="2928958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ID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86182" y="3429000"/>
            <a:ext cx="3786214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Secret Key for ID: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Short basis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6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85975" y="4500570"/>
            <a:ext cx="500066" cy="207170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ID’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8257479" y="5072074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85776" y="3643338"/>
            <a:ext cx="500066" cy="85723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9520" y="3835604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H(ID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</a:rPr>
              <a:t>,..,ID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k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7414" y="3808361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H(ID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</a:rPr>
              <a:t>,…,</a:t>
            </a:r>
            <a:r>
              <a:rPr lang="en-US" sz="1400" b="1" dirty="0" err="1" smtClean="0">
                <a:solidFill>
                  <a:srgbClr val="000000"/>
                </a:solidFill>
              </a:rPr>
              <a:t>ID</a:t>
            </a:r>
            <a:r>
              <a:rPr lang="en-US" sz="1400" b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720" y="1214422"/>
            <a:ext cx="7477303" cy="494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Encrypt to hierarchical identities ID=(ID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</a:rPr>
              <a:t>,…,</a:t>
            </a:r>
            <a:r>
              <a:rPr lang="en-US" sz="2400" b="1" dirty="0" err="1" smtClean="0">
                <a:solidFill>
                  <a:srgbClr val="000000"/>
                </a:solidFill>
              </a:rPr>
              <a:t>ID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b="1" dirty="0" err="1" smtClean="0">
                <a:solidFill>
                  <a:srgbClr val="000000"/>
                </a:solidFill>
                <a:sym typeface="Symbol"/>
              </a:rPr>
              <a:t>IDSpace</a:t>
            </a:r>
            <a:r>
              <a:rPr lang="en-US" sz="2400" b="1" baseline="30000" dirty="0" err="1" smtClean="0">
                <a:solidFill>
                  <a:srgbClr val="000000"/>
                </a:solidFill>
                <a:sym typeface="Symbol"/>
              </a:rPr>
              <a:t>k</a:t>
            </a:r>
            <a:endParaRPr lang="en-US" sz="2400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44240" y="5429264"/>
            <a:ext cx="4143404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Secret key delegation </a:t>
            </a:r>
            <a:r>
              <a:rPr lang="en-US" sz="2400" b="1" u="sng" dirty="0" smtClean="0">
                <a:solidFill>
                  <a:srgbClr val="000000"/>
                </a:solidFill>
              </a:rPr>
              <a:t>ID</a:t>
            </a:r>
            <a:r>
              <a:rPr lang="en-US" sz="2400" b="1" u="sng" dirty="0" smtClean="0">
                <a:solidFill>
                  <a:srgbClr val="000000"/>
                </a:solidFill>
              </a:rPr>
              <a:t>’</a:t>
            </a:r>
            <a:r>
              <a:rPr lang="en-US" sz="2400" b="1" u="sng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sz="2400" b="1" u="sng" dirty="0" smtClean="0">
                <a:solidFill>
                  <a:srgbClr val="000000"/>
                </a:solidFill>
              </a:rPr>
              <a:t>ID</a:t>
            </a:r>
            <a:r>
              <a:rPr lang="en-US" sz="2400" b="1" u="sng" dirty="0" smtClean="0">
                <a:solidFill>
                  <a:srgbClr val="000000"/>
                </a:solidFill>
              </a:rPr>
              <a:t>: </a:t>
            </a:r>
            <a:br>
              <a:rPr lang="en-US" sz="2400" b="1" u="sng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        “controlled growth”</a:t>
            </a:r>
            <a:endParaRPr lang="nl-NL" sz="2400" dirty="0" smtClean="0"/>
          </a:p>
        </p:txBody>
      </p:sp>
      <p:sp>
        <p:nvSpPr>
          <p:cNvPr id="34" name="AutoShap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73896" y="5715016"/>
            <a:ext cx="500066" cy="857232"/>
          </a:xfrm>
          <a:prstGeom prst="roundRect">
            <a:avLst>
              <a:gd name="adj" fmla="val 116"/>
            </a:avLst>
          </a:prstGeom>
          <a:noFill/>
          <a:ln>
            <a:solidFill>
              <a:schemeClr val="bg2">
                <a:lumMod val="75000"/>
              </a:schemeClr>
            </a:solidFill>
            <a:prstDash val="dash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/>
      <p:bldP spid="15" grpId="0" animBg="1"/>
      <p:bldP spid="16" grpId="0" animBg="1"/>
      <p:bldP spid="18" grpId="0" animBg="1"/>
      <p:bldP spid="19" grpId="0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/>
      <p:bldP spid="41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4282" y="214290"/>
            <a:ext cx="5325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Application </a:t>
            </a:r>
            <a:r>
              <a:rPr lang="en-US" sz="2800" dirty="0" smtClean="0"/>
              <a:t>2: IBE (standard model)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14"/>
            <a:ext cx="9143999" cy="1062832"/>
          </a:xfrm>
          <a:ln/>
        </p:spPr>
        <p:txBody>
          <a:bodyPr>
            <a:norm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ID-based encryption </a:t>
            </a:r>
            <a:r>
              <a:rPr lang="en-US" dirty="0" smtClean="0">
                <a:latin typeface="+mn-lt"/>
              </a:rPr>
              <a:t>(standard model)</a:t>
            </a:r>
            <a:endParaRPr lang="en-US" dirty="0">
              <a:latin typeface="+mn-lt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20" y="1214422"/>
            <a:ext cx="2857520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Public-key: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Matrices </a:t>
            </a:r>
            <a:r>
              <a:rPr lang="en-US" sz="2400" dirty="0" err="1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ij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7686" y="1214422"/>
            <a:ext cx="3071834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Secret 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Short basis for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10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nl-NL" sz="2400" dirty="0" smtClean="0"/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nl-NL" sz="2400" dirty="0" smtClean="0"/>
          </a:p>
        </p:txBody>
      </p:sp>
      <p:grpSp>
        <p:nvGrpSpPr>
          <p:cNvPr id="81" name="Group 80"/>
          <p:cNvGrpSpPr/>
          <p:nvPr/>
        </p:nvGrpSpPr>
        <p:grpSpPr>
          <a:xfrm>
            <a:off x="3143240" y="1071546"/>
            <a:ext cx="857256" cy="2214578"/>
            <a:chOff x="3143240" y="1071546"/>
            <a:chExt cx="857256" cy="2214578"/>
          </a:xfrm>
        </p:grpSpPr>
        <p:sp>
          <p:nvSpPr>
            <p:cNvPr id="30" name="AutoShap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43240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1868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2" name="AutoShape 1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143240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71868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71868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43240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441976" y="171533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…</a:t>
              </a:r>
              <a:endParaRPr lang="nl-NL" dirty="0"/>
            </a:p>
          </p:txBody>
        </p:sp>
      </p:grpSp>
      <p:sp>
        <p:nvSpPr>
          <p:cNvPr id="38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86710" y="264318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39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15338" y="264318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40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17370" y="5705148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41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17370" y="5050064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20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42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7370" y="3919198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k0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02990" y="597875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ID</a:t>
            </a:r>
            <a:r>
              <a:rPr lang="en-US" sz="1400" baseline="-25000" dirty="0" smtClean="0">
                <a:solidFill>
                  <a:srgbClr val="000000"/>
                </a:solidFill>
              </a:rPr>
              <a:t>0</a:t>
            </a:r>
            <a:r>
              <a:rPr lang="en-US" sz="1400" dirty="0" smtClean="0">
                <a:solidFill>
                  <a:srgbClr val="000000"/>
                </a:solidFill>
              </a:rPr>
              <a:t>=0</a:t>
            </a:r>
            <a:endParaRPr lang="nl-NL" sz="1400" dirty="0"/>
          </a:p>
        </p:txBody>
      </p:sp>
      <p:sp>
        <p:nvSpPr>
          <p:cNvPr id="44" name="Rectangle 43"/>
          <p:cNvSpPr/>
          <p:nvPr/>
        </p:nvSpPr>
        <p:spPr>
          <a:xfrm>
            <a:off x="2502990" y="533581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ID</a:t>
            </a:r>
            <a:r>
              <a:rPr lang="en-US" sz="1400" baseline="-25000" dirty="0" smtClean="0">
                <a:solidFill>
                  <a:srgbClr val="000000"/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=1</a:t>
            </a:r>
            <a:endParaRPr lang="nl-NL" sz="1400" dirty="0"/>
          </a:p>
        </p:txBody>
      </p:sp>
      <p:sp>
        <p:nvSpPr>
          <p:cNvPr id="45" name="Rectangle 44"/>
          <p:cNvSpPr/>
          <p:nvPr/>
        </p:nvSpPr>
        <p:spPr>
          <a:xfrm>
            <a:off x="2500298" y="4242221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ID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1400" dirty="0" smtClean="0">
                <a:solidFill>
                  <a:srgbClr val="000000"/>
                </a:solidFill>
              </a:rPr>
              <a:t>=0</a:t>
            </a:r>
            <a:endParaRPr lang="nl-NL" sz="1400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2592061" y="4652213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…</a:t>
            </a:r>
            <a:endParaRPr lang="nl-NL" sz="1400" dirty="0"/>
          </a:p>
        </p:txBody>
      </p:sp>
      <p:sp>
        <p:nvSpPr>
          <p:cNvPr id="48" name="Rectangle 47"/>
          <p:cNvSpPr/>
          <p:nvPr/>
        </p:nvSpPr>
        <p:spPr>
          <a:xfrm>
            <a:off x="3071802" y="3466286"/>
            <a:ext cx="12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</a:rPr>
              <a:t>ID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Symbol"/>
              </a:rPr>
              <a:t>Z</a:t>
            </a:r>
            <a:r>
              <a:rPr lang="en-US" baseline="-33000" dirty="0" err="1" smtClean="0">
                <a:solidFill>
                  <a:srgbClr val="000000"/>
                </a:solidFill>
              </a:rPr>
              <a:t>q</a:t>
            </a:r>
            <a:r>
              <a:rPr lang="en-US" baseline="33000" dirty="0" err="1" smtClean="0">
                <a:solidFill>
                  <a:srgbClr val="000000"/>
                </a:solidFill>
              </a:rPr>
              <a:t>km</a:t>
            </a:r>
            <a:r>
              <a:rPr lang="en-US" baseline="33000" dirty="0" smtClean="0">
                <a:solidFill>
                  <a:srgbClr val="000000"/>
                </a:solidFill>
              </a:rPr>
              <a:t> x 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nl-NL" dirty="0"/>
          </a:p>
        </p:txBody>
      </p:sp>
      <p:sp>
        <p:nvSpPr>
          <p:cNvPr id="49" name="Rectangle 48"/>
          <p:cNvSpPr/>
          <p:nvPr/>
        </p:nvSpPr>
        <p:spPr>
          <a:xfrm rot="5400000">
            <a:off x="3195184" y="4658546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…</a:t>
            </a:r>
            <a:endParaRPr lang="nl-NL" sz="1400" dirty="0"/>
          </a:p>
        </p:txBody>
      </p:sp>
      <p:sp>
        <p:nvSpPr>
          <p:cNvPr id="50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5998" y="570948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51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45998" y="5050064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21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53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4684" y="392353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k1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3632498" y="5389402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…</a:t>
            </a:r>
            <a:endParaRPr lang="nl-NL" sz="1400" dirty="0"/>
          </a:p>
        </p:txBody>
      </p:sp>
      <p:sp>
        <p:nvSpPr>
          <p:cNvPr id="55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43306" y="5715016"/>
            <a:ext cx="469818" cy="642942"/>
          </a:xfrm>
          <a:prstGeom prst="roundRect">
            <a:avLst>
              <a:gd name="adj" fmla="val 116"/>
            </a:avLst>
          </a:prstGeom>
          <a:solidFill>
            <a:srgbClr val="FFFFFF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56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67942" y="5011578"/>
            <a:ext cx="469818" cy="689666"/>
          </a:xfrm>
          <a:prstGeom prst="roundRect">
            <a:avLst>
              <a:gd name="adj" fmla="val 116"/>
            </a:avLst>
          </a:prstGeom>
          <a:solidFill>
            <a:srgbClr val="FFFFFF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57" name="AutoShap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57388" y="3907056"/>
            <a:ext cx="467114" cy="714380"/>
          </a:xfrm>
          <a:prstGeom prst="roundRect">
            <a:avLst>
              <a:gd name="adj" fmla="val 116"/>
            </a:avLst>
          </a:prstGeom>
          <a:solidFill>
            <a:srgbClr val="FFFFFF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endParaRPr lang="en-US" sz="1400" b="1" baseline="-25000" dirty="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3288808" y="4549998"/>
            <a:ext cx="642942" cy="21431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428435" y="5254289"/>
            <a:ext cx="564665" cy="1333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3503123" y="5543290"/>
            <a:ext cx="200975" cy="50690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4282" y="3754862"/>
            <a:ext cx="3000396" cy="182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Encrypt to </a:t>
            </a:r>
            <a:r>
              <a:rPr lang="en-US" sz="2400" b="1" u="sng" dirty="0" smtClean="0">
                <a:solidFill>
                  <a:srgbClr val="000000"/>
                </a:solidFill>
              </a:rPr>
              <a:t>ID</a:t>
            </a:r>
            <a:r>
              <a:rPr lang="en-US" sz="2400" b="1" u="sng" dirty="0" smtClean="0">
                <a:solidFill>
                  <a:srgbClr val="000000"/>
                </a:solidFill>
                <a:sym typeface="Symbol"/>
              </a:rPr>
              <a:t>{0,1}</a:t>
            </a:r>
            <a:r>
              <a:rPr lang="en-US" sz="2400" b="1" u="sng" baseline="30000" dirty="0" smtClean="0">
                <a:solidFill>
                  <a:srgbClr val="000000"/>
                </a:solidFill>
                <a:sym typeface="Symbol"/>
              </a:rPr>
              <a:t>k</a:t>
            </a:r>
            <a:r>
              <a:rPr lang="en-US" sz="2400" b="1" u="sng" dirty="0" smtClean="0">
                <a:solidFill>
                  <a:srgbClr val="000000"/>
                </a:solidFill>
              </a:rPr>
              <a:t>: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Use </a:t>
            </a:r>
            <a:r>
              <a:rPr lang="en-US" sz="2400" dirty="0" smtClean="0">
                <a:solidFill>
                  <a:srgbClr val="000000"/>
                </a:solidFill>
              </a:rPr>
              <a:t>TDF </a:t>
            </a:r>
            <a:r>
              <a:rPr lang="en-US" sz="2400" b="1" dirty="0" err="1" smtClean="0">
                <a:solidFill>
                  <a:srgbClr val="000000"/>
                </a:solidFill>
              </a:rPr>
              <a:t>f</a:t>
            </a:r>
            <a:r>
              <a:rPr lang="en-US" sz="2400" b="1" baseline="-12000" dirty="0" err="1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associated to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ID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86248" y="3786190"/>
            <a:ext cx="3786214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Secret Key for ID’: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Short basis 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ID’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5" name="AutoShap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28992" y="3929066"/>
            <a:ext cx="428628" cy="242889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ID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8358214" y="5000636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utoShap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86710" y="5715016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7" name="AutoShap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86710" y="3929066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k0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8" name="AutoShape 1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72528" y="3929066"/>
            <a:ext cx="428628" cy="242889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ID’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80" name="AutoShap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86710" y="5072074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21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786710" y="1071546"/>
            <a:ext cx="857256" cy="2214578"/>
            <a:chOff x="3143240" y="1071546"/>
            <a:chExt cx="857256" cy="2214578"/>
          </a:xfrm>
        </p:grpSpPr>
        <p:sp>
          <p:nvSpPr>
            <p:cNvPr id="83" name="AutoShape 1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3240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4" name="AutoShap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71868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5" name="AutoShap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43240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6" name="AutoShap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71868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7" name="AutoShap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71868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8" name="AutoShape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43240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3441976" y="171533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…</a:t>
              </a:r>
              <a:endParaRPr lang="nl-NL" dirty="0"/>
            </a:p>
          </p:txBody>
        </p:sp>
      </p:grpSp>
      <p:sp>
        <p:nvSpPr>
          <p:cNvPr id="90" name="Text Box 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5786" y="357190"/>
            <a:ext cx="7143800" cy="5714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40820" rIns="81639" bIns="40820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Security reduction</a:t>
            </a:r>
            <a:r>
              <a:rPr lang="en-US" sz="2400" dirty="0" smtClean="0">
                <a:solidFill>
                  <a:srgbClr val="000000"/>
                </a:solidFill>
              </a:rPr>
              <a:t> (selective-ID security)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358082" y="3929066"/>
            <a:ext cx="857256" cy="2428892"/>
            <a:chOff x="3143240" y="857232"/>
            <a:chExt cx="857256" cy="2428892"/>
          </a:xfrm>
        </p:grpSpPr>
        <p:sp>
          <p:nvSpPr>
            <p:cNvPr id="92" name="AutoShap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43240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3" name="AutoShap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71868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4" name="AutoShap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43240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5" name="AutoShap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71868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571868" y="85723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43240" y="85723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5400000">
              <a:off x="3441976" y="1643892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…</a:t>
              </a:r>
              <a:endParaRPr lang="nl-NL" dirty="0"/>
            </a:p>
          </p:txBody>
        </p:sp>
      </p:grpSp>
      <p:sp>
        <p:nvSpPr>
          <p:cNvPr id="99" name="Text Box 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57686" y="1214422"/>
            <a:ext cx="3357586" cy="150019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Secret 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all-but-one setup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ID=challenge ID</a:t>
            </a:r>
            <a:endParaRPr lang="nl-NL" sz="2400" dirty="0" smtClean="0"/>
          </a:p>
        </p:txBody>
      </p:sp>
      <p:sp>
        <p:nvSpPr>
          <p:cNvPr id="101" name="Rectangle 100"/>
          <p:cNvSpPr/>
          <p:nvPr/>
        </p:nvSpPr>
        <p:spPr>
          <a:xfrm>
            <a:off x="6500826" y="3809843"/>
            <a:ext cx="69762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  <a:sym typeface="Symbol"/>
              </a:rPr>
              <a:t></a:t>
            </a:r>
            <a:r>
              <a:rPr lang="en-US" sz="2400" b="1" u="sng" dirty="0" smtClean="0">
                <a:solidFill>
                  <a:srgbClr val="000000"/>
                </a:solidFill>
              </a:rPr>
              <a:t> ID</a:t>
            </a:r>
            <a:endParaRPr lang="en-US" dirty="0"/>
          </a:p>
        </p:txBody>
      </p:sp>
      <p:sp>
        <p:nvSpPr>
          <p:cNvPr id="66" name="Text Box 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7224" y="2143116"/>
            <a:ext cx="7143800" cy="14287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Remarks:</a:t>
            </a:r>
          </a:p>
          <a:p>
            <a:pPr>
              <a:lnSpc>
                <a:spcPct val="117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Extends to Hierarchical IBE (standard model)</a:t>
            </a:r>
          </a:p>
          <a:p>
            <a:pPr>
              <a:lnSpc>
                <a:spcPct val="117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Full security (constant depth) using [BB04b</a:t>
            </a:r>
            <a:r>
              <a:rPr lang="en-US" sz="2400" dirty="0" smtClean="0"/>
              <a:t>]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 animBg="1"/>
      <p:bldP spid="51" grpId="0" animBg="1"/>
      <p:bldP spid="53" grpId="0" animBg="1"/>
      <p:bldP spid="54" grpId="0"/>
      <p:bldP spid="55" grpId="0" animBg="1"/>
      <p:bldP spid="56" grpId="0" animBg="1"/>
      <p:bldP spid="57" grpId="0" animBg="1"/>
      <p:bldP spid="63" grpId="0"/>
      <p:bldP spid="64" grpId="0"/>
      <p:bldP spid="65" grpId="0" animBg="1"/>
      <p:bldP spid="73" grpId="0" animBg="1"/>
      <p:bldP spid="76" grpId="0" animBg="1"/>
      <p:bldP spid="77" grpId="0" animBg="1"/>
      <p:bldP spid="78" grpId="0" animBg="1"/>
      <p:bldP spid="80" grpId="0" animBg="1"/>
      <p:bldP spid="90" grpId="0" animBg="1"/>
      <p:bldP spid="99" grpId="0" animBg="1"/>
      <p:bldP spid="101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14"/>
            <a:ext cx="9143999" cy="1062832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Hash and sign signatures (standard model)</a:t>
            </a:r>
            <a:endParaRPr lang="en-US" dirty="0">
              <a:latin typeface="+mn-lt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20" y="1214422"/>
            <a:ext cx="2857520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Public-key: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Matrices </a:t>
            </a:r>
            <a:r>
              <a:rPr lang="en-US" sz="2400" dirty="0" err="1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ij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7686" y="1214422"/>
            <a:ext cx="3071834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Master Secret 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Short basis for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10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nl-NL" sz="2400" dirty="0" smtClean="0"/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nl-NL" sz="2400" dirty="0" smtClean="0"/>
          </a:p>
        </p:txBody>
      </p:sp>
      <p:grpSp>
        <p:nvGrpSpPr>
          <p:cNvPr id="2" name="Group 80"/>
          <p:cNvGrpSpPr/>
          <p:nvPr/>
        </p:nvGrpSpPr>
        <p:grpSpPr>
          <a:xfrm>
            <a:off x="3143240" y="1071546"/>
            <a:ext cx="857256" cy="2214578"/>
            <a:chOff x="3143240" y="1071546"/>
            <a:chExt cx="857256" cy="2214578"/>
          </a:xfrm>
        </p:grpSpPr>
        <p:sp>
          <p:nvSpPr>
            <p:cNvPr id="30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43240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71868" y="2643182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11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2" name="AutoShap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43240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71868" y="2000240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21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71868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k1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43240" y="1071546"/>
              <a:ext cx="428628" cy="642942"/>
            </a:xfrm>
            <a:prstGeom prst="roundRect">
              <a:avLst>
                <a:gd name="adj" fmla="val 11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1639" tIns="61621" rIns="81639" bIns="40820" anchor="ctr" anchorCtr="1"/>
            <a:lstStyle/>
            <a:p>
              <a:pPr algn="ctr">
                <a:tabLst>
                  <a:tab pos="65665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400" b="1" baseline="-25000" dirty="0" smtClean="0">
                  <a:solidFill>
                    <a:srgbClr val="000000"/>
                  </a:solidFill>
                </a:rPr>
                <a:t>k0</a:t>
              </a:r>
              <a:endParaRPr lang="en-US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441976" y="1715330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…</a:t>
              </a:r>
              <a:endParaRPr lang="nl-NL" dirty="0"/>
            </a:p>
          </p:txBody>
        </p:sp>
      </p:grpSp>
      <p:sp>
        <p:nvSpPr>
          <p:cNvPr id="38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86710" y="264318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39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15338" y="2643182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6248" y="3786190"/>
            <a:ext cx="3786214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Sign M</a:t>
            </a:r>
            <a:r>
              <a:rPr lang="en-US" sz="2400" b="1" u="sng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b="1" u="sng" dirty="0" smtClean="0">
                <a:solidFill>
                  <a:srgbClr val="000000"/>
                </a:solidFill>
                <a:sym typeface="Symbol"/>
              </a:rPr>
              <a:t>{0,1}</a:t>
            </a:r>
            <a:r>
              <a:rPr lang="en-US" sz="2400" b="1" u="sng" baseline="30000" dirty="0" smtClean="0">
                <a:solidFill>
                  <a:srgbClr val="000000"/>
                </a:solidFill>
                <a:sym typeface="Symbol"/>
              </a:rPr>
              <a:t>k </a:t>
            </a:r>
            <a:r>
              <a:rPr lang="en-US" sz="2400" b="1" u="sng" dirty="0" smtClean="0">
                <a:solidFill>
                  <a:srgbClr val="000000"/>
                </a:solidFill>
              </a:rPr>
              <a:t>:</a:t>
            </a:r>
          </a:p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 Invert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TDF </a:t>
            </a:r>
            <a:r>
              <a:rPr lang="en-US" sz="2400" b="1" dirty="0" err="1" smtClean="0">
                <a:solidFill>
                  <a:srgbClr val="000000"/>
                </a:solidFill>
              </a:rPr>
              <a:t>f</a:t>
            </a:r>
            <a:r>
              <a:rPr lang="en-US" sz="2400" b="1" baseline="-12000" dirty="0" err="1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associated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to </a:t>
            </a:r>
            <a:r>
              <a:rPr lang="en-US" sz="2400" dirty="0" smtClean="0">
                <a:solidFill>
                  <a:srgbClr val="000000"/>
                </a:solidFill>
              </a:rPr>
              <a:t>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short 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basis 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8358214" y="5000636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86710" y="5715016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10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7" name="AutoShap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86710" y="3929066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k0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78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72528" y="3929066"/>
            <a:ext cx="428628" cy="242889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M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80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86710" y="5072074"/>
            <a:ext cx="428628" cy="642942"/>
          </a:xfrm>
          <a:prstGeom prst="roundRect">
            <a:avLst>
              <a:gd name="adj" fmla="val 11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21</a:t>
            </a:r>
            <a:endParaRPr 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438" y="3643314"/>
            <a:ext cx="4214810" cy="22145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Full UF-CMA security:</a:t>
            </a:r>
          </a:p>
          <a:p>
            <a:pPr>
              <a:lnSpc>
                <a:spcPct val="117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Add chameleon hash</a:t>
            </a:r>
          </a:p>
          <a:p>
            <a:pPr>
              <a:lnSpc>
                <a:spcPct val="117000"/>
              </a:lnSpc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Proof </a:t>
            </a:r>
            <a:r>
              <a:rPr lang="en-US" sz="2400" dirty="0" smtClean="0"/>
              <a:t>adapts “prefix-simulation</a:t>
            </a:r>
            <a:r>
              <a:rPr lang="en-US" sz="2400" dirty="0" smtClean="0"/>
              <a:t>” technique </a:t>
            </a:r>
            <a:r>
              <a:rPr lang="en-US" sz="2400" dirty="0" smtClean="0"/>
              <a:t>[HW09]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 animBg="1"/>
      <p:bldP spid="76" grpId="0" animBg="1"/>
      <p:bldP spid="77" grpId="0" animBg="1"/>
      <p:bldP spid="78" grpId="0" animBg="1"/>
      <p:bldP spid="80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work: crypto from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Bonsai trees for lattices/basis </a:t>
            </a:r>
            <a:r>
              <a:rPr lang="en-US" dirty="0" smtClean="0"/>
              <a:t>delegation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Applications: new </a:t>
            </a:r>
            <a:r>
              <a:rPr lang="en-US" dirty="0" smtClean="0"/>
              <a:t>lattice primitives</a:t>
            </a:r>
            <a:endParaRPr lang="en-US" dirty="0" smtClean="0"/>
          </a:p>
          <a:p>
            <a:pPr lvl="1"/>
            <a:r>
              <a:rPr lang="en-US" dirty="0" smtClean="0"/>
              <a:t>Hash-and-sign signatures </a:t>
            </a:r>
            <a:r>
              <a:rPr lang="en-US" dirty="0" smtClean="0">
                <a:solidFill>
                  <a:schemeClr val="accent3"/>
                </a:solidFill>
              </a:rPr>
              <a:t>(standard model)</a:t>
            </a:r>
          </a:p>
          <a:p>
            <a:pPr lvl="1"/>
            <a:r>
              <a:rPr lang="en-US" dirty="0" smtClean="0"/>
              <a:t>IBE </a:t>
            </a:r>
            <a:r>
              <a:rPr lang="en-US" dirty="0" smtClean="0">
                <a:solidFill>
                  <a:schemeClr val="accent3"/>
                </a:solidFill>
              </a:rPr>
              <a:t>(standard model)</a:t>
            </a:r>
          </a:p>
          <a:p>
            <a:pPr lvl="1"/>
            <a:r>
              <a:rPr lang="en-US" dirty="0" smtClean="0"/>
              <a:t>Hierarchical IBE </a:t>
            </a:r>
            <a:r>
              <a:rPr lang="en-US" dirty="0" smtClean="0">
                <a:solidFill>
                  <a:schemeClr val="accent2"/>
                </a:solidFill>
              </a:rPr>
              <a:t>(random oracle model)</a:t>
            </a:r>
          </a:p>
          <a:p>
            <a:pPr lvl="1"/>
            <a:r>
              <a:rPr lang="en-US" dirty="0" smtClean="0"/>
              <a:t>Hierarchical IBE</a:t>
            </a:r>
            <a:r>
              <a:rPr lang="en-US" dirty="0" smtClean="0">
                <a:solidFill>
                  <a:schemeClr val="accent3"/>
                </a:solidFill>
              </a:rPr>
              <a:t> (standard model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86380" y="5000636"/>
            <a:ext cx="3000396" cy="1071570"/>
          </a:xfrm>
          <a:prstGeom prst="wedgeRoundRectCallout">
            <a:avLst>
              <a:gd name="adj1" fmla="val -80958"/>
              <a:gd name="adj2" fmla="val -18336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Independently discovered by [AB09]!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14282" y="1285860"/>
            <a:ext cx="8786874" cy="5072098"/>
          </a:xfrm>
          <a:prstGeom prst="rect">
            <a:avLst/>
          </a:prstGeom>
          <a:ln/>
        </p:spPr>
        <p:txBody>
          <a:bodyPr tIns="0"/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Bonsai trees/basis delegation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Applications: HIBE/signatures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Follow-up work: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Improved efficiency </a:t>
            </a:r>
            <a:r>
              <a:rPr lang="en-US" sz="2800" dirty="0" smtClean="0"/>
              <a:t>of </a:t>
            </a:r>
            <a:r>
              <a:rPr lang="en-US" sz="2800" dirty="0" smtClean="0"/>
              <a:t>HIBE/sigs </a:t>
            </a:r>
            <a:r>
              <a:rPr lang="en-US" sz="2800" dirty="0" smtClean="0"/>
              <a:t>[</a:t>
            </a:r>
            <a:r>
              <a:rPr lang="en-US" sz="2800" dirty="0" smtClean="0"/>
              <a:t>ABB10, B10</a:t>
            </a:r>
            <a:r>
              <a:rPr lang="en-US" sz="2800" dirty="0" smtClean="0"/>
              <a:t>]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Alternative basis </a:t>
            </a:r>
            <a:r>
              <a:rPr lang="en-US" sz="2800" dirty="0" smtClean="0"/>
              <a:t>delegation [ABB10b]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More </a:t>
            </a:r>
            <a:r>
              <a:rPr lang="en-US" sz="2800" dirty="0" smtClean="0"/>
              <a:t>crypto primitives </a:t>
            </a:r>
            <a:r>
              <a:rPr lang="en-US" sz="2800" dirty="0" smtClean="0"/>
              <a:t>[</a:t>
            </a:r>
            <a:r>
              <a:rPr lang="en-US" sz="2800" dirty="0" smtClean="0"/>
              <a:t>R10, WB10, …]</a:t>
            </a:r>
            <a:endParaRPr lang="nl-NL" sz="2800" dirty="0" smtClean="0"/>
          </a:p>
        </p:txBody>
      </p:sp>
      <p:pic>
        <p:nvPicPr>
          <p:cNvPr id="4" name="Picture 6" descr="C:\Documents and Settings\kiltz\Local Settings\Temporary Internet Files\Content.IE5\6WZVTXLC\MC9000401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142984"/>
            <a:ext cx="128803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5748" y="6072206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400" i="1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963360" y="-13295"/>
            <a:ext cx="148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Pairings</a:t>
            </a:r>
            <a:endParaRPr 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5214942" y="-13295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Lattices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1891922" y="642918"/>
            <a:ext cx="1679946" cy="802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BF01: IBE</a:t>
            </a:r>
          </a:p>
          <a:p>
            <a:pPr algn="ctr"/>
            <a:r>
              <a:rPr lang="en-US" sz="2000" dirty="0" smtClean="0"/>
              <a:t>ROM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91922" y="1697731"/>
            <a:ext cx="1679946" cy="802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GS02: </a:t>
            </a:r>
            <a:r>
              <a:rPr lang="en-US" sz="2000" dirty="0" smtClean="0"/>
              <a:t>HIBE</a:t>
            </a:r>
          </a:p>
          <a:p>
            <a:pPr algn="ctr"/>
            <a:r>
              <a:rPr lang="en-US" sz="2000" dirty="0" smtClean="0"/>
              <a:t>ROM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1887314" y="2764009"/>
            <a:ext cx="167994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CHK03: HIBE</a:t>
            </a:r>
          </a:p>
          <a:p>
            <a:pPr algn="ctr"/>
            <a:r>
              <a:rPr lang="en-US" sz="1600" dirty="0" smtClean="0"/>
              <a:t>Selective secure, </a:t>
            </a:r>
            <a:endParaRPr lang="en-US" sz="1600" dirty="0" smtClean="0"/>
          </a:p>
          <a:p>
            <a:pPr algn="ctr"/>
            <a:r>
              <a:rPr lang="en-US" sz="1600" dirty="0" smtClean="0"/>
              <a:t>bit-by-bit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1889459" y="3813531"/>
            <a:ext cx="167994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BB04: </a:t>
            </a:r>
            <a:r>
              <a:rPr lang="en-US" sz="1600" dirty="0" smtClean="0"/>
              <a:t>HIBE</a:t>
            </a:r>
            <a:br>
              <a:rPr lang="en-US" sz="1600" dirty="0" smtClean="0"/>
            </a:br>
            <a:r>
              <a:rPr lang="en-US" sz="1600" dirty="0" smtClean="0"/>
              <a:t>Selective secure,</a:t>
            </a:r>
          </a:p>
          <a:p>
            <a:pPr algn="ctr"/>
            <a:r>
              <a:rPr lang="en-US" sz="1600" dirty="0" smtClean="0"/>
              <a:t>Identity at once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887314" y="4863052"/>
            <a:ext cx="167994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Waters05: HIBE Fully secure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87314" y="5912573"/>
            <a:ext cx="167994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Waters09: HIBE</a:t>
            </a:r>
          </a:p>
          <a:p>
            <a:pPr algn="ctr"/>
            <a:r>
              <a:rPr lang="en-US" sz="1600" dirty="0" smtClean="0"/>
              <a:t>Fully secure,</a:t>
            </a:r>
          </a:p>
          <a:p>
            <a:pPr algn="ctr"/>
            <a:r>
              <a:rPr lang="en-US" sz="1600" dirty="0" smtClean="0"/>
              <a:t>poly depth </a:t>
            </a:r>
            <a:r>
              <a:rPr lang="en-US" sz="1600" dirty="0" smtClean="0">
                <a:sym typeface="Wingdings" pitchFamily="2" charset="2"/>
              </a:rPr>
              <a:t></a:t>
            </a:r>
            <a:endParaRPr lang="en-US" sz="1600" dirty="0" smtClean="0"/>
          </a:p>
        </p:txBody>
      </p:sp>
      <p:sp>
        <p:nvSpPr>
          <p:cNvPr id="50" name="Right Arrow 49"/>
          <p:cNvSpPr/>
          <p:nvPr/>
        </p:nvSpPr>
        <p:spPr>
          <a:xfrm rot="5400000">
            <a:off x="2645447" y="572521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Rounded Rectangle 50"/>
          <p:cNvSpPr/>
          <p:nvPr/>
        </p:nvSpPr>
        <p:spPr>
          <a:xfrm>
            <a:off x="5072066" y="642918"/>
            <a:ext cx="1679946" cy="802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GPV08: IBE</a:t>
            </a:r>
          </a:p>
          <a:p>
            <a:pPr algn="ctr"/>
            <a:r>
              <a:rPr lang="en-US" sz="2000" dirty="0" smtClean="0"/>
              <a:t>ROM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106632" y="1697731"/>
            <a:ext cx="1679946" cy="80257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NEW: HIBE</a:t>
            </a:r>
            <a:endParaRPr lang="en-US" sz="2000" b="1" dirty="0" smtClean="0"/>
          </a:p>
          <a:p>
            <a:pPr algn="ctr"/>
            <a:r>
              <a:rPr lang="en-US" sz="2000" dirty="0" smtClean="0"/>
              <a:t>ROM</a:t>
            </a:r>
            <a:endParaRPr lang="en-US" sz="1600" dirty="0"/>
          </a:p>
        </p:txBody>
      </p:sp>
      <p:sp>
        <p:nvSpPr>
          <p:cNvPr id="53" name="Rounded Rectangle 52"/>
          <p:cNvSpPr/>
          <p:nvPr/>
        </p:nvSpPr>
        <p:spPr>
          <a:xfrm>
            <a:off x="5102024" y="2786058"/>
            <a:ext cx="1679946" cy="80257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HEW: HIBE</a:t>
            </a:r>
            <a:endParaRPr lang="en-US" sz="1600" b="1" dirty="0" smtClean="0"/>
          </a:p>
          <a:p>
            <a:pPr algn="ctr"/>
            <a:r>
              <a:rPr lang="en-US" sz="1600" dirty="0" smtClean="0"/>
              <a:t>Selective secure, </a:t>
            </a:r>
          </a:p>
          <a:p>
            <a:pPr algn="ctr"/>
            <a:r>
              <a:rPr lang="en-US" sz="1600" dirty="0" smtClean="0"/>
              <a:t>bit-by-bit</a:t>
            </a: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5104169" y="3835580"/>
            <a:ext cx="1679946" cy="8025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ABB10: HIBE</a:t>
            </a:r>
            <a:br>
              <a:rPr lang="en-US" sz="1600" dirty="0" smtClean="0"/>
            </a:br>
            <a:r>
              <a:rPr lang="en-US" sz="1600" dirty="0" smtClean="0"/>
              <a:t>Selective secure,</a:t>
            </a:r>
          </a:p>
          <a:p>
            <a:pPr algn="ctr"/>
            <a:r>
              <a:rPr lang="en-US" sz="1600" dirty="0" smtClean="0"/>
              <a:t>Identity at once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102024" y="4885101"/>
            <a:ext cx="1679946" cy="8025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B10/ABB10 </a:t>
            </a:r>
            <a:r>
              <a:rPr lang="en-US" sz="1600" dirty="0" smtClean="0"/>
              <a:t>HIBE </a:t>
            </a:r>
            <a:br>
              <a:rPr lang="en-US" sz="1600" dirty="0" smtClean="0"/>
            </a:br>
            <a:r>
              <a:rPr lang="en-US" sz="1600" dirty="0" smtClean="0"/>
              <a:t>Fully secure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102024" y="5934622"/>
            <a:ext cx="1679946" cy="8025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You??? HIBE</a:t>
            </a:r>
          </a:p>
          <a:p>
            <a:pPr algn="ctr"/>
            <a:r>
              <a:rPr lang="en-US" sz="1600" dirty="0" smtClean="0"/>
              <a:t>Fully secure,</a:t>
            </a:r>
          </a:p>
          <a:p>
            <a:pPr algn="ctr"/>
            <a:r>
              <a:rPr lang="en-US" sz="1600" dirty="0" smtClean="0"/>
              <a:t>poly depth </a:t>
            </a:r>
            <a:r>
              <a:rPr lang="en-US" sz="1600" dirty="0" smtClean="0">
                <a:sym typeface="Wingdings" pitchFamily="2" charset="2"/>
              </a:rPr>
              <a:t></a:t>
            </a:r>
            <a:endParaRPr lang="en-US" sz="1600" dirty="0" smtClean="0"/>
          </a:p>
        </p:txBody>
      </p:sp>
      <p:sp>
        <p:nvSpPr>
          <p:cNvPr id="61" name="Right Arrow 60"/>
          <p:cNvSpPr/>
          <p:nvPr/>
        </p:nvSpPr>
        <p:spPr>
          <a:xfrm rot="5400000">
            <a:off x="5860159" y="5747261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Right Arrow 31"/>
          <p:cNvSpPr/>
          <p:nvPr/>
        </p:nvSpPr>
        <p:spPr>
          <a:xfrm rot="5400000">
            <a:off x="2632575" y="467636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ight Arrow 32"/>
          <p:cNvSpPr/>
          <p:nvPr/>
        </p:nvSpPr>
        <p:spPr>
          <a:xfrm rot="5400000">
            <a:off x="5847286" y="4698411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ight Arrow 33"/>
          <p:cNvSpPr/>
          <p:nvPr/>
        </p:nvSpPr>
        <p:spPr>
          <a:xfrm rot="5400000">
            <a:off x="2632575" y="3649113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ight Arrow 34"/>
          <p:cNvSpPr/>
          <p:nvPr/>
        </p:nvSpPr>
        <p:spPr>
          <a:xfrm rot="5400000">
            <a:off x="5847286" y="3617187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ight Arrow 26"/>
          <p:cNvSpPr/>
          <p:nvPr/>
        </p:nvSpPr>
        <p:spPr>
          <a:xfrm rot="5400000">
            <a:off x="2617794" y="256025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ight Arrow 27"/>
          <p:cNvSpPr/>
          <p:nvPr/>
        </p:nvSpPr>
        <p:spPr>
          <a:xfrm rot="5400000">
            <a:off x="2612101" y="148868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ight Arrow 28"/>
          <p:cNvSpPr/>
          <p:nvPr/>
        </p:nvSpPr>
        <p:spPr>
          <a:xfrm rot="5400000">
            <a:off x="5863683" y="256025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ight Arrow 29"/>
          <p:cNvSpPr/>
          <p:nvPr/>
        </p:nvSpPr>
        <p:spPr>
          <a:xfrm rot="5400000">
            <a:off x="5857990" y="1488682"/>
            <a:ext cx="125585" cy="14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Down Arrow 35"/>
          <p:cNvSpPr/>
          <p:nvPr/>
        </p:nvSpPr>
        <p:spPr>
          <a:xfrm rot="2848923">
            <a:off x="6995043" y="923219"/>
            <a:ext cx="507907" cy="844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72330" y="57148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Basis delegation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724145" y="1224158"/>
            <a:ext cx="224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-439803" y="3368710"/>
            <a:ext cx="167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Standard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32" grpId="0" animBg="1"/>
      <p:bldP spid="33" grpId="0" animBg="1"/>
      <p:bldP spid="34" grpId="0" animBg="1"/>
      <p:bldP spid="35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143504" y="2786058"/>
            <a:ext cx="3214710" cy="3214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71414"/>
            <a:ext cx="8228160" cy="1062832"/>
          </a:xfrm>
          <a:ln/>
        </p:spPr>
        <p:txBody>
          <a:bodyPr>
            <a:norm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Integer </a:t>
            </a:r>
            <a:r>
              <a:rPr lang="en-US" dirty="0" smtClean="0">
                <a:latin typeface="+mn-lt"/>
              </a:rPr>
              <a:t>lattices</a:t>
            </a:r>
            <a:endParaRPr lang="en-US" dirty="0">
              <a:latin typeface="+mn-lt"/>
            </a:endParaRPr>
          </a:p>
        </p:txBody>
      </p:sp>
      <p:sp>
        <p:nvSpPr>
          <p:cNvPr id="4710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166" y="2786058"/>
            <a:ext cx="1643074" cy="3214710"/>
          </a:xfrm>
          <a:prstGeom prst="roundRect">
            <a:avLst>
              <a:gd name="adj" fmla="val 7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5143502" y="2285992"/>
            <a:ext cx="1" cy="4286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endParaRPr lang="nl-NL"/>
          </a:p>
        </p:txBody>
      </p:sp>
      <p:sp>
        <p:nvSpPr>
          <p:cNvPr id="11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572000" y="6000768"/>
            <a:ext cx="442915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endParaRPr lang="nl-NL"/>
          </a:p>
        </p:txBody>
      </p:sp>
      <p:sp>
        <p:nvSpPr>
          <p:cNvPr id="15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72066" y="4303700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16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56684" y="557823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1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21324" y="557823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1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0044" y="5153389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1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13004" y="5153389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71724" y="472854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1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37805" y="472854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2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56684" y="3911979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3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6525" y="433682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4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21324" y="3911979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7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80044" y="348713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28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29480" y="3511848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1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96862" y="596995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2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6525" y="596995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29485" y="433682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4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86776" y="596995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00100" y="1214422"/>
            <a:ext cx="2643206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357554" y="3929066"/>
            <a:ext cx="1071570" cy="57150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84138" y="2755246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8" name="Oval 1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08597" y="274774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39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86776" y="274774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40" name="Oval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31536" y="3150749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41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55995" y="3183873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44" name="Right Brace 43"/>
          <p:cNvSpPr/>
          <p:nvPr/>
        </p:nvSpPr>
        <p:spPr>
          <a:xfrm flipH="1">
            <a:off x="1285852" y="2857496"/>
            <a:ext cx="142876" cy="31432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tangle 44"/>
          <p:cNvSpPr/>
          <p:nvPr/>
        </p:nvSpPr>
        <p:spPr>
          <a:xfrm>
            <a:off x="0" y="4202676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</a:t>
            </a:r>
            <a:r>
              <a:rPr lang="en-US" dirty="0" smtClean="0">
                <a:solidFill>
                  <a:srgbClr val="000000"/>
                </a:solidFill>
              </a:rPr>
              <a:t>2n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</a:t>
            </a:r>
            <a:r>
              <a:rPr lang="en-US" dirty="0" smtClean="0">
                <a:solidFill>
                  <a:srgbClr val="000000"/>
                </a:solidFill>
              </a:rPr>
              <a:t>lg(q)</a:t>
            </a:r>
            <a:endParaRPr lang="nl-NL" dirty="0"/>
          </a:p>
        </p:txBody>
      </p:sp>
      <p:sp>
        <p:nvSpPr>
          <p:cNvPr id="46" name="Rectangle 45"/>
          <p:cNvSpPr/>
          <p:nvPr/>
        </p:nvSpPr>
        <p:spPr>
          <a:xfrm>
            <a:off x="2143108" y="2130974"/>
            <a:ext cx="285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</a:t>
            </a:r>
            <a:endParaRPr lang="nl-NL" dirty="0"/>
          </a:p>
        </p:txBody>
      </p:sp>
      <p:sp>
        <p:nvSpPr>
          <p:cNvPr id="47" name="Right Brace 46"/>
          <p:cNvSpPr/>
          <p:nvPr/>
        </p:nvSpPr>
        <p:spPr>
          <a:xfrm rot="5400000" flipH="1">
            <a:off x="2214546" y="1785926"/>
            <a:ext cx="214314" cy="164307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tangle 41"/>
          <p:cNvSpPr/>
          <p:nvPr/>
        </p:nvSpPr>
        <p:spPr>
          <a:xfrm>
            <a:off x="8072462" y="607220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(q,0)</a:t>
            </a:r>
            <a:endParaRPr lang="en-US" dirty="0"/>
          </a:p>
        </p:txBody>
      </p:sp>
      <p:sp>
        <p:nvSpPr>
          <p:cNvPr id="43" name="Oval 1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3438" y="470582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48" name="Oval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43438" y="6338955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49" name="Oval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55510" y="311674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0" name="Oval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57950" y="6357958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1" name="Oval 2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990910" y="6357958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4" name="Oval 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76720" y="2391435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5" name="Oval 1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801179" y="2424559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6" name="Oval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00694" y="2357430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7" name="Oval 1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95162" y="5642045"/>
            <a:ext cx="118080" cy="1022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8" name="Oval 2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811638" y="4000504"/>
            <a:ext cx="118080" cy="1022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nl-NL"/>
          </a:p>
        </p:txBody>
      </p:sp>
      <p:sp>
        <p:nvSpPr>
          <p:cNvPr id="59" name="Rectangle 58"/>
          <p:cNvSpPr/>
          <p:nvPr/>
        </p:nvSpPr>
        <p:spPr>
          <a:xfrm>
            <a:off x="4521218" y="263104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(0,q)</a:t>
            </a:r>
            <a:endParaRPr lang="en-US" dirty="0"/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29124" y="1285860"/>
            <a:ext cx="4714876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dim </a:t>
            </a:r>
            <a:r>
              <a:rPr lang="en-US" sz="2400" dirty="0" smtClean="0">
                <a:solidFill>
                  <a:srgbClr val="000000"/>
                </a:solidFill>
              </a:rPr>
              <a:t>Lattice 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)={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Symbol"/>
              </a:rPr>
              <a:t>Z</a:t>
            </a:r>
            <a:r>
              <a:rPr lang="en-US" sz="2400" baseline="33000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r>
              <a:rPr lang="en-US" sz="2400" dirty="0" err="1" smtClean="0">
                <a:solidFill>
                  <a:srgbClr val="000000"/>
                </a:solidFill>
              </a:rPr>
              <a:t>x</a:t>
            </a:r>
            <a:r>
              <a:rPr lang="en-US" sz="2400" b="1" dirty="0" err="1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0 mod </a:t>
            </a:r>
            <a:r>
              <a:rPr lang="en-US" sz="2400" dirty="0" smtClean="0">
                <a:solidFill>
                  <a:srgbClr val="000000"/>
                </a:solidFill>
              </a:rPr>
              <a:t>q}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35" grpId="0"/>
      <p:bldP spid="36" grpId="0" animBg="1"/>
      <p:bldP spid="44" grpId="0" animBg="1"/>
      <p:bldP spid="45" grpId="0"/>
      <p:bldP spid="46" grpId="0"/>
      <p:bldP spid="47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143504" y="2786058"/>
            <a:ext cx="3214710" cy="3214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656650" algn="l"/>
                <a:tab pos="1313299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Random basis for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71414"/>
            <a:ext cx="8228160" cy="1062832"/>
          </a:xfrm>
          <a:ln/>
        </p:spPr>
        <p:txBody>
          <a:bodyPr>
            <a:norm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Integer </a:t>
            </a:r>
            <a:r>
              <a:rPr lang="en-US" dirty="0" smtClean="0">
                <a:latin typeface="+mn-lt"/>
              </a:rPr>
              <a:t>lattices</a:t>
            </a:r>
            <a:endParaRPr lang="en-US" dirty="0">
              <a:latin typeface="+mn-lt"/>
            </a:endParaRPr>
          </a:p>
        </p:txBody>
      </p:sp>
      <p:sp>
        <p:nvSpPr>
          <p:cNvPr id="4710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166" y="2786058"/>
            <a:ext cx="1643074" cy="3214710"/>
          </a:xfrm>
          <a:prstGeom prst="roundRect">
            <a:avLst>
              <a:gd name="adj" fmla="val 7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00" y="1214422"/>
            <a:ext cx="2643206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357554" y="3929066"/>
            <a:ext cx="1071570" cy="57150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9124" y="1214422"/>
            <a:ext cx="4714876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Non-short basis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143504" y="2786058"/>
            <a:ext cx="3214710" cy="32147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656650" algn="l"/>
                <a:tab pos="1313299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Short basis for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71414"/>
            <a:ext cx="8228160" cy="1062832"/>
          </a:xfrm>
          <a:ln/>
        </p:spPr>
        <p:txBody>
          <a:bodyPr>
            <a:norm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+mn-lt"/>
              </a:rPr>
              <a:t>Integer </a:t>
            </a:r>
            <a:r>
              <a:rPr lang="en-US" dirty="0" smtClean="0">
                <a:latin typeface="+mn-lt"/>
              </a:rPr>
              <a:t>lattices</a:t>
            </a:r>
            <a:endParaRPr lang="en-US" dirty="0">
              <a:latin typeface="+mn-lt"/>
            </a:endParaRPr>
          </a:p>
        </p:txBody>
      </p:sp>
      <p:sp>
        <p:nvSpPr>
          <p:cNvPr id="4710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166" y="2786058"/>
            <a:ext cx="1643074" cy="3214710"/>
          </a:xfrm>
          <a:prstGeom prst="roundRect">
            <a:avLst>
              <a:gd name="adj" fmla="val 7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00" y="1214422"/>
            <a:ext cx="2643206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357554" y="3929066"/>
            <a:ext cx="1071570" cy="571504"/>
          </a:xfrm>
          <a:prstGeom prst="left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9124" y="1214422"/>
            <a:ext cx="4714876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Short basis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[Ajtai96]</a:t>
            </a:r>
            <a:endParaRPr lang="nl-NL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143504" y="2786058"/>
            <a:ext cx="1643074" cy="32147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nl-NL" sz="2400" dirty="0" smtClean="0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1414"/>
            <a:ext cx="9144000" cy="1062832"/>
          </a:xfrm>
          <a:ln/>
        </p:spPr>
        <p:txBody>
          <a:bodyPr>
            <a:norm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 smtClean="0">
                <a:latin typeface="+mn-lt"/>
              </a:rPr>
              <a:t>Encryption from lattices </a:t>
            </a:r>
            <a:r>
              <a:rPr lang="en-US" sz="2400" dirty="0" smtClean="0">
                <a:latin typeface="+mn-lt"/>
              </a:rPr>
              <a:t>[Regev05</a:t>
            </a:r>
            <a:r>
              <a:rPr lang="en-US" sz="2400" dirty="0" smtClean="0">
                <a:latin typeface="+mn-lt"/>
              </a:rPr>
              <a:t>, GPV08]</a:t>
            </a:r>
            <a:endParaRPr lang="en-US" sz="3600" dirty="0">
              <a:latin typeface="+mn-lt"/>
            </a:endParaRPr>
          </a:p>
        </p:txBody>
      </p:sp>
      <p:sp>
        <p:nvSpPr>
          <p:cNvPr id="4710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166" y="2786058"/>
            <a:ext cx="1643074" cy="3214710"/>
          </a:xfrm>
          <a:prstGeom prst="roundRect">
            <a:avLst>
              <a:gd name="adj" fmla="val 7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616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00" y="1214422"/>
            <a:ext cx="2643206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Public-key: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Matrix A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sym typeface="Symbol"/>
              </a:rPr>
              <a:t>Z</a:t>
            </a:r>
            <a:r>
              <a:rPr lang="en-US" sz="2400" baseline="-33000" dirty="0" err="1" smtClean="0">
                <a:solidFill>
                  <a:srgbClr val="000000"/>
                </a:solidFill>
              </a:rPr>
              <a:t>q</a:t>
            </a:r>
            <a:r>
              <a:rPr lang="en-US" sz="2400" baseline="33000" dirty="0" err="1" smtClean="0">
                <a:solidFill>
                  <a:srgbClr val="000000"/>
                </a:solidFill>
              </a:rPr>
              <a:t>m</a:t>
            </a:r>
            <a:r>
              <a:rPr lang="en-US" sz="2400" baseline="33000" dirty="0" smtClean="0">
                <a:solidFill>
                  <a:srgbClr val="000000"/>
                </a:solidFill>
              </a:rPr>
              <a:t> x n</a:t>
            </a:r>
          </a:p>
        </p:txBody>
      </p:sp>
      <p:sp>
        <p:nvSpPr>
          <p:cNvPr id="5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2066" y="1214422"/>
            <a:ext cx="321471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Secret Key:</a:t>
            </a:r>
          </a:p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Short </a:t>
            </a:r>
            <a:r>
              <a:rPr lang="en-US" sz="2400" dirty="0" smtClean="0">
                <a:solidFill>
                  <a:srgbClr val="000000"/>
                </a:solidFill>
              </a:rPr>
              <a:t>basis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Lucida Calligraphy" pitchFamily="66" charset="0"/>
              </a:rPr>
              <a:t>L</a:t>
            </a:r>
            <a:r>
              <a:rPr lang="en-US" sz="2400" b="1" baseline="30000" dirty="0" smtClean="0">
                <a:solidFill>
                  <a:srgbClr val="000000"/>
                </a:solidFill>
                <a:latin typeface="Lucida Calligraphy" pitchFamily="66" charset="0"/>
                <a:sym typeface="Symbol"/>
              </a:rPr>
              <a:t>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nl-NL" sz="24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857224" y="2357430"/>
            <a:ext cx="7286676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65665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Encrypt/decrypt: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via “trapdoor </a:t>
            </a:r>
            <a:r>
              <a:rPr lang="en-US" sz="2400" dirty="0" smtClean="0">
                <a:solidFill>
                  <a:srgbClr val="000000"/>
                </a:solidFill>
              </a:rPr>
              <a:t>function” </a:t>
            </a:r>
            <a:r>
              <a:rPr lang="en-US" sz="2400" b="1" dirty="0" err="1" smtClean="0">
                <a:solidFill>
                  <a:srgbClr val="00000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associated </a:t>
            </a:r>
            <a:r>
              <a:rPr lang="en-US" sz="2400" dirty="0" smtClean="0">
                <a:solidFill>
                  <a:srgbClr val="000000"/>
                </a:solidFill>
              </a:rPr>
              <a:t>to matrix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</a:rPr>
              <a:t>Security: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Learning with errors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39188</TotalTime>
  <Words>781</Words>
  <Application>Microsoft Office PowerPoint</Application>
  <PresentationFormat>On-screen Show (4:3)</PresentationFormat>
  <Paragraphs>293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Bonsai Trees, or how to delegate a lattice basis</vt:lpstr>
      <vt:lpstr>This work: crypto from lattices</vt:lpstr>
      <vt:lpstr>Slide 3</vt:lpstr>
      <vt:lpstr>Slide 4</vt:lpstr>
      <vt:lpstr>Integer lattices</vt:lpstr>
      <vt:lpstr>Integer lattices</vt:lpstr>
      <vt:lpstr>Integer lattices</vt:lpstr>
      <vt:lpstr>Encryption from lattices [Regev05, GPV08]</vt:lpstr>
      <vt:lpstr>Slide 9</vt:lpstr>
      <vt:lpstr>Bonsai Trees </vt:lpstr>
      <vt:lpstr>Central new technique: lattice basis delegation </vt:lpstr>
      <vt:lpstr>Slide 12</vt:lpstr>
      <vt:lpstr>Hierarchy of trapdoor functions</vt:lpstr>
      <vt:lpstr>Slide 14</vt:lpstr>
      <vt:lpstr>Slide 15</vt:lpstr>
      <vt:lpstr>Hierarchical ID-based encryption (ROM)</vt:lpstr>
      <vt:lpstr>Slide 17</vt:lpstr>
      <vt:lpstr>ID-based encryption (standard model)</vt:lpstr>
      <vt:lpstr>Hash and sign signatures (standard model)</vt:lpstr>
      <vt:lpstr>Conclusions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Utente Windows</dc:creator>
  <cp:lastModifiedBy>kiltz</cp:lastModifiedBy>
  <cp:revision>1890</cp:revision>
  <dcterms:created xsi:type="dcterms:W3CDTF">2009-02-07T13:00:50Z</dcterms:created>
  <dcterms:modified xsi:type="dcterms:W3CDTF">2010-06-02T08:49:20Z</dcterms:modified>
</cp:coreProperties>
</file>