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handoutMasterIdLst>
    <p:handoutMasterId r:id="rId25"/>
  </p:handoutMasterIdLst>
  <p:sldIdLst>
    <p:sldId id="260" r:id="rId2"/>
    <p:sldId id="442" r:id="rId3"/>
    <p:sldId id="443" r:id="rId4"/>
    <p:sldId id="446" r:id="rId5"/>
    <p:sldId id="485" r:id="rId6"/>
    <p:sldId id="486" r:id="rId7"/>
    <p:sldId id="447" r:id="rId8"/>
    <p:sldId id="479" r:id="rId9"/>
    <p:sldId id="448" r:id="rId10"/>
    <p:sldId id="491" r:id="rId11"/>
    <p:sldId id="449" r:id="rId12"/>
    <p:sldId id="477" r:id="rId13"/>
    <p:sldId id="450" r:id="rId14"/>
    <p:sldId id="451" r:id="rId15"/>
    <p:sldId id="440" r:id="rId16"/>
    <p:sldId id="470" r:id="rId17"/>
    <p:sldId id="493" r:id="rId18"/>
    <p:sldId id="471" r:id="rId19"/>
    <p:sldId id="495" r:id="rId20"/>
    <p:sldId id="458" r:id="rId21"/>
    <p:sldId id="460" r:id="rId22"/>
    <p:sldId id="45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86308"/>
    <a:srgbClr val="054561"/>
    <a:srgbClr val="FF3300"/>
    <a:srgbClr val="3333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2" autoAdjust="0"/>
    <p:restoredTop sz="91616" autoAdjust="0"/>
  </p:normalViewPr>
  <p:slideViewPr>
    <p:cSldViewPr snapToGrid="0" snapToObjects="1">
      <p:cViewPr>
        <p:scale>
          <a:sx n="64" d="100"/>
          <a:sy n="64" d="100"/>
        </p:scale>
        <p:origin x="-60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490" y="-72"/>
      </p:cViewPr>
      <p:guideLst>
        <p:guide orient="horz" pos="3024"/>
        <p:guide pos="2304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387AE01B-70F4-410C-BD8A-6CA914EB7F78}" type="datetimeFigureOut">
              <a:rPr lang="en-US"/>
              <a:pPr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28AAF56F-D011-40CA-825C-CE183F711B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EA3619DF-AD64-4D58-9D20-C137FCFE30C3}" type="datetimeFigureOut">
              <a:rPr lang="en-US"/>
              <a:pPr/>
              <a:t>9/22/2009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08992A5D-AD94-4C57-BED1-AFC31AF8E97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03D77-BE22-4EFA-AD9F-41E1D7EF038F}" type="slidenum">
              <a:rPr lang="en-CA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4D945-F548-4F2E-B609-CA13E0A10C69}" type="slidenum">
              <a:rPr lang="en-CA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E9447-3B78-40A6-AE78-A7112268F54A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Quality of randomness   extensively studies in complexity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0F712-9200-4B2C-B031-3EF0FE4E0004}" type="slidenum">
              <a:rPr lang="en-CA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Let alone comp, 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13F08-ECB1-4F42-8B7D-D593DD70E2E9}" type="slidenum">
              <a:rPr lang="en-CA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Run sim, and if output view is accepting, then accept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F1646-A779-4D89-B760-400CAF0CEEC2}" type="slidenum">
              <a:rPr lang="en-CA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D465-849B-4214-A9BF-1F5ED2A852FB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A763-17AF-401D-B09D-7B5D88A35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EB38-714B-4CCF-B762-718AF1CA7F89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786C-35AB-4B03-9CB8-0182F4453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D623-63EC-403E-9A5D-7AF97D5C3827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AA35-B54C-4BE3-83DD-7AAB548CC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l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A59A-5AF2-4A97-B0EF-3A864B659846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870D-E51D-488E-A1C5-0C2FC0AE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Section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3"/>
            <a:ext cx="7772400" cy="18367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959E-9B47-43A7-8F09-DB0C54A92E09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7C25-3CC8-4481-A45A-0BFBEB3B8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0950"/>
            <a:ext cx="8229600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3720-6031-48DF-B514-623F40470490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E2D9-86E3-4F66-967D-6A9377315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lang="en-CA" dirty="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DDB1-E7D9-4DCF-B541-486AA8C573EB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ADDA-61BA-4158-BDBF-7DD396DD0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6477-3253-480F-9113-AFBD8D9311F6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7E19-9B4E-4761-AAF2-2E76331A1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0D9F-D0C8-468C-BAB4-864B5079EC7E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47F1F-10F8-4FC4-B055-2CF9E4432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2313-9C3C-4E7E-AF5C-B910A800BA0D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6AD1-26DA-4FD3-A0F9-2BA180637B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0AA2-3A3E-4578-B9E7-6AC62660E051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28EF-CACC-455E-8C00-7F4C8E016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A841-8378-4F56-881E-A50B3224BE0D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2113-4621-46C9-895D-492E5A5A9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C3DC-0EBC-4864-BFFF-4057AE55EC3F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10CF-9B16-456D-9559-AE7174536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5E96-183C-4DF1-B2BE-80CCD54AED9D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B0FE-12BB-43D7-9A80-267F35D06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55E0D9-A7A2-4155-A7BC-BE82D22EADDA}" type="datetime1">
              <a:rPr lang="en-US"/>
              <a:pPr>
                <a:defRPr/>
              </a:pPr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2791B6-B7B1-4DF2-AC0B-4258635E97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7" r:id="rId2"/>
    <p:sldLayoutId id="2147483816" r:id="rId3"/>
    <p:sldLayoutId id="2147483815" r:id="rId4"/>
    <p:sldLayoutId id="2147483814" r:id="rId5"/>
    <p:sldLayoutId id="2147483813" r:id="rId6"/>
    <p:sldLayoutId id="2147483812" r:id="rId7"/>
    <p:sldLayoutId id="2147483811" r:id="rId8"/>
    <p:sldLayoutId id="2147483810" r:id="rId9"/>
    <p:sldLayoutId id="2147483809" r:id="rId10"/>
    <p:sldLayoutId id="2147483808" r:id="rId11"/>
    <p:sldLayoutId id="2147483807" r:id="rId12"/>
    <p:sldLayoutId id="2147483806" r:id="rId13"/>
    <p:sldLayoutId id="214748380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rgbClr val="40B0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40B0FF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0850"/>
            <a:ext cx="7772400" cy="2755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 the Composition of Public-Coin Zero-Knowledge Protocols</a:t>
            </a:r>
            <a:endParaRPr lang="en-C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4" name="Subtitle 4"/>
          <p:cNvSpPr>
            <a:spLocks noGrp="1"/>
          </p:cNvSpPr>
          <p:nvPr>
            <p:ph type="subTitle" idx="1"/>
          </p:nvPr>
        </p:nvSpPr>
        <p:spPr>
          <a:xfrm>
            <a:off x="838200" y="3511550"/>
            <a:ext cx="7467600" cy="2844800"/>
          </a:xfrm>
        </p:spPr>
        <p:txBody>
          <a:bodyPr/>
          <a:lstStyle/>
          <a:p>
            <a:pPr algn="l"/>
            <a:r>
              <a:rPr lang="en-US" sz="3500" b="1" smtClean="0">
                <a:solidFill>
                  <a:schemeClr val="tx1"/>
                </a:solidFill>
              </a:rPr>
              <a:t>Rafael Pass (Cornell)</a:t>
            </a:r>
          </a:p>
          <a:p>
            <a:pPr algn="l"/>
            <a:r>
              <a:rPr lang="en-US" sz="3500" b="1" smtClean="0">
                <a:solidFill>
                  <a:schemeClr val="accent2"/>
                </a:solidFill>
              </a:rPr>
              <a:t>Wei-Lung Dustin Tseng (Cornell)</a:t>
            </a:r>
          </a:p>
          <a:p>
            <a:pPr algn="l"/>
            <a:r>
              <a:rPr lang="en-US" sz="3500" b="1" smtClean="0">
                <a:solidFill>
                  <a:schemeClr val="tx1"/>
                </a:solidFill>
              </a:rPr>
              <a:t>Douglas Wiktröm (KTH)</a:t>
            </a:r>
            <a:endParaRPr lang="en-US" sz="3500" smtClean="0">
              <a:solidFill>
                <a:schemeClr val="tx1"/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5488" y="3751263"/>
            <a:ext cx="138271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688A2-F820-4DE3-BE65-D0E1B0E2F61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advTm="172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 219"/>
          <p:cNvGrpSpPr>
            <a:grpSpLocks/>
          </p:cNvGrpSpPr>
          <p:nvPr/>
        </p:nvGrpSpPr>
        <p:grpSpPr bwMode="auto">
          <a:xfrm>
            <a:off x="1593850" y="3784600"/>
            <a:ext cx="5435600" cy="1644650"/>
            <a:chOff x="1593669" y="3784536"/>
            <a:chExt cx="5435013" cy="1645420"/>
          </a:xfrm>
        </p:grpSpPr>
        <p:grpSp>
          <p:nvGrpSpPr>
            <p:cNvPr id="32815" name="Group 58"/>
            <p:cNvGrpSpPr>
              <a:grpSpLocks/>
            </p:cNvGrpSpPr>
            <p:nvPr/>
          </p:nvGrpSpPr>
          <p:grpSpPr bwMode="auto">
            <a:xfrm>
              <a:off x="1593669" y="4124174"/>
              <a:ext cx="868413" cy="1294265"/>
              <a:chOff x="2695306" y="3244551"/>
              <a:chExt cx="868413" cy="1294265"/>
            </a:xfrm>
          </p:grpSpPr>
          <p:pic>
            <p:nvPicPr>
              <p:cNvPr id="32823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07855" y="3647152"/>
                <a:ext cx="843315" cy="891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2824" name="Text Box 10"/>
              <p:cNvSpPr txBox="1">
                <a:spLocks noChangeArrowheads="1"/>
              </p:cNvSpPr>
              <p:nvPr/>
            </p:nvSpPr>
            <p:spPr bwMode="auto">
              <a:xfrm>
                <a:off x="2695306" y="3244551"/>
                <a:ext cx="868413" cy="4007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Prover</a:t>
                </a:r>
              </a:p>
            </p:txBody>
          </p:sp>
        </p:grpSp>
        <p:grpSp>
          <p:nvGrpSpPr>
            <p:cNvPr id="32816" name="Group 59"/>
            <p:cNvGrpSpPr>
              <a:grpSpLocks/>
            </p:cNvGrpSpPr>
            <p:nvPr/>
          </p:nvGrpSpPr>
          <p:grpSpPr bwMode="auto">
            <a:xfrm>
              <a:off x="6077717" y="4124325"/>
              <a:ext cx="950965" cy="1293962"/>
              <a:chOff x="5864551" y="3244855"/>
              <a:chExt cx="950965" cy="1293962"/>
            </a:xfrm>
          </p:grpSpPr>
          <p:sp>
            <p:nvSpPr>
              <p:cNvPr id="32821" name="Text Box 11"/>
              <p:cNvSpPr txBox="1">
                <a:spLocks noChangeArrowheads="1"/>
              </p:cNvSpPr>
              <p:nvPr/>
            </p:nvSpPr>
            <p:spPr bwMode="auto">
              <a:xfrm>
                <a:off x="5864551" y="3244855"/>
                <a:ext cx="95096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Verifier</a:t>
                </a:r>
              </a:p>
            </p:txBody>
          </p:sp>
          <p:pic>
            <p:nvPicPr>
              <p:cNvPr id="32822" name="Picture 2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918376" y="3647152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sp>
          <p:nvSpPr>
            <p:cNvPr id="129" name="AutoShape 6"/>
            <p:cNvSpPr>
              <a:spLocks noChangeArrowheads="1"/>
            </p:cNvSpPr>
            <p:nvPr/>
          </p:nvSpPr>
          <p:spPr bwMode="auto">
            <a:xfrm>
              <a:off x="3468305" y="5252073"/>
              <a:ext cx="1542883" cy="177883"/>
            </a:xfrm>
            <a:prstGeom prst="leftArrow">
              <a:avLst>
                <a:gd name="adj1" fmla="val 50000"/>
                <a:gd name="adj2" fmla="val 158333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pSp>
          <p:nvGrpSpPr>
            <p:cNvPr id="32818" name="Group 215"/>
            <p:cNvGrpSpPr>
              <a:grpSpLocks/>
            </p:cNvGrpSpPr>
            <p:nvPr/>
          </p:nvGrpSpPr>
          <p:grpSpPr bwMode="auto">
            <a:xfrm>
              <a:off x="3529040" y="3784536"/>
              <a:ext cx="1541955" cy="725506"/>
              <a:chOff x="3529040" y="3784536"/>
              <a:chExt cx="1541955" cy="725506"/>
            </a:xfrm>
          </p:grpSpPr>
          <p:sp>
            <p:nvSpPr>
              <p:cNvPr id="128" name="AutoShape 7"/>
              <p:cNvSpPr>
                <a:spLocks noChangeArrowheads="1"/>
              </p:cNvSpPr>
              <p:nvPr/>
            </p:nvSpPr>
            <p:spPr bwMode="auto">
              <a:xfrm rot="10800000">
                <a:off x="3528623" y="4332481"/>
                <a:ext cx="1542883" cy="177883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sp>
            <p:nvSpPr>
              <p:cNvPr id="32820" name="TextBox 214"/>
              <p:cNvSpPr txBox="1">
                <a:spLocks noChangeArrowheads="1"/>
              </p:cNvSpPr>
              <p:nvPr/>
            </p:nvSpPr>
            <p:spPr bwMode="auto">
              <a:xfrm>
                <a:off x="3805152" y="3784536"/>
                <a:ext cx="98973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3600" i="1">
                    <a:latin typeface="Calibri" pitchFamily="34" charset="0"/>
                    <a:sym typeface="Symbol" pitchFamily="18" charset="2"/>
                  </a:rPr>
                  <a:t></a:t>
                </a:r>
                <a:endParaRPr lang="en-US" i="1">
                  <a:latin typeface="Calibri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Goldreich-Krawczyk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framework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05825" cy="4525963"/>
          </a:xfrm>
        </p:spPr>
        <p:txBody>
          <a:bodyPr rtlCol="0">
            <a:no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[GKr90]: If the verifier uses PRF to generate its messages in a constant round public-coin protocol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 Protocol is </a:t>
            </a:r>
            <a:r>
              <a:rPr lang="en-US" b="1" dirty="0" err="1" smtClean="0">
                <a:solidFill>
                  <a:schemeClr val="accent2"/>
                </a:solidFill>
              </a:rPr>
              <a:t>resettably</a:t>
            </a:r>
            <a:r>
              <a:rPr lang="en-US" b="1" dirty="0" smtClean="0">
                <a:solidFill>
                  <a:schemeClr val="accent2"/>
                </a:solidFill>
              </a:rPr>
              <a:t>-sound </a:t>
            </a:r>
            <a:r>
              <a:rPr lang="en-US" dirty="0" smtClean="0"/>
              <a:t>[BGGL01]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615113"/>
            <a:ext cx="2133600" cy="365125"/>
          </a:xfrm>
        </p:spPr>
        <p:txBody>
          <a:bodyPr/>
          <a:lstStyle/>
          <a:p>
            <a:pPr>
              <a:defRPr/>
            </a:pPr>
            <a:fld id="{B359B08A-BCB9-4A12-9DCE-DF7C4740301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173913" y="4929188"/>
            <a:ext cx="1512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+ PRF</a:t>
            </a:r>
          </a:p>
        </p:txBody>
      </p:sp>
      <p:grpSp>
        <p:nvGrpSpPr>
          <p:cNvPr id="218" name="Group 217"/>
          <p:cNvGrpSpPr>
            <a:grpSpLocks/>
          </p:cNvGrpSpPr>
          <p:nvPr/>
        </p:nvGrpSpPr>
        <p:grpSpPr bwMode="auto">
          <a:xfrm>
            <a:off x="3848100" y="5170488"/>
            <a:ext cx="989013" cy="307975"/>
            <a:chOff x="3847399" y="5169989"/>
            <a:chExt cx="989730" cy="308493"/>
          </a:xfrm>
        </p:grpSpPr>
        <p:grpSp>
          <p:nvGrpSpPr>
            <p:cNvPr id="32776" name="Group 52"/>
            <p:cNvGrpSpPr>
              <a:grpSpLocks/>
            </p:cNvGrpSpPr>
            <p:nvPr/>
          </p:nvGrpSpPr>
          <p:grpSpPr bwMode="auto">
            <a:xfrm>
              <a:off x="3847399" y="5169989"/>
              <a:ext cx="296885" cy="308493"/>
              <a:chOff x="4880771" y="2367035"/>
              <a:chExt cx="296885" cy="308493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4880771" y="2367035"/>
                <a:ext cx="297078" cy="308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2804" name="Group 48"/>
              <p:cNvGrpSpPr>
                <a:grpSpLocks/>
              </p:cNvGrpSpPr>
              <p:nvPr/>
            </p:nvGrpSpPr>
            <p:grpSpPr bwMode="auto">
              <a:xfrm>
                <a:off x="4880771" y="2367035"/>
                <a:ext cx="296885" cy="308492"/>
                <a:chOff x="2367563" y="1059625"/>
                <a:chExt cx="619651" cy="643876"/>
              </a:xfrm>
            </p:grpSpPr>
            <p:sp>
              <p:nvSpPr>
                <p:cNvPr id="32805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6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7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8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9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0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1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2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3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4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777" name="Group 53"/>
            <p:cNvGrpSpPr>
              <a:grpSpLocks/>
            </p:cNvGrpSpPr>
            <p:nvPr/>
          </p:nvGrpSpPr>
          <p:grpSpPr bwMode="auto">
            <a:xfrm>
              <a:off x="4193822" y="5169989"/>
              <a:ext cx="296885" cy="308493"/>
              <a:chOff x="4880771" y="2367035"/>
              <a:chExt cx="296885" cy="308493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4880674" y="2367035"/>
                <a:ext cx="297078" cy="308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2792" name="Group 48"/>
              <p:cNvGrpSpPr>
                <a:grpSpLocks/>
              </p:cNvGrpSpPr>
              <p:nvPr/>
            </p:nvGrpSpPr>
            <p:grpSpPr bwMode="auto">
              <a:xfrm>
                <a:off x="4880771" y="2367035"/>
                <a:ext cx="296885" cy="308492"/>
                <a:chOff x="2367563" y="1059625"/>
                <a:chExt cx="619651" cy="643876"/>
              </a:xfrm>
            </p:grpSpPr>
            <p:sp>
              <p:nvSpPr>
                <p:cNvPr id="32793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4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5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6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7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8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9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0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1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2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778" name="Group 53"/>
            <p:cNvGrpSpPr>
              <a:grpSpLocks/>
            </p:cNvGrpSpPr>
            <p:nvPr/>
          </p:nvGrpSpPr>
          <p:grpSpPr bwMode="auto">
            <a:xfrm>
              <a:off x="4540244" y="5169989"/>
              <a:ext cx="296885" cy="308493"/>
              <a:chOff x="4880771" y="2367035"/>
              <a:chExt cx="296885" cy="308493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4880578" y="2367035"/>
                <a:ext cx="297078" cy="308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2780" name="Group 48"/>
              <p:cNvGrpSpPr>
                <a:grpSpLocks/>
              </p:cNvGrpSpPr>
              <p:nvPr/>
            </p:nvGrpSpPr>
            <p:grpSpPr bwMode="auto">
              <a:xfrm>
                <a:off x="4880771" y="2367035"/>
                <a:ext cx="296885" cy="308492"/>
                <a:chOff x="2367563" y="1059625"/>
                <a:chExt cx="619651" cy="643876"/>
              </a:xfrm>
            </p:grpSpPr>
            <p:sp>
              <p:nvSpPr>
                <p:cNvPr id="32781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2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3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4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5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6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7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8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9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0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3581400" y="4678363"/>
            <a:ext cx="14589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PRF(</a:t>
            </a:r>
            <a:r>
              <a:rPr lang="en-US" sz="3200" i="1">
                <a:latin typeface="Calibri" pitchFamily="34" charset="0"/>
                <a:sym typeface="Symbol" pitchFamily="18" charset="2"/>
              </a:rPr>
              <a:t> </a:t>
            </a:r>
            <a:r>
              <a:rPr lang="en-US" sz="3200">
                <a:latin typeface="Calibri" pitchFamily="34" charset="0"/>
                <a:sym typeface="Symbol" pitchFamily="18" charset="2"/>
              </a:rPr>
              <a:t>)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Goldreich-Krawczyk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framework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05825" cy="4525963"/>
          </a:xfrm>
        </p:spPr>
        <p:txBody>
          <a:bodyPr rtlCol="0">
            <a:no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[GKr90]: If the verifier uses PRF to generates it messages in a constant round public-coin protocol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 Protocol is </a:t>
            </a:r>
            <a:r>
              <a:rPr lang="en-US" b="1" dirty="0" err="1" smtClean="0">
                <a:solidFill>
                  <a:schemeClr val="accent2"/>
                </a:solidFill>
              </a:rPr>
              <a:t>resettably</a:t>
            </a:r>
            <a:r>
              <a:rPr lang="en-US" b="1" dirty="0" smtClean="0">
                <a:solidFill>
                  <a:schemeClr val="accent2"/>
                </a:solidFill>
              </a:rPr>
              <a:t>-sound </a:t>
            </a:r>
            <a:r>
              <a:rPr lang="en-US" dirty="0" smtClean="0"/>
              <a:t>[BGGL01]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615113"/>
            <a:ext cx="2133600" cy="365125"/>
          </a:xfrm>
        </p:spPr>
        <p:txBody>
          <a:bodyPr/>
          <a:lstStyle/>
          <a:p>
            <a:pPr>
              <a:defRPr/>
            </a:pPr>
            <a:fld id="{3D7C32DF-0321-4192-A135-95D1C0B5E67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26" name="Resetting Tree"/>
          <p:cNvGrpSpPr>
            <a:grpSpLocks/>
          </p:cNvGrpSpPr>
          <p:nvPr/>
        </p:nvGrpSpPr>
        <p:grpSpPr bwMode="auto">
          <a:xfrm>
            <a:off x="2259013" y="3714750"/>
            <a:ext cx="3924300" cy="3022600"/>
            <a:chOff x="2259017" y="3714004"/>
            <a:chExt cx="3924685" cy="3023449"/>
          </a:xfrm>
        </p:grpSpPr>
        <p:grpSp>
          <p:nvGrpSpPr>
            <p:cNvPr id="33847" name="Group 57"/>
            <p:cNvGrpSpPr>
              <a:grpSpLocks/>
            </p:cNvGrpSpPr>
            <p:nvPr/>
          </p:nvGrpSpPr>
          <p:grpSpPr bwMode="auto">
            <a:xfrm>
              <a:off x="2259017" y="3714004"/>
              <a:ext cx="908391" cy="2143470"/>
              <a:chOff x="2259017" y="3400100"/>
              <a:chExt cx="908391" cy="2143470"/>
            </a:xfrm>
          </p:grpSpPr>
          <p:grpSp>
            <p:nvGrpSpPr>
              <p:cNvPr id="33872" name="Group 17"/>
              <p:cNvGrpSpPr>
                <a:grpSpLocks/>
              </p:cNvGrpSpPr>
              <p:nvPr/>
            </p:nvGrpSpPr>
            <p:grpSpPr bwMode="auto">
              <a:xfrm>
                <a:off x="2259017" y="3400100"/>
                <a:ext cx="908391" cy="564241"/>
                <a:chOff x="3828288" y="3474720"/>
                <a:chExt cx="1036320" cy="68275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3828288" y="3474720"/>
                  <a:ext cx="1036032" cy="682123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88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1" name="Straight Arrow Connector 20"/>
                  <p:cNvCxnSpPr/>
                  <p:nvPr/>
                </p:nvCxnSpPr>
                <p:spPr>
                  <a:xfrm>
                    <a:off x="5650527" y="3770941"/>
                    <a:ext cx="632124" cy="1921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rot="10800000" flipV="1">
                    <a:off x="5626980" y="3945794"/>
                    <a:ext cx="632125" cy="384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3873" name="Group 59"/>
              <p:cNvGrpSpPr>
                <a:grpSpLocks/>
              </p:cNvGrpSpPr>
              <p:nvPr/>
            </p:nvGrpSpPr>
            <p:grpSpPr bwMode="auto">
              <a:xfrm>
                <a:off x="2259017" y="3964341"/>
                <a:ext cx="908391" cy="761957"/>
                <a:chOff x="2587004" y="4123365"/>
                <a:chExt cx="908391" cy="761957"/>
              </a:xfrm>
            </p:grpSpPr>
            <p:grpSp>
              <p:nvGrpSpPr>
                <p:cNvPr id="33881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>
                    <a:off x="3828288" y="3475031"/>
                    <a:ext cx="1036032" cy="68212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388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>
                      <a:off x="5650527" y="3771252"/>
                      <a:ext cx="632124" cy="1921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 rot="10800000" flipV="1">
                      <a:off x="5626980" y="3946105"/>
                      <a:ext cx="632125" cy="384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1" name="Straight Connector 50"/>
                <p:cNvCxnSpPr>
                  <a:stCxn id="19" idx="4"/>
                  <a:endCxn id="24" idx="0"/>
                </p:cNvCxnSpPr>
                <p:nvPr/>
              </p:nvCxnSpPr>
              <p:spPr>
                <a:xfrm rot="16200000" flipH="1">
                  <a:off x="2937064" y="4217328"/>
                  <a:ext cx="198493" cy="9526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874" name="Group 60"/>
              <p:cNvGrpSpPr>
                <a:grpSpLocks/>
              </p:cNvGrpSpPr>
              <p:nvPr/>
            </p:nvGrpSpPr>
            <p:grpSpPr bwMode="auto">
              <a:xfrm>
                <a:off x="2259017" y="4726297"/>
                <a:ext cx="908391" cy="817273"/>
                <a:chOff x="2587004" y="5024467"/>
                <a:chExt cx="908391" cy="817273"/>
              </a:xfrm>
            </p:grpSpPr>
            <p:grpSp>
              <p:nvGrpSpPr>
                <p:cNvPr id="33875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3828288" y="3473738"/>
                    <a:ext cx="1036032" cy="684045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387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31" name="Straight Arrow Connector 30"/>
                    <p:cNvCxnSpPr/>
                    <p:nvPr/>
                  </p:nvCxnSpPr>
                  <p:spPr>
                    <a:xfrm>
                      <a:off x="5650527" y="3769960"/>
                      <a:ext cx="632124" cy="1921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>
                    <a:xfrm rot="10800000" flipV="1">
                      <a:off x="5626980" y="3946736"/>
                      <a:ext cx="632125" cy="384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3" name="Straight Connector 52"/>
                <p:cNvCxnSpPr>
                  <a:stCxn id="24" idx="4"/>
                  <a:endCxn id="29" idx="0"/>
                </p:cNvCxnSpPr>
                <p:nvPr/>
              </p:nvCxnSpPr>
              <p:spPr>
                <a:xfrm rot="16200000" flipH="1">
                  <a:off x="2910069" y="5145683"/>
                  <a:ext cx="252483" cy="9526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48" name="Group 61"/>
            <p:cNvGrpSpPr>
              <a:grpSpLocks/>
            </p:cNvGrpSpPr>
            <p:nvPr/>
          </p:nvGrpSpPr>
          <p:grpSpPr bwMode="auto">
            <a:xfrm>
              <a:off x="3034378" y="4971218"/>
              <a:ext cx="1641177" cy="886256"/>
              <a:chOff x="3362365" y="4955484"/>
              <a:chExt cx="1641177" cy="886256"/>
            </a:xfrm>
          </p:grpSpPr>
          <p:grpSp>
            <p:nvGrpSpPr>
              <p:cNvPr id="33866" name="Group 32"/>
              <p:cNvGrpSpPr>
                <a:grpSpLocks/>
              </p:cNvGrpSpPr>
              <p:nvPr/>
            </p:nvGrpSpPr>
            <p:grpSpPr bwMode="auto">
              <a:xfrm>
                <a:off x="4095151" y="5277499"/>
                <a:ext cx="908391" cy="564241"/>
                <a:chOff x="3828288" y="3474720"/>
                <a:chExt cx="1036320" cy="682752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3828432" y="3475660"/>
                  <a:ext cx="1036032" cy="682123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69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36" name="Straight Arrow Connector 35"/>
                  <p:cNvCxnSpPr/>
                  <p:nvPr/>
                </p:nvCxnSpPr>
                <p:spPr>
                  <a:xfrm>
                    <a:off x="5650671" y="3771881"/>
                    <a:ext cx="632124" cy="192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/>
                  <p:nvPr/>
                </p:nvCxnSpPr>
                <p:spPr>
                  <a:xfrm rot="10800000" flipV="1">
                    <a:off x="5627124" y="3946736"/>
                    <a:ext cx="632125" cy="384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5" name="Straight Connector 54"/>
              <p:cNvCxnSpPr>
                <a:stCxn id="24" idx="5"/>
                <a:endCxn id="34" idx="1"/>
              </p:cNvCxnSpPr>
              <p:nvPr/>
            </p:nvCxnSpPr>
            <p:spPr>
              <a:xfrm rot="16200000" flipH="1">
                <a:off x="3591953" y="4725751"/>
                <a:ext cx="404927" cy="86527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849" name="Group 67"/>
            <p:cNvGrpSpPr>
              <a:grpSpLocks/>
            </p:cNvGrpSpPr>
            <p:nvPr/>
          </p:nvGrpSpPr>
          <p:grpSpPr bwMode="auto">
            <a:xfrm>
              <a:off x="3167408" y="4009773"/>
              <a:ext cx="3016294" cy="1847701"/>
              <a:chOff x="3495395" y="3695869"/>
              <a:chExt cx="3016294" cy="1847701"/>
            </a:xfrm>
          </p:grpSpPr>
          <p:grpSp>
            <p:nvGrpSpPr>
              <p:cNvPr id="33854" name="Group 37"/>
              <p:cNvGrpSpPr>
                <a:grpSpLocks/>
              </p:cNvGrpSpPr>
              <p:nvPr/>
            </p:nvGrpSpPr>
            <p:grpSpPr bwMode="auto">
              <a:xfrm>
                <a:off x="5603298" y="4163370"/>
                <a:ext cx="908391" cy="564241"/>
                <a:chOff x="3828288" y="3474720"/>
                <a:chExt cx="1036320" cy="68275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828576" y="3475364"/>
                  <a:ext cx="1036032" cy="682121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63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5650814" y="3771584"/>
                    <a:ext cx="632124" cy="192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 rot="10800000" flipV="1">
                    <a:off x="5627268" y="3946438"/>
                    <a:ext cx="632125" cy="384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3855" name="Group 42"/>
              <p:cNvGrpSpPr>
                <a:grpSpLocks/>
              </p:cNvGrpSpPr>
              <p:nvPr/>
            </p:nvGrpSpPr>
            <p:grpSpPr bwMode="auto">
              <a:xfrm>
                <a:off x="5603298" y="4979329"/>
                <a:ext cx="908391" cy="564241"/>
                <a:chOff x="3828288" y="3474720"/>
                <a:chExt cx="1036320" cy="682752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3828576" y="3475662"/>
                  <a:ext cx="1036032" cy="682121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59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5650814" y="3771882"/>
                    <a:ext cx="632124" cy="192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/>
                  <p:cNvCxnSpPr/>
                  <p:nvPr/>
                </p:nvCxnSpPr>
                <p:spPr>
                  <a:xfrm rot="10800000" flipV="1">
                    <a:off x="5627268" y="3946736"/>
                    <a:ext cx="632125" cy="384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7" name="Straight Connector 56"/>
              <p:cNvCxnSpPr>
                <a:stCxn id="19" idx="6"/>
                <a:endCxn id="39" idx="1"/>
              </p:cNvCxnSpPr>
              <p:nvPr/>
            </p:nvCxnSpPr>
            <p:spPr>
              <a:xfrm>
                <a:off x="3495143" y="3695458"/>
                <a:ext cx="2241770" cy="55101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9" idx="4"/>
                <a:endCxn id="44" idx="0"/>
              </p:cNvCxnSpPr>
              <p:nvPr/>
            </p:nvCxnSpPr>
            <p:spPr>
              <a:xfrm rot="5400000">
                <a:off x="5930583" y="4853071"/>
                <a:ext cx="25248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850" name="Group 78"/>
            <p:cNvGrpSpPr>
              <a:grpSpLocks/>
            </p:cNvGrpSpPr>
            <p:nvPr/>
          </p:nvGrpSpPr>
          <p:grpSpPr bwMode="auto">
            <a:xfrm>
              <a:off x="4157876" y="5976833"/>
              <a:ext cx="159026" cy="760620"/>
              <a:chOff x="4157876" y="5744817"/>
              <a:chExt cx="159026" cy="76062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4157853" y="5744811"/>
                <a:ext cx="158766" cy="12862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57853" y="6060812"/>
                <a:ext cx="158766" cy="12862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157853" y="6376814"/>
                <a:ext cx="158766" cy="12862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81" name="Output View"/>
          <p:cNvGrpSpPr>
            <a:grpSpLocks/>
          </p:cNvGrpSpPr>
          <p:nvPr/>
        </p:nvGrpSpPr>
        <p:grpSpPr bwMode="auto">
          <a:xfrm>
            <a:off x="2271713" y="3725863"/>
            <a:ext cx="3459162" cy="3036887"/>
            <a:chOff x="2259017" y="3400100"/>
            <a:chExt cx="3458121" cy="3037097"/>
          </a:xfrm>
        </p:grpSpPr>
        <p:grpSp>
          <p:nvGrpSpPr>
            <p:cNvPr id="33809" name="Group 17"/>
            <p:cNvGrpSpPr>
              <a:grpSpLocks/>
            </p:cNvGrpSpPr>
            <p:nvPr/>
          </p:nvGrpSpPr>
          <p:grpSpPr bwMode="auto">
            <a:xfrm>
              <a:off x="2259017" y="3400100"/>
              <a:ext cx="908391" cy="564241"/>
              <a:chOff x="3828288" y="3474720"/>
              <a:chExt cx="1036320" cy="682752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3828288" y="3474720"/>
                <a:ext cx="1036320" cy="68275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3844" name="Group 10"/>
              <p:cNvGrpSpPr>
                <a:grpSpLocks/>
              </p:cNvGrpSpPr>
              <p:nvPr/>
            </p:nvGrpSpPr>
            <p:grpSpPr bwMode="auto">
              <a:xfrm>
                <a:off x="4018175" y="3725804"/>
                <a:ext cx="656547" cy="180585"/>
                <a:chOff x="5626687" y="3770312"/>
                <a:chExt cx="656547" cy="180585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>
                  <a:off x="5650442" y="3770887"/>
                  <a:ext cx="631873" cy="1922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 rot="10800000" flipV="1">
                  <a:off x="5626905" y="3945704"/>
                  <a:ext cx="631874" cy="3842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0" name="Group 59"/>
            <p:cNvGrpSpPr>
              <a:grpSpLocks/>
            </p:cNvGrpSpPr>
            <p:nvPr/>
          </p:nvGrpSpPr>
          <p:grpSpPr bwMode="auto">
            <a:xfrm>
              <a:off x="2259017" y="3964341"/>
              <a:ext cx="908391" cy="761957"/>
              <a:chOff x="2587004" y="4123365"/>
              <a:chExt cx="908391" cy="761957"/>
            </a:xfrm>
          </p:grpSpPr>
          <p:grpSp>
            <p:nvGrpSpPr>
              <p:cNvPr id="33833" name="Group 22"/>
              <p:cNvGrpSpPr>
                <a:grpSpLocks/>
              </p:cNvGrpSpPr>
              <p:nvPr/>
            </p:nvGrpSpPr>
            <p:grpSpPr bwMode="auto">
              <a:xfrm>
                <a:off x="2587004" y="4321081"/>
                <a:ext cx="908391" cy="564241"/>
                <a:chOff x="3828288" y="3474720"/>
                <a:chExt cx="1036320" cy="682752"/>
              </a:xfrm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38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18" name="Straight Arrow Connector 25"/>
                  <p:cNvCxnSpPr/>
                  <p:nvPr/>
                </p:nvCxnSpPr>
                <p:spPr>
                  <a:xfrm>
                    <a:off x="5650442" y="3771003"/>
                    <a:ext cx="631873" cy="192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Arrow Connector 118"/>
                  <p:cNvCxnSpPr/>
                  <p:nvPr/>
                </p:nvCxnSpPr>
                <p:spPr>
                  <a:xfrm rot="10800000" flipV="1">
                    <a:off x="5626905" y="3945821"/>
                    <a:ext cx="631874" cy="384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5" name="Straight Connector 114"/>
              <p:cNvCxnSpPr>
                <a:stCxn id="0" idx="4"/>
                <a:endCxn id="0" idx="0"/>
              </p:cNvCxnSpPr>
              <p:nvPr/>
            </p:nvCxnSpPr>
            <p:spPr>
              <a:xfrm rot="16200000" flipH="1">
                <a:off x="2936906" y="4217189"/>
                <a:ext cx="198452" cy="952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Straight Connector 108"/>
            <p:cNvCxnSpPr>
              <a:stCxn id="0" idx="4"/>
            </p:cNvCxnSpPr>
            <p:nvPr/>
          </p:nvCxnSpPr>
          <p:spPr>
            <a:xfrm rot="16200000" flipH="1">
              <a:off x="2581136" y="4848001"/>
              <a:ext cx="254018" cy="952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3812" name="Group 61"/>
            <p:cNvGrpSpPr>
              <a:grpSpLocks/>
            </p:cNvGrpSpPr>
            <p:nvPr/>
          </p:nvGrpSpPr>
          <p:grpSpPr bwMode="auto">
            <a:xfrm>
              <a:off x="3024438" y="4643666"/>
              <a:ext cx="1651117" cy="899904"/>
              <a:chOff x="3352425" y="4941836"/>
              <a:chExt cx="1651117" cy="899904"/>
            </a:xfrm>
          </p:grpSpPr>
          <p:grpSp>
            <p:nvGrpSpPr>
              <p:cNvPr id="33825" name="Group 32"/>
              <p:cNvGrpSpPr>
                <a:grpSpLocks/>
              </p:cNvGrpSpPr>
              <p:nvPr/>
            </p:nvGrpSpPr>
            <p:grpSpPr bwMode="auto">
              <a:xfrm>
                <a:off x="4095151" y="5277499"/>
                <a:ext cx="908391" cy="564241"/>
                <a:chOff x="3828288" y="3474720"/>
                <a:chExt cx="1036320" cy="682752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3830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06" name="Straight Arrow Connector 105"/>
                  <p:cNvCxnSpPr/>
                  <p:nvPr/>
                </p:nvCxnSpPr>
                <p:spPr>
                  <a:xfrm>
                    <a:off x="5649899" y="3769501"/>
                    <a:ext cx="633684" cy="192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Arrow Connector 106"/>
                  <p:cNvCxnSpPr/>
                  <p:nvPr/>
                </p:nvCxnSpPr>
                <p:spPr>
                  <a:xfrm rot="10800000" flipV="1">
                    <a:off x="5626362" y="3946239"/>
                    <a:ext cx="633684" cy="384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3" name="Straight Connector 102"/>
              <p:cNvCxnSpPr>
                <a:stCxn id="0" idx="5"/>
                <a:endCxn id="0" idx="1"/>
              </p:cNvCxnSpPr>
              <p:nvPr/>
            </p:nvCxnSpPr>
            <p:spPr>
              <a:xfrm rot="16200000" flipH="1">
                <a:off x="3580403" y="4712914"/>
                <a:ext cx="419129" cy="87603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813" name="Group 67"/>
            <p:cNvGrpSpPr>
              <a:grpSpLocks/>
            </p:cNvGrpSpPr>
            <p:nvPr/>
          </p:nvGrpSpPr>
          <p:grpSpPr bwMode="auto">
            <a:xfrm>
              <a:off x="3167408" y="3682221"/>
              <a:ext cx="2549730" cy="1286327"/>
              <a:chOff x="3495395" y="3682221"/>
              <a:chExt cx="2549730" cy="1286327"/>
            </a:xfrm>
          </p:grpSpPr>
          <p:cxnSp>
            <p:nvCxnSpPr>
              <p:cNvPr id="92" name="Straight Connector 91"/>
              <p:cNvCxnSpPr>
                <a:stCxn id="0" idx="6"/>
                <a:endCxn id="39" idx="1"/>
              </p:cNvCxnSpPr>
              <p:nvPr/>
            </p:nvCxnSpPr>
            <p:spPr>
              <a:xfrm>
                <a:off x="3494781" y="3682695"/>
                <a:ext cx="2228179" cy="5524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39" idx="4"/>
                <a:endCxn id="44" idx="0"/>
              </p:cNvCxnSpPr>
              <p:nvPr/>
            </p:nvCxnSpPr>
            <p:spPr>
              <a:xfrm rot="5400000">
                <a:off x="5918117" y="4841651"/>
                <a:ext cx="252430" cy="158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7" name="Oval 86"/>
            <p:cNvSpPr/>
            <p:nvPr/>
          </p:nvSpPr>
          <p:spPr>
            <a:xfrm>
              <a:off x="4157876" y="5676577"/>
              <a:ext cx="159026" cy="12920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157876" y="5992283"/>
              <a:ext cx="159026" cy="12920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157876" y="6307988"/>
              <a:ext cx="159026" cy="12920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4" name="Rounded Rectangular Callout 123"/>
          <p:cNvSpPr/>
          <p:nvPr/>
        </p:nvSpPr>
        <p:spPr>
          <a:xfrm>
            <a:off x="4392613" y="5962650"/>
            <a:ext cx="4632325" cy="612775"/>
          </a:xfrm>
          <a:prstGeom prst="wedgeRoundRectCallout">
            <a:avLst>
              <a:gd name="adj1" fmla="val -52905"/>
              <a:gd name="adj2" fmla="val -821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Goal: Accepting execution for x </a:t>
            </a:r>
            <a:r>
              <a:rPr lang="en-US" sz="2400" dirty="0">
                <a:sym typeface="Symbol"/>
              </a:rPr>
              <a:t> L</a:t>
            </a:r>
            <a:endParaRPr lang="en-US" sz="2400" dirty="0"/>
          </a:p>
        </p:txBody>
      </p: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525463" y="3892550"/>
            <a:ext cx="8310562" cy="1479550"/>
            <a:chOff x="524787" y="3892835"/>
            <a:chExt cx="8311100" cy="1478700"/>
          </a:xfrm>
        </p:grpSpPr>
        <p:grpSp>
          <p:nvGrpSpPr>
            <p:cNvPr id="33800" name="Group 53"/>
            <p:cNvGrpSpPr>
              <a:grpSpLocks/>
            </p:cNvGrpSpPr>
            <p:nvPr/>
          </p:nvGrpSpPr>
          <p:grpSpPr bwMode="auto">
            <a:xfrm>
              <a:off x="6323731" y="3892835"/>
              <a:ext cx="2512156" cy="1332990"/>
              <a:chOff x="6323731" y="3415155"/>
              <a:chExt cx="2512156" cy="1332990"/>
            </a:xfrm>
          </p:grpSpPr>
          <p:pic>
            <p:nvPicPr>
              <p:cNvPr id="33806" name="Picture 2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479348" y="3763820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3807" name="Text Box 11"/>
              <p:cNvSpPr txBox="1">
                <a:spLocks noChangeArrowheads="1"/>
              </p:cNvSpPr>
              <p:nvPr/>
            </p:nvSpPr>
            <p:spPr bwMode="auto">
              <a:xfrm>
                <a:off x="6323731" y="3415155"/>
                <a:ext cx="115454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Verifier V</a:t>
                </a:r>
              </a:p>
            </p:txBody>
          </p:sp>
          <p:sp>
            <p:nvSpPr>
              <p:cNvPr id="33808" name="TextBox 75"/>
              <p:cNvSpPr txBox="1">
                <a:spLocks noChangeArrowheads="1"/>
              </p:cNvSpPr>
              <p:nvPr/>
            </p:nvSpPr>
            <p:spPr bwMode="auto">
              <a:xfrm>
                <a:off x="7322663" y="4163370"/>
                <a:ext cx="1513224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Calibri" pitchFamily="34" charset="0"/>
                  </a:rPr>
                  <a:t>+ PRF</a:t>
                </a:r>
              </a:p>
            </p:txBody>
          </p:sp>
        </p:grpSp>
        <p:grpSp>
          <p:nvGrpSpPr>
            <p:cNvPr id="33801" name="Group 132"/>
            <p:cNvGrpSpPr>
              <a:grpSpLocks/>
            </p:cNvGrpSpPr>
            <p:nvPr/>
          </p:nvGrpSpPr>
          <p:grpSpPr bwMode="auto">
            <a:xfrm>
              <a:off x="524787" y="3892835"/>
              <a:ext cx="1478418" cy="1478700"/>
              <a:chOff x="524787" y="3892835"/>
              <a:chExt cx="1478418" cy="1478700"/>
            </a:xfrm>
          </p:grpSpPr>
          <p:sp>
            <p:nvSpPr>
              <p:cNvPr id="33802" name="Text Box 11"/>
              <p:cNvSpPr txBox="1">
                <a:spLocks noChangeArrowheads="1"/>
              </p:cNvSpPr>
              <p:nvPr/>
            </p:nvSpPr>
            <p:spPr bwMode="auto">
              <a:xfrm>
                <a:off x="524787" y="3892835"/>
                <a:ext cx="14784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Resetting P*</a:t>
                </a:r>
              </a:p>
            </p:txBody>
          </p:sp>
          <p:grpSp>
            <p:nvGrpSpPr>
              <p:cNvPr id="33803" name="Group 131"/>
              <p:cNvGrpSpPr>
                <a:grpSpLocks/>
              </p:cNvGrpSpPr>
              <p:nvPr/>
            </p:nvGrpSpPr>
            <p:grpSpPr bwMode="auto">
              <a:xfrm>
                <a:off x="524787" y="4249205"/>
                <a:ext cx="1478418" cy="1122330"/>
                <a:chOff x="457199" y="4249205"/>
                <a:chExt cx="1478418" cy="1122330"/>
              </a:xfrm>
            </p:grpSpPr>
            <p:sp>
              <p:nvSpPr>
                <p:cNvPr id="131" name="12-Point Star 130"/>
                <p:cNvSpPr/>
                <p:nvPr/>
              </p:nvSpPr>
              <p:spPr>
                <a:xfrm>
                  <a:off x="457199" y="4289482"/>
                  <a:ext cx="1478058" cy="1082053"/>
                </a:xfrm>
                <a:prstGeom prst="star12">
                  <a:avLst>
                    <a:gd name="adj" fmla="val 21646"/>
                  </a:avLst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pic>
              <p:nvPicPr>
                <p:cNvPr id="33805" name="Picture 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05821" y="4249205"/>
                  <a:ext cx="843315" cy="89166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Goldreich-Krawczyk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framework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21700" cy="4525963"/>
          </a:xfrm>
        </p:spPr>
        <p:txBody>
          <a:bodyPr rtlCol="0">
            <a:no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[GKr90]: If the verifier uses PRF to generates it messages in a constant round public-coin protocol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 Protocol is </a:t>
            </a:r>
            <a:r>
              <a:rPr lang="en-US" b="1" dirty="0" err="1" smtClean="0">
                <a:solidFill>
                  <a:schemeClr val="accent2"/>
                </a:solidFill>
              </a:rPr>
              <a:t>resettably</a:t>
            </a:r>
            <a:r>
              <a:rPr lang="en-US" b="1" dirty="0" smtClean="0">
                <a:solidFill>
                  <a:schemeClr val="accent2"/>
                </a:solidFill>
              </a:rPr>
              <a:t>-sound </a:t>
            </a:r>
            <a:r>
              <a:rPr lang="en-US" dirty="0" smtClean="0"/>
              <a:t>[BGGL01]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protocol is </a:t>
            </a:r>
            <a:r>
              <a:rPr lang="en-US" dirty="0" err="1" smtClean="0"/>
              <a:t>resettably</a:t>
            </a:r>
            <a:r>
              <a:rPr lang="en-US" dirty="0" smtClean="0"/>
              <a:t>-sound and BB ZK for 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  L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BPP (decided by S) [GK90, BGGL01]: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smtClean="0"/>
              <a:t>L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S(x) gives accepting view (ZK)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 </a:t>
            </a:r>
            <a:r>
              <a:rPr lang="en-US" dirty="0" smtClean="0"/>
              <a:t>L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S(x) gives rejecting view (resettable-sound)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1414B-FB44-4F33-9838-04D218B6332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Main Lemma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endParaRPr lang="en-US" smtClean="0">
              <a:sym typeface="Symbol" pitchFamily="18" charset="2"/>
            </a:endParaRPr>
          </a:p>
          <a:p>
            <a:pPr lvl="1">
              <a:buFont typeface="Arial" charset="0"/>
              <a:buNone/>
            </a:pPr>
            <a:endParaRPr lang="en-US" sz="2000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Compare with soundness amplification</a:t>
            </a:r>
          </a:p>
          <a:p>
            <a:pPr lvl="1"/>
            <a:r>
              <a:rPr lang="en-US" smtClean="0">
                <a:sym typeface="Symbol" pitchFamily="18" charset="2"/>
              </a:rPr>
              <a:t>Recent work: Parallel repetition amplifies sound-ness of public-coin arguments [PV07, HPPW08]:</a:t>
            </a:r>
          </a:p>
          <a:p>
            <a:pPr lvl="2"/>
            <a:r>
              <a:rPr lang="en-US" smtClean="0">
                <a:sym typeface="Symbol" pitchFamily="18" charset="2"/>
              </a:rPr>
              <a:t>From </a:t>
            </a:r>
            <a:r>
              <a:rPr lang="el-GR" smtClean="0">
                <a:sym typeface="Symbol" pitchFamily="18" charset="2"/>
              </a:rPr>
              <a:t>ε</a:t>
            </a:r>
            <a:r>
              <a:rPr lang="en-US" smtClean="0">
                <a:sym typeface="Symbol" pitchFamily="18" charset="2"/>
              </a:rPr>
              <a:t>  </a:t>
            </a:r>
            <a:r>
              <a:rPr lang="el-GR" smtClean="0">
                <a:sym typeface="Symbol" pitchFamily="18" charset="2"/>
              </a:rPr>
              <a:t>ε</a:t>
            </a:r>
            <a:r>
              <a:rPr lang="en-US" baseline="30000" smtClean="0">
                <a:sym typeface="Symbol" pitchFamily="18" charset="2"/>
              </a:rPr>
              <a:t>poly(n)</a:t>
            </a:r>
          </a:p>
          <a:p>
            <a:pPr lvl="1"/>
            <a:r>
              <a:rPr lang="en-US" smtClean="0">
                <a:sym typeface="Symbol" pitchFamily="18" charset="2"/>
              </a:rPr>
              <a:t>Our work: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“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Quality”</a:t>
            </a:r>
            <a:r>
              <a:rPr lang="en-US" smtClean="0">
                <a:sym typeface="Symbol" pitchFamily="18" charset="2"/>
              </a:rPr>
              <a:t> of soundness also improves</a:t>
            </a:r>
          </a:p>
          <a:p>
            <a:pPr lvl="2"/>
            <a:r>
              <a:rPr lang="en-US" smtClean="0">
                <a:sym typeface="Symbol" pitchFamily="18" charset="2"/>
              </a:rPr>
              <a:t>From “standard sound”  “resettably sound”</a:t>
            </a:r>
          </a:p>
          <a:p>
            <a:pPr lvl="1"/>
            <a:r>
              <a:rPr lang="en-US" smtClean="0">
                <a:sym typeface="Symbol" pitchFamily="18" charset="2"/>
              </a:rPr>
              <a:t>Can use soundness amplification techniques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E4D3F-FDB2-424A-A08D-40268E15456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6763" y="1363663"/>
            <a:ext cx="7688262" cy="1663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Any public-coin protocol (where V uses PRF for its messages) is </a:t>
            </a:r>
            <a:r>
              <a:rPr lang="en-US" sz="3200" b="1" dirty="0" err="1">
                <a:solidFill>
                  <a:schemeClr val="accent2"/>
                </a:solidFill>
              </a:rPr>
              <a:t>resettably</a:t>
            </a:r>
            <a:r>
              <a:rPr lang="en-US" sz="3200" b="1" dirty="0">
                <a:solidFill>
                  <a:schemeClr val="accent2"/>
                </a:solidFill>
              </a:rPr>
              <a:t>-sound</a:t>
            </a:r>
            <a:r>
              <a:rPr lang="en-US" sz="3200" dirty="0"/>
              <a:t> when  repeated sufficiently in parallel.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Proof Idea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Reduction R: Resettable P*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normal P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1600" smtClean="0"/>
          </a:p>
          <a:p>
            <a:r>
              <a:rPr lang="en-US" smtClean="0"/>
              <a:t>R tries to forward messages that P* utilize for an accepting execution</a:t>
            </a:r>
          </a:p>
          <a:p>
            <a:pPr lvl="1"/>
            <a:r>
              <a:rPr lang="en-US" smtClean="0"/>
              <a:t>Possible to continue simulation due to public-coin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E57A0-008D-4A61-B67E-4B77B12430B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4825" y="2651125"/>
            <a:ext cx="5270500" cy="20621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grpSp>
        <p:nvGrpSpPr>
          <p:cNvPr id="124" name="Verif"/>
          <p:cNvGrpSpPr>
            <a:grpSpLocks/>
          </p:cNvGrpSpPr>
          <p:nvPr/>
        </p:nvGrpSpPr>
        <p:grpSpPr bwMode="auto">
          <a:xfrm>
            <a:off x="7178675" y="2876550"/>
            <a:ext cx="1154113" cy="1265238"/>
            <a:chOff x="959129" y="3042450"/>
            <a:chExt cx="1154548" cy="1265464"/>
          </a:xfrm>
        </p:grpSpPr>
        <p:pic>
          <p:nvPicPr>
            <p:cNvPr id="38056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14746" y="3416249"/>
              <a:ext cx="843315" cy="8916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8057" name="Text Box 11"/>
            <p:cNvSpPr txBox="1">
              <a:spLocks noChangeArrowheads="1"/>
            </p:cNvSpPr>
            <p:nvPr/>
          </p:nvSpPr>
          <p:spPr bwMode="auto">
            <a:xfrm>
              <a:off x="959129" y="3042450"/>
              <a:ext cx="11545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Verifier V</a:t>
              </a:r>
            </a:p>
          </p:txBody>
        </p:sp>
      </p:grpSp>
      <p:grpSp>
        <p:nvGrpSpPr>
          <p:cNvPr id="92" name="Inside Msg"/>
          <p:cNvGrpSpPr>
            <a:grpSpLocks/>
          </p:cNvGrpSpPr>
          <p:nvPr/>
        </p:nvGrpSpPr>
        <p:grpSpPr bwMode="auto">
          <a:xfrm>
            <a:off x="2078038" y="2720975"/>
            <a:ext cx="2141537" cy="1839913"/>
            <a:chOff x="4312578" y="2913976"/>
            <a:chExt cx="2141134" cy="1839349"/>
          </a:xfrm>
        </p:grpSpPr>
        <p:grpSp>
          <p:nvGrpSpPr>
            <p:cNvPr id="38013" name="Group 98"/>
            <p:cNvGrpSpPr>
              <a:grpSpLocks/>
            </p:cNvGrpSpPr>
            <p:nvPr/>
          </p:nvGrpSpPr>
          <p:grpSpPr bwMode="auto">
            <a:xfrm>
              <a:off x="4312578" y="2913976"/>
              <a:ext cx="2141134" cy="1506292"/>
              <a:chOff x="2259017" y="3400100"/>
              <a:chExt cx="3119626" cy="2034141"/>
            </a:xfrm>
          </p:grpSpPr>
          <p:grpSp>
            <p:nvGrpSpPr>
              <p:cNvPr id="38017" name="Group 17"/>
              <p:cNvGrpSpPr>
                <a:grpSpLocks/>
              </p:cNvGrpSpPr>
              <p:nvPr/>
            </p:nvGrpSpPr>
            <p:grpSpPr bwMode="auto">
              <a:xfrm>
                <a:off x="2259017" y="3400100"/>
                <a:ext cx="908391" cy="564241"/>
                <a:chOff x="3828288" y="3474720"/>
                <a:chExt cx="1036320" cy="682752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3828288" y="3474720"/>
                  <a:ext cx="1036822" cy="682035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8053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89" name="Straight Arrow Connector 88"/>
                  <p:cNvCxnSpPr/>
                  <p:nvPr/>
                </p:nvCxnSpPr>
                <p:spPr>
                  <a:xfrm>
                    <a:off x="5650495" y="3770778"/>
                    <a:ext cx="633174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Arrow Connector 89"/>
                  <p:cNvCxnSpPr/>
                  <p:nvPr/>
                </p:nvCxnSpPr>
                <p:spPr>
                  <a:xfrm rot="10800000" flipV="1">
                    <a:off x="5626752" y="3947120"/>
                    <a:ext cx="633174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018" name="Group 59"/>
              <p:cNvGrpSpPr>
                <a:grpSpLocks/>
              </p:cNvGrpSpPr>
              <p:nvPr/>
            </p:nvGrpSpPr>
            <p:grpSpPr bwMode="auto">
              <a:xfrm>
                <a:off x="2259017" y="3965134"/>
                <a:ext cx="908391" cy="651835"/>
                <a:chOff x="2587004" y="4233487"/>
                <a:chExt cx="908391" cy="651835"/>
              </a:xfrm>
            </p:grpSpPr>
            <p:grpSp>
              <p:nvGrpSpPr>
                <p:cNvPr id="38046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83" name="Oval 82"/>
                  <p:cNvSpPr/>
                  <p:nvPr/>
                </p:nvSpPr>
                <p:spPr>
                  <a:xfrm>
                    <a:off x="3828288" y="3475970"/>
                    <a:ext cx="1036822" cy="682035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4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85" name="Straight Arrow Connector 25"/>
                    <p:cNvCxnSpPr/>
                    <p:nvPr/>
                  </p:nvCxnSpPr>
                  <p:spPr>
                    <a:xfrm>
                      <a:off x="5650495" y="3772026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Arrow Connector 85"/>
                    <p:cNvCxnSpPr/>
                    <p:nvPr/>
                  </p:nvCxnSpPr>
                  <p:spPr>
                    <a:xfrm rot="10800000" flipV="1">
                      <a:off x="5626752" y="3948370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82" name="Straight Connector 81"/>
                <p:cNvCxnSpPr>
                  <a:stCxn id="87" idx="4"/>
                  <a:endCxn id="83" idx="0"/>
                </p:cNvCxnSpPr>
                <p:nvPr/>
              </p:nvCxnSpPr>
              <p:spPr>
                <a:xfrm rot="5400000">
                  <a:off x="2997485" y="4277023"/>
                  <a:ext cx="87870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019" name="Group 60"/>
              <p:cNvGrpSpPr>
                <a:grpSpLocks/>
              </p:cNvGrpSpPr>
              <p:nvPr/>
            </p:nvGrpSpPr>
            <p:grpSpPr bwMode="auto">
              <a:xfrm>
                <a:off x="2259017" y="4617762"/>
                <a:ext cx="908391" cy="816479"/>
                <a:chOff x="2587004" y="5025261"/>
                <a:chExt cx="908391" cy="816479"/>
              </a:xfrm>
            </p:grpSpPr>
            <p:grpSp>
              <p:nvGrpSpPr>
                <p:cNvPr id="38040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77" name="Oval 28"/>
                  <p:cNvSpPr/>
                  <p:nvPr/>
                </p:nvSpPr>
                <p:spPr>
                  <a:xfrm>
                    <a:off x="3828288" y="3475083"/>
                    <a:ext cx="1036822" cy="682036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4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79" name="Straight Arrow Connector 78"/>
                    <p:cNvCxnSpPr/>
                    <p:nvPr/>
                  </p:nvCxnSpPr>
                  <p:spPr>
                    <a:xfrm>
                      <a:off x="5650495" y="3771140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Arrow Connector 31"/>
                    <p:cNvCxnSpPr/>
                    <p:nvPr/>
                  </p:nvCxnSpPr>
                  <p:spPr>
                    <a:xfrm rot="10800000" flipV="1">
                      <a:off x="5626752" y="3947484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76" name="Straight Connector 75"/>
                <p:cNvCxnSpPr>
                  <a:stCxn id="83" idx="4"/>
                  <a:endCxn id="77" idx="0"/>
                </p:cNvCxnSpPr>
                <p:nvPr/>
              </p:nvCxnSpPr>
              <p:spPr>
                <a:xfrm rot="5400000">
                  <a:off x="2914974" y="5150197"/>
                  <a:ext cx="252892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020" name="Group 61"/>
              <p:cNvGrpSpPr>
                <a:grpSpLocks/>
              </p:cNvGrpSpPr>
              <p:nvPr/>
            </p:nvGrpSpPr>
            <p:grpSpPr bwMode="auto">
              <a:xfrm>
                <a:off x="3034377" y="4524399"/>
                <a:ext cx="1243618" cy="909842"/>
                <a:chOff x="3759924" y="4931898"/>
                <a:chExt cx="1243618" cy="909842"/>
              </a:xfrm>
            </p:grpSpPr>
            <p:grpSp>
              <p:nvGrpSpPr>
                <p:cNvPr id="38034" name="Group 32"/>
                <p:cNvGrpSpPr>
                  <a:grpSpLocks/>
                </p:cNvGrpSpPr>
                <p:nvPr/>
              </p:nvGrpSpPr>
              <p:grpSpPr bwMode="auto">
                <a:xfrm>
                  <a:off x="4095151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71" name="Oval 70"/>
                  <p:cNvSpPr/>
                  <p:nvPr/>
                </p:nvSpPr>
                <p:spPr>
                  <a:xfrm>
                    <a:off x="3827645" y="3475083"/>
                    <a:ext cx="1036822" cy="682036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3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73" name="Straight Arrow Connector 72"/>
                    <p:cNvCxnSpPr/>
                    <p:nvPr/>
                  </p:nvCxnSpPr>
                  <p:spPr>
                    <a:xfrm>
                      <a:off x="5649852" y="3771140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Arrow Connector 73"/>
                    <p:cNvCxnSpPr/>
                    <p:nvPr/>
                  </p:nvCxnSpPr>
                  <p:spPr>
                    <a:xfrm rot="10800000" flipV="1">
                      <a:off x="5626109" y="3947484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70" name="Straight Connector 69"/>
                <p:cNvCxnSpPr>
                  <a:stCxn id="83" idx="5"/>
                  <a:endCxn id="71" idx="1"/>
                </p:cNvCxnSpPr>
                <p:nvPr/>
              </p:nvCxnSpPr>
              <p:spPr>
                <a:xfrm rot="16200000" flipH="1">
                  <a:off x="3779677" y="4912343"/>
                  <a:ext cx="428630" cy="469448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021" name="Group 67"/>
              <p:cNvGrpSpPr>
                <a:grpSpLocks/>
              </p:cNvGrpSpPr>
              <p:nvPr/>
            </p:nvGrpSpPr>
            <p:grpSpPr bwMode="auto">
              <a:xfrm>
                <a:off x="3167408" y="3682221"/>
                <a:ext cx="2211235" cy="1752020"/>
                <a:chOff x="4300454" y="3791550"/>
                <a:chExt cx="2211235" cy="1752020"/>
              </a:xfrm>
            </p:grpSpPr>
            <p:grpSp>
              <p:nvGrpSpPr>
                <p:cNvPr id="38022" name="Group 37"/>
                <p:cNvGrpSpPr>
                  <a:grpSpLocks/>
                </p:cNvGrpSpPr>
                <p:nvPr/>
              </p:nvGrpSpPr>
              <p:grpSpPr bwMode="auto">
                <a:xfrm>
                  <a:off x="5603298" y="4163370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65" name="Oval 64"/>
                  <p:cNvSpPr/>
                  <p:nvPr/>
                </p:nvSpPr>
                <p:spPr>
                  <a:xfrm>
                    <a:off x="3827786" y="3474382"/>
                    <a:ext cx="1036822" cy="684627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3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67" name="Straight Arrow Connector 66"/>
                    <p:cNvCxnSpPr/>
                    <p:nvPr/>
                  </p:nvCxnSpPr>
                  <p:spPr>
                    <a:xfrm>
                      <a:off x="5649993" y="3770438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Arrow Connector 67"/>
                    <p:cNvCxnSpPr/>
                    <p:nvPr/>
                  </p:nvCxnSpPr>
                  <p:spPr>
                    <a:xfrm rot="10800000" flipV="1">
                      <a:off x="5626250" y="3949375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8023" name="Group 42"/>
                <p:cNvGrpSpPr>
                  <a:grpSpLocks/>
                </p:cNvGrpSpPr>
                <p:nvPr/>
              </p:nvGrpSpPr>
              <p:grpSpPr bwMode="auto">
                <a:xfrm>
                  <a:off x="5603298" y="497932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3827786" y="3475084"/>
                    <a:ext cx="1036822" cy="682035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2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63" name="Straight Arrow Connector 62"/>
                    <p:cNvCxnSpPr/>
                    <p:nvPr/>
                  </p:nvCxnSpPr>
                  <p:spPr>
                    <a:xfrm>
                      <a:off x="5649993" y="3771142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 rot="10800000" flipV="1">
                      <a:off x="5626250" y="3947484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9" name="Straight Connector 58"/>
                <p:cNvCxnSpPr>
                  <a:stCxn id="87" idx="6"/>
                  <a:endCxn id="65" idx="1"/>
                </p:cNvCxnSpPr>
                <p:nvPr/>
              </p:nvCxnSpPr>
              <p:spPr>
                <a:xfrm>
                  <a:off x="4300894" y="3792325"/>
                  <a:ext cx="1436093" cy="454348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stCxn id="65" idx="4"/>
                  <a:endCxn id="61" idx="0"/>
                </p:cNvCxnSpPr>
                <p:nvPr/>
              </p:nvCxnSpPr>
              <p:spPr>
                <a:xfrm rot="5400000">
                  <a:off x="5931900" y="4853100"/>
                  <a:ext cx="250748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014" name="Group 224"/>
            <p:cNvGrpSpPr>
              <a:grpSpLocks/>
            </p:cNvGrpSpPr>
            <p:nvPr/>
          </p:nvGrpSpPr>
          <p:grpSpPr bwMode="auto">
            <a:xfrm>
              <a:off x="5331722" y="4513912"/>
              <a:ext cx="119244" cy="239413"/>
              <a:chOff x="4157876" y="5983405"/>
              <a:chExt cx="119244" cy="239413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4157715" y="5983178"/>
                <a:ext cx="119040" cy="98395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4157715" y="6124423"/>
                <a:ext cx="119040" cy="98395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93" name="Outside Msg"/>
          <p:cNvGrpSpPr>
            <a:grpSpLocks/>
          </p:cNvGrpSpPr>
          <p:nvPr/>
        </p:nvGrpSpPr>
        <p:grpSpPr bwMode="auto">
          <a:xfrm>
            <a:off x="6238875" y="2705100"/>
            <a:ext cx="622300" cy="1838325"/>
            <a:chOff x="2360541" y="2913976"/>
            <a:chExt cx="623468" cy="1839349"/>
          </a:xfrm>
        </p:grpSpPr>
        <p:grpSp>
          <p:nvGrpSpPr>
            <p:cNvPr id="37990" name="Group 150"/>
            <p:cNvGrpSpPr>
              <a:grpSpLocks/>
            </p:cNvGrpSpPr>
            <p:nvPr/>
          </p:nvGrpSpPr>
          <p:grpSpPr bwMode="auto">
            <a:xfrm>
              <a:off x="2360541" y="2913976"/>
              <a:ext cx="623468" cy="1506292"/>
              <a:chOff x="0" y="1262205"/>
              <a:chExt cx="623468" cy="1506292"/>
            </a:xfrm>
          </p:grpSpPr>
          <p:grpSp>
            <p:nvGrpSpPr>
              <p:cNvPr id="37994" name="Group 17"/>
              <p:cNvGrpSpPr>
                <a:grpSpLocks/>
              </p:cNvGrpSpPr>
              <p:nvPr/>
            </p:nvGrpSpPr>
            <p:grpSpPr bwMode="auto">
              <a:xfrm>
                <a:off x="0" y="1262205"/>
                <a:ext cx="623468" cy="417823"/>
                <a:chOff x="3828288" y="3474720"/>
                <a:chExt cx="1036320" cy="682752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3828288" y="3474720"/>
                  <a:ext cx="1036320" cy="682626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8010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49" name="Straight Arrow Connector 148"/>
                  <p:cNvCxnSpPr/>
                  <p:nvPr/>
                </p:nvCxnSpPr>
                <p:spPr>
                  <a:xfrm>
                    <a:off x="5650939" y="3770995"/>
                    <a:ext cx="631837" cy="259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Arrow Connector 149"/>
                  <p:cNvCxnSpPr/>
                  <p:nvPr/>
                </p:nvCxnSpPr>
                <p:spPr>
                  <a:xfrm rot="10800000" flipV="1">
                    <a:off x="5627145" y="3947491"/>
                    <a:ext cx="631839" cy="259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995" name="Group 59"/>
              <p:cNvGrpSpPr>
                <a:grpSpLocks/>
              </p:cNvGrpSpPr>
              <p:nvPr/>
            </p:nvGrpSpPr>
            <p:grpSpPr bwMode="auto">
              <a:xfrm>
                <a:off x="0" y="1680616"/>
                <a:ext cx="623468" cy="482687"/>
                <a:chOff x="2587004" y="4233487"/>
                <a:chExt cx="908391" cy="651835"/>
              </a:xfrm>
            </p:grpSpPr>
            <p:grpSp>
              <p:nvGrpSpPr>
                <p:cNvPr id="38003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43" name="Oval 142"/>
                  <p:cNvSpPr/>
                  <p:nvPr/>
                </p:nvSpPr>
                <p:spPr>
                  <a:xfrm>
                    <a:off x="3828288" y="3474056"/>
                    <a:ext cx="1036320" cy="682626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0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45" name="Straight Arrow Connector 25"/>
                    <p:cNvCxnSpPr/>
                    <p:nvPr/>
                  </p:nvCxnSpPr>
                  <p:spPr>
                    <a:xfrm>
                      <a:off x="5650939" y="3770332"/>
                      <a:ext cx="631837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Straight Arrow Connector 145"/>
                    <p:cNvCxnSpPr/>
                    <p:nvPr/>
                  </p:nvCxnSpPr>
                  <p:spPr>
                    <a:xfrm rot="10800000" flipV="1">
                      <a:off x="5627145" y="3946828"/>
                      <a:ext cx="631839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2" name="Straight Connector 141"/>
                <p:cNvCxnSpPr>
                  <a:stCxn id="147" idx="4"/>
                  <a:endCxn id="143" idx="0"/>
                </p:cNvCxnSpPr>
                <p:nvPr/>
              </p:nvCxnSpPr>
              <p:spPr>
                <a:xfrm rot="5400000">
                  <a:off x="2997227" y="4276561"/>
                  <a:ext cx="87944" cy="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996" name="Group 60"/>
              <p:cNvGrpSpPr>
                <a:grpSpLocks/>
              </p:cNvGrpSpPr>
              <p:nvPr/>
            </p:nvGrpSpPr>
            <p:grpSpPr bwMode="auto">
              <a:xfrm>
                <a:off x="0" y="2163890"/>
                <a:ext cx="623468" cy="604607"/>
                <a:chOff x="2587004" y="5025261"/>
                <a:chExt cx="908391" cy="816479"/>
              </a:xfrm>
            </p:grpSpPr>
            <p:grpSp>
              <p:nvGrpSpPr>
                <p:cNvPr id="37997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37" name="Oval 28"/>
                  <p:cNvSpPr/>
                  <p:nvPr/>
                </p:nvSpPr>
                <p:spPr>
                  <a:xfrm>
                    <a:off x="3828288" y="3474027"/>
                    <a:ext cx="1036320" cy="68262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800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39" name="Straight Arrow Connector 138"/>
                    <p:cNvCxnSpPr/>
                    <p:nvPr/>
                  </p:nvCxnSpPr>
                  <p:spPr>
                    <a:xfrm>
                      <a:off x="5650939" y="3770301"/>
                      <a:ext cx="631837" cy="2596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Arrow Connector 31"/>
                    <p:cNvCxnSpPr/>
                    <p:nvPr/>
                  </p:nvCxnSpPr>
                  <p:spPr>
                    <a:xfrm rot="10800000" flipV="1">
                      <a:off x="5627145" y="3946796"/>
                      <a:ext cx="631839" cy="2596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36" name="Straight Connector 135"/>
                <p:cNvCxnSpPr>
                  <a:stCxn id="143" idx="4"/>
                  <a:endCxn id="137" idx="0"/>
                </p:cNvCxnSpPr>
                <p:nvPr/>
              </p:nvCxnSpPr>
              <p:spPr>
                <a:xfrm rot="5400000">
                  <a:off x="2914644" y="5150371"/>
                  <a:ext cx="253110" cy="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991" name="Group 225"/>
            <p:cNvGrpSpPr>
              <a:grpSpLocks/>
            </p:cNvGrpSpPr>
            <p:nvPr/>
          </p:nvGrpSpPr>
          <p:grpSpPr bwMode="auto">
            <a:xfrm>
              <a:off x="2612108" y="4513912"/>
              <a:ext cx="119244" cy="239413"/>
              <a:chOff x="4157876" y="5983405"/>
              <a:chExt cx="119244" cy="239413"/>
            </a:xfrm>
          </p:grpSpPr>
          <p:sp>
            <p:nvSpPr>
              <p:cNvPr id="227" name="Oval 226"/>
              <p:cNvSpPr/>
              <p:nvPr/>
            </p:nvSpPr>
            <p:spPr>
              <a:xfrm>
                <a:off x="4157604" y="5982973"/>
                <a:ext cx="119286" cy="9848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4157604" y="6124338"/>
                <a:ext cx="119286" cy="9848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6" name="Inside Msg Fwd"/>
          <p:cNvGrpSpPr>
            <a:grpSpLocks/>
          </p:cNvGrpSpPr>
          <p:nvPr/>
        </p:nvGrpSpPr>
        <p:grpSpPr bwMode="auto">
          <a:xfrm>
            <a:off x="2078038" y="2720975"/>
            <a:ext cx="2141537" cy="1839913"/>
            <a:chOff x="4312578" y="2913976"/>
            <a:chExt cx="2141134" cy="1839349"/>
          </a:xfrm>
        </p:grpSpPr>
        <p:grpSp>
          <p:nvGrpSpPr>
            <p:cNvPr id="37937" name="Group 98"/>
            <p:cNvGrpSpPr>
              <a:grpSpLocks/>
            </p:cNvGrpSpPr>
            <p:nvPr/>
          </p:nvGrpSpPr>
          <p:grpSpPr bwMode="auto">
            <a:xfrm>
              <a:off x="4312578" y="2913975"/>
              <a:ext cx="2141134" cy="1506291"/>
              <a:chOff x="2259017" y="3400100"/>
              <a:chExt cx="3119626" cy="2034141"/>
            </a:xfrm>
          </p:grpSpPr>
          <p:grpSp>
            <p:nvGrpSpPr>
              <p:cNvPr id="37945" name="Group 17"/>
              <p:cNvGrpSpPr>
                <a:grpSpLocks/>
              </p:cNvGrpSpPr>
              <p:nvPr/>
            </p:nvGrpSpPr>
            <p:grpSpPr bwMode="auto">
              <a:xfrm>
                <a:off x="2259017" y="3400100"/>
                <a:ext cx="908391" cy="564241"/>
                <a:chOff x="3828288" y="3474720"/>
                <a:chExt cx="1036320" cy="682752"/>
              </a:xfrm>
            </p:grpSpPr>
            <p:sp>
              <p:nvSpPr>
                <p:cNvPr id="183" name="Oval 182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7987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85" name="Straight Arrow Connector 184"/>
                  <p:cNvCxnSpPr/>
                  <p:nvPr/>
                </p:nvCxnSpPr>
                <p:spPr>
                  <a:xfrm>
                    <a:off x="5650495" y="3770779"/>
                    <a:ext cx="633174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Arrow Connector 185"/>
                  <p:cNvCxnSpPr/>
                  <p:nvPr/>
                </p:nvCxnSpPr>
                <p:spPr>
                  <a:xfrm rot="10800000" flipV="1">
                    <a:off x="5626752" y="3947123"/>
                    <a:ext cx="633174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946" name="Group 59"/>
              <p:cNvGrpSpPr>
                <a:grpSpLocks/>
              </p:cNvGrpSpPr>
              <p:nvPr/>
            </p:nvGrpSpPr>
            <p:grpSpPr bwMode="auto">
              <a:xfrm>
                <a:off x="2259017" y="3965134"/>
                <a:ext cx="908391" cy="651835"/>
                <a:chOff x="2587004" y="4233487"/>
                <a:chExt cx="908391" cy="651835"/>
              </a:xfrm>
            </p:grpSpPr>
            <p:grpSp>
              <p:nvGrpSpPr>
                <p:cNvPr id="37976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79" name="Oval 178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8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81" name="Straight Arrow Connector 25"/>
                    <p:cNvCxnSpPr/>
                    <p:nvPr/>
                  </p:nvCxnSpPr>
                  <p:spPr>
                    <a:xfrm>
                      <a:off x="5650495" y="3772027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Arrow Connector 181"/>
                    <p:cNvCxnSpPr/>
                    <p:nvPr/>
                  </p:nvCxnSpPr>
                  <p:spPr>
                    <a:xfrm rot="10800000" flipV="1">
                      <a:off x="5626752" y="3948371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78" name="Straight Connector 177"/>
                <p:cNvCxnSpPr>
                  <a:stCxn id="0" idx="4"/>
                  <a:endCxn id="0" idx="0"/>
                </p:cNvCxnSpPr>
                <p:nvPr/>
              </p:nvCxnSpPr>
              <p:spPr>
                <a:xfrm rot="5400000">
                  <a:off x="2997485" y="4277024"/>
                  <a:ext cx="87870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947" name="Group 60"/>
              <p:cNvGrpSpPr>
                <a:grpSpLocks/>
              </p:cNvGrpSpPr>
              <p:nvPr/>
            </p:nvGrpSpPr>
            <p:grpSpPr bwMode="auto">
              <a:xfrm>
                <a:off x="2259017" y="4617762"/>
                <a:ext cx="908391" cy="816479"/>
                <a:chOff x="2587004" y="5025261"/>
                <a:chExt cx="908391" cy="816479"/>
              </a:xfrm>
            </p:grpSpPr>
            <p:grpSp>
              <p:nvGrpSpPr>
                <p:cNvPr id="37970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73" name="Oval 28"/>
                  <p:cNvSpPr/>
                  <p:nvPr/>
                </p:nvSpPr>
                <p:spPr>
                  <a:xfrm>
                    <a:off x="3828288" y="3475086"/>
                    <a:ext cx="1036822" cy="682036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7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75" name="Straight Arrow Connector 174"/>
                    <p:cNvCxnSpPr/>
                    <p:nvPr/>
                  </p:nvCxnSpPr>
                  <p:spPr>
                    <a:xfrm>
                      <a:off x="5650495" y="3771143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Straight Arrow Connector 31"/>
                    <p:cNvCxnSpPr/>
                    <p:nvPr/>
                  </p:nvCxnSpPr>
                  <p:spPr>
                    <a:xfrm rot="10800000" flipV="1">
                      <a:off x="5626752" y="3947488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72" name="Straight Connector 171"/>
                <p:cNvCxnSpPr>
                  <a:stCxn id="0" idx="4"/>
                  <a:endCxn id="173" idx="0"/>
                </p:cNvCxnSpPr>
                <p:nvPr/>
              </p:nvCxnSpPr>
              <p:spPr>
                <a:xfrm rot="5400000">
                  <a:off x="2914974" y="5150200"/>
                  <a:ext cx="252892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948" name="Group 61"/>
              <p:cNvGrpSpPr>
                <a:grpSpLocks/>
              </p:cNvGrpSpPr>
              <p:nvPr/>
            </p:nvGrpSpPr>
            <p:grpSpPr bwMode="auto">
              <a:xfrm>
                <a:off x="3034377" y="4524399"/>
                <a:ext cx="1243618" cy="909842"/>
                <a:chOff x="3759924" y="4931898"/>
                <a:chExt cx="1243618" cy="909842"/>
              </a:xfrm>
            </p:grpSpPr>
            <p:grpSp>
              <p:nvGrpSpPr>
                <p:cNvPr id="37962" name="Group 32"/>
                <p:cNvGrpSpPr>
                  <a:grpSpLocks/>
                </p:cNvGrpSpPr>
                <p:nvPr/>
              </p:nvGrpSpPr>
              <p:grpSpPr bwMode="auto">
                <a:xfrm>
                  <a:off x="4095151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67" name="Oval 166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  <a:ln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6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69" name="Straight Arrow Connector 168"/>
                    <p:cNvCxnSpPr/>
                    <p:nvPr/>
                  </p:nvCxnSpPr>
                  <p:spPr>
                    <a:xfrm>
                      <a:off x="5649852" y="3771143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Arrow Connector 169"/>
                    <p:cNvCxnSpPr/>
                    <p:nvPr/>
                  </p:nvCxnSpPr>
                  <p:spPr>
                    <a:xfrm rot="10800000" flipV="1">
                      <a:off x="5626109" y="3947488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66" name="Straight Connector 165"/>
                <p:cNvCxnSpPr>
                  <a:stCxn id="0" idx="5"/>
                  <a:endCxn id="0" idx="1"/>
                </p:cNvCxnSpPr>
                <p:nvPr/>
              </p:nvCxnSpPr>
              <p:spPr>
                <a:xfrm rot="16200000" flipH="1">
                  <a:off x="3779677" y="4912346"/>
                  <a:ext cx="428630" cy="469448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949" name="Group 67"/>
              <p:cNvGrpSpPr>
                <a:grpSpLocks/>
              </p:cNvGrpSpPr>
              <p:nvPr/>
            </p:nvGrpSpPr>
            <p:grpSpPr bwMode="auto">
              <a:xfrm>
                <a:off x="3167408" y="3682221"/>
                <a:ext cx="2211235" cy="1752020"/>
                <a:chOff x="4300454" y="3791550"/>
                <a:chExt cx="2211235" cy="1752020"/>
              </a:xfrm>
            </p:grpSpPr>
            <p:grpSp>
              <p:nvGrpSpPr>
                <p:cNvPr id="37950" name="Group 37"/>
                <p:cNvGrpSpPr>
                  <a:grpSpLocks/>
                </p:cNvGrpSpPr>
                <p:nvPr/>
              </p:nvGrpSpPr>
              <p:grpSpPr bwMode="auto">
                <a:xfrm>
                  <a:off x="5603298" y="4163370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61" name="Oval 160"/>
                  <p:cNvSpPr/>
                  <p:nvPr/>
                </p:nvSpPr>
                <p:spPr>
                  <a:xfrm>
                    <a:off x="3827786" y="3474383"/>
                    <a:ext cx="1036822" cy="684629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5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63" name="Straight Arrow Connector 162"/>
                    <p:cNvCxnSpPr/>
                    <p:nvPr/>
                  </p:nvCxnSpPr>
                  <p:spPr>
                    <a:xfrm>
                      <a:off x="5649993" y="3770439"/>
                      <a:ext cx="633174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Arrow Connector 163"/>
                    <p:cNvCxnSpPr/>
                    <p:nvPr/>
                  </p:nvCxnSpPr>
                  <p:spPr>
                    <a:xfrm rot="10800000" flipV="1">
                      <a:off x="5626250" y="3949378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7951" name="Group 42"/>
                <p:cNvGrpSpPr>
                  <a:grpSpLocks/>
                </p:cNvGrpSpPr>
                <p:nvPr/>
              </p:nvGrpSpPr>
              <p:grpSpPr bwMode="auto">
                <a:xfrm>
                  <a:off x="5603298" y="497932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57" name="Oval 156"/>
                  <p:cNvSpPr/>
                  <p:nvPr/>
                </p:nvSpPr>
                <p:spPr>
                  <a:xfrm>
                    <a:off x="3827786" y="3475086"/>
                    <a:ext cx="1036822" cy="682036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55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59" name="Straight Arrow Connector 158"/>
                    <p:cNvCxnSpPr/>
                    <p:nvPr/>
                  </p:nvCxnSpPr>
                  <p:spPr>
                    <a:xfrm>
                      <a:off x="5649993" y="3771143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Arrow Connector 159"/>
                    <p:cNvCxnSpPr/>
                    <p:nvPr/>
                  </p:nvCxnSpPr>
                  <p:spPr>
                    <a:xfrm rot="10800000" flipV="1">
                      <a:off x="5626250" y="3947488"/>
                      <a:ext cx="633174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55" name="Straight Connector 154"/>
                <p:cNvCxnSpPr>
                  <a:stCxn id="0" idx="6"/>
                  <a:endCxn id="161" idx="1"/>
                </p:cNvCxnSpPr>
                <p:nvPr/>
              </p:nvCxnSpPr>
              <p:spPr>
                <a:xfrm>
                  <a:off x="4300894" y="3792326"/>
                  <a:ext cx="1436093" cy="454348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>
                  <a:stCxn id="161" idx="4"/>
                  <a:endCxn id="157" idx="0"/>
                </p:cNvCxnSpPr>
                <p:nvPr/>
              </p:nvCxnSpPr>
              <p:spPr>
                <a:xfrm rot="5400000">
                  <a:off x="5931900" y="4853102"/>
                  <a:ext cx="250748" cy="2312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938" name="Group 224"/>
            <p:cNvGrpSpPr>
              <a:grpSpLocks/>
            </p:cNvGrpSpPr>
            <p:nvPr/>
          </p:nvGrpSpPr>
          <p:grpSpPr bwMode="auto">
            <a:xfrm>
              <a:off x="5331722" y="4513912"/>
              <a:ext cx="119244" cy="239413"/>
              <a:chOff x="4157876" y="5983405"/>
              <a:chExt cx="119244" cy="239413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4157876" y="5983405"/>
                <a:ext cx="119244" cy="97647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157876" y="6125171"/>
                <a:ext cx="119244" cy="97647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87" name="Outside Msg Fwd"/>
          <p:cNvGrpSpPr>
            <a:grpSpLocks/>
          </p:cNvGrpSpPr>
          <p:nvPr/>
        </p:nvGrpSpPr>
        <p:grpSpPr bwMode="auto">
          <a:xfrm>
            <a:off x="6242050" y="2720975"/>
            <a:ext cx="622300" cy="1839913"/>
            <a:chOff x="2360541" y="2913976"/>
            <a:chExt cx="623468" cy="1839349"/>
          </a:xfrm>
        </p:grpSpPr>
        <p:grpSp>
          <p:nvGrpSpPr>
            <p:cNvPr id="37904" name="Group 150"/>
            <p:cNvGrpSpPr>
              <a:grpSpLocks/>
            </p:cNvGrpSpPr>
            <p:nvPr/>
          </p:nvGrpSpPr>
          <p:grpSpPr bwMode="auto">
            <a:xfrm>
              <a:off x="2360541" y="2913976"/>
              <a:ext cx="623468" cy="1506285"/>
              <a:chOff x="0" y="1262205"/>
              <a:chExt cx="623468" cy="1506285"/>
            </a:xfrm>
          </p:grpSpPr>
          <p:grpSp>
            <p:nvGrpSpPr>
              <p:cNvPr id="37912" name="Group 17"/>
              <p:cNvGrpSpPr>
                <a:grpSpLocks/>
              </p:cNvGrpSpPr>
              <p:nvPr/>
            </p:nvGrpSpPr>
            <p:grpSpPr bwMode="auto">
              <a:xfrm>
                <a:off x="0" y="1262205"/>
                <a:ext cx="623468" cy="417823"/>
                <a:chOff x="3828288" y="3474720"/>
                <a:chExt cx="1036320" cy="682752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7934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09" name="Straight Arrow Connector 208"/>
                  <p:cNvCxnSpPr/>
                  <p:nvPr/>
                </p:nvCxnSpPr>
                <p:spPr>
                  <a:xfrm>
                    <a:off x="5650939" y="3770778"/>
                    <a:ext cx="631837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Arrow Connector 209"/>
                  <p:cNvCxnSpPr/>
                  <p:nvPr/>
                </p:nvCxnSpPr>
                <p:spPr>
                  <a:xfrm rot="10800000" flipV="1">
                    <a:off x="5627145" y="3947122"/>
                    <a:ext cx="631839" cy="259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913" name="Group 59"/>
              <p:cNvGrpSpPr>
                <a:grpSpLocks/>
              </p:cNvGrpSpPr>
              <p:nvPr/>
            </p:nvGrpSpPr>
            <p:grpSpPr bwMode="auto">
              <a:xfrm>
                <a:off x="0" y="1680616"/>
                <a:ext cx="623468" cy="482687"/>
                <a:chOff x="2587004" y="4233487"/>
                <a:chExt cx="908391" cy="651835"/>
              </a:xfrm>
            </p:grpSpPr>
            <p:grpSp>
              <p:nvGrpSpPr>
                <p:cNvPr id="37923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203" name="Oval 202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2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205" name="Straight Arrow Connector 25"/>
                    <p:cNvCxnSpPr/>
                    <p:nvPr/>
                  </p:nvCxnSpPr>
                  <p:spPr>
                    <a:xfrm>
                      <a:off x="5650939" y="3772026"/>
                      <a:ext cx="631837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Straight Arrow Connector 205"/>
                    <p:cNvCxnSpPr/>
                    <p:nvPr/>
                  </p:nvCxnSpPr>
                  <p:spPr>
                    <a:xfrm rot="10800000" flipV="1">
                      <a:off x="5627145" y="3948370"/>
                      <a:ext cx="631839" cy="2594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02" name="Straight Connector 201"/>
                <p:cNvCxnSpPr>
                  <a:stCxn id="0" idx="4"/>
                  <a:endCxn id="0" idx="0"/>
                </p:cNvCxnSpPr>
                <p:nvPr/>
              </p:nvCxnSpPr>
              <p:spPr>
                <a:xfrm rot="5400000">
                  <a:off x="2997265" y="4278179"/>
                  <a:ext cx="87870" cy="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914" name="Group 60"/>
              <p:cNvGrpSpPr>
                <a:grpSpLocks/>
              </p:cNvGrpSpPr>
              <p:nvPr/>
            </p:nvGrpSpPr>
            <p:grpSpPr bwMode="auto">
              <a:xfrm>
                <a:off x="0" y="2163884"/>
                <a:ext cx="623468" cy="604606"/>
                <a:chOff x="2587004" y="5025261"/>
                <a:chExt cx="908391" cy="816479"/>
              </a:xfrm>
            </p:grpSpPr>
            <p:grpSp>
              <p:nvGrpSpPr>
                <p:cNvPr id="37915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97" name="Oval 28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792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99" name="Straight Arrow Connector 198"/>
                    <p:cNvCxnSpPr/>
                    <p:nvPr/>
                  </p:nvCxnSpPr>
                  <p:spPr>
                    <a:xfrm>
                      <a:off x="5650939" y="3771152"/>
                      <a:ext cx="631837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Arrow Connector 31"/>
                    <p:cNvCxnSpPr/>
                    <p:nvPr/>
                  </p:nvCxnSpPr>
                  <p:spPr>
                    <a:xfrm rot="10800000" flipV="1">
                      <a:off x="5627145" y="3947496"/>
                      <a:ext cx="631839" cy="2592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96" name="Straight Connector 195"/>
                <p:cNvCxnSpPr>
                  <a:stCxn id="0" idx="4"/>
                  <a:endCxn id="0" idx="0"/>
                </p:cNvCxnSpPr>
                <p:nvPr/>
              </p:nvCxnSpPr>
              <p:spPr>
                <a:xfrm rot="5400000">
                  <a:off x="2914753" y="5151362"/>
                  <a:ext cx="252892" cy="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905" name="Group 225"/>
            <p:cNvGrpSpPr>
              <a:grpSpLocks/>
            </p:cNvGrpSpPr>
            <p:nvPr/>
          </p:nvGrpSpPr>
          <p:grpSpPr bwMode="auto">
            <a:xfrm>
              <a:off x="2612108" y="4513912"/>
              <a:ext cx="119244" cy="239413"/>
              <a:chOff x="4157876" y="5983405"/>
              <a:chExt cx="119244" cy="239413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4157876" y="5983405"/>
                <a:ext cx="119244" cy="97647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4157876" y="6125171"/>
                <a:ext cx="119244" cy="97647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1" name="Picture 36" descr="The image “http://www.iconlib.info/original/Crystal_application_icon_mycomputer_1350.jpg” cannot be displayed, because it contains error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8013" y="3173413"/>
            <a:ext cx="1054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" name="TextBox 211"/>
          <p:cNvSpPr txBox="1">
            <a:spLocks noChangeArrowheads="1"/>
          </p:cNvSpPr>
          <p:nvPr/>
        </p:nvSpPr>
        <p:spPr bwMode="auto">
          <a:xfrm>
            <a:off x="3595688" y="2189163"/>
            <a:ext cx="2055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Reduction R</a:t>
            </a:r>
          </a:p>
        </p:txBody>
      </p:sp>
      <p:grpSp>
        <p:nvGrpSpPr>
          <p:cNvPr id="216" name="P*"/>
          <p:cNvGrpSpPr>
            <a:grpSpLocks/>
          </p:cNvGrpSpPr>
          <p:nvPr/>
        </p:nvGrpSpPr>
        <p:grpSpPr bwMode="auto">
          <a:xfrm>
            <a:off x="623888" y="2874963"/>
            <a:ext cx="1477962" cy="1479550"/>
            <a:chOff x="524787" y="3892835"/>
            <a:chExt cx="1478418" cy="1478700"/>
          </a:xfrm>
        </p:grpSpPr>
        <p:sp>
          <p:nvSpPr>
            <p:cNvPr id="37901" name="Text Box 11"/>
            <p:cNvSpPr txBox="1">
              <a:spLocks noChangeArrowheads="1"/>
            </p:cNvSpPr>
            <p:nvPr/>
          </p:nvSpPr>
          <p:spPr bwMode="auto">
            <a:xfrm>
              <a:off x="524787" y="3892835"/>
              <a:ext cx="14784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Resetting P*</a:t>
              </a:r>
            </a:p>
          </p:txBody>
        </p:sp>
        <p:sp>
          <p:nvSpPr>
            <p:cNvPr id="214" name="12-Point Star 213"/>
            <p:cNvSpPr/>
            <p:nvPr/>
          </p:nvSpPr>
          <p:spPr>
            <a:xfrm>
              <a:off x="524787" y="4287895"/>
              <a:ext cx="1478418" cy="1083640"/>
            </a:xfrm>
            <a:prstGeom prst="star12">
              <a:avLst>
                <a:gd name="adj" fmla="val 21646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790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73409" y="4249205"/>
              <a:ext cx="843315" cy="8916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Message to Forward?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[GKr90] For constant round protocols, choose random messages to forward</a:t>
            </a:r>
          </a:p>
          <a:p>
            <a:pPr lvl="1"/>
            <a:r>
              <a:rPr lang="en-US" smtClean="0"/>
              <a:t>Guess correctly w.p. 1/poly each round</a:t>
            </a:r>
          </a:p>
          <a:p>
            <a:pPr lvl="1"/>
            <a:r>
              <a:rPr lang="en-US" smtClean="0"/>
              <a:t>Doesn’t work when there are more rounds</a:t>
            </a:r>
          </a:p>
          <a:p>
            <a:endParaRPr lang="en-US" sz="1000" smtClean="0"/>
          </a:p>
          <a:p>
            <a:r>
              <a:rPr lang="en-US" smtClean="0"/>
              <a:t>Our approach:</a:t>
            </a:r>
          </a:p>
          <a:p>
            <a:pPr lvl="1"/>
            <a:r>
              <a:rPr lang="en-US" smtClean="0"/>
              <a:t>Do a </a:t>
            </a:r>
            <a:r>
              <a:rPr lang="en-US" b="1" smtClean="0">
                <a:solidFill>
                  <a:schemeClr val="accent1"/>
                </a:solidFill>
              </a:rPr>
              <a:t>test run </a:t>
            </a:r>
            <a:r>
              <a:rPr lang="en-US" smtClean="0"/>
              <a:t>to see which msg “should’ve been” forwarded. Forward it and continue simulation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If P* doesn’t use forwarded msg,</a:t>
            </a:r>
            <a:r>
              <a:rPr lang="en-US" b="1" smtClean="0">
                <a:solidFill>
                  <a:schemeClr val="accent1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</a:rPr>
              <a:t>rewind</a:t>
            </a:r>
            <a:r>
              <a:rPr lang="en-US" smtClean="0"/>
              <a:t> P* until it does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6F6A-37E1-4B96-8285-B431616C33B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504825" y="2368550"/>
            <a:ext cx="5270500" cy="2286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grpSp>
        <p:nvGrpSpPr>
          <p:cNvPr id="260" name="Next Steps 3"/>
          <p:cNvGrpSpPr>
            <a:grpSpLocks/>
          </p:cNvGrpSpPr>
          <p:nvPr/>
        </p:nvGrpSpPr>
        <p:grpSpPr bwMode="auto">
          <a:xfrm>
            <a:off x="2078038" y="3279775"/>
            <a:ext cx="2141537" cy="674688"/>
            <a:chOff x="2077812" y="3037230"/>
            <a:chExt cx="2141134" cy="673742"/>
          </a:xfrm>
        </p:grpSpPr>
        <p:grpSp>
          <p:nvGrpSpPr>
            <p:cNvPr id="40068" name="Bottom Branch"/>
            <p:cNvGrpSpPr>
              <a:grpSpLocks/>
            </p:cNvGrpSpPr>
            <p:nvPr/>
          </p:nvGrpSpPr>
          <p:grpSpPr bwMode="auto">
            <a:xfrm>
              <a:off x="2077812" y="3106359"/>
              <a:ext cx="623468" cy="604606"/>
              <a:chOff x="2587004" y="5025261"/>
              <a:chExt cx="908391" cy="816479"/>
            </a:xfrm>
          </p:grpSpPr>
          <p:grpSp>
            <p:nvGrpSpPr>
              <p:cNvPr id="40083" name="Group 27"/>
              <p:cNvGrpSpPr>
                <a:grpSpLocks/>
              </p:cNvGrpSpPr>
              <p:nvPr/>
            </p:nvGrpSpPr>
            <p:grpSpPr bwMode="auto">
              <a:xfrm>
                <a:off x="2587004" y="5277499"/>
                <a:ext cx="908391" cy="564241"/>
                <a:chOff x="3828288" y="3474720"/>
                <a:chExt cx="1036320" cy="682752"/>
              </a:xfrm>
            </p:grpSpPr>
            <p:sp>
              <p:nvSpPr>
                <p:cNvPr id="278" name="Oval 28"/>
                <p:cNvSpPr/>
                <p:nvPr/>
              </p:nvSpPr>
              <p:spPr>
                <a:xfrm>
                  <a:off x="3828288" y="3476193"/>
                  <a:ext cx="1036822" cy="68129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086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80" name="Straight Arrow Connector 279"/>
                  <p:cNvCxnSpPr/>
                  <p:nvPr/>
                </p:nvCxnSpPr>
                <p:spPr>
                  <a:xfrm>
                    <a:off x="5650495" y="3771976"/>
                    <a:ext cx="633174" cy="259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Straight Arrow Connector 31"/>
                  <p:cNvCxnSpPr/>
                  <p:nvPr/>
                </p:nvCxnSpPr>
                <p:spPr>
                  <a:xfrm rot="10800000" flipV="1">
                    <a:off x="5626752" y="3948128"/>
                    <a:ext cx="633174" cy="259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7" name="Straight Connector 276"/>
              <p:cNvCxnSpPr>
                <a:endCxn id="278" idx="0"/>
              </p:cNvCxnSpPr>
              <p:nvPr/>
            </p:nvCxnSpPr>
            <p:spPr>
              <a:xfrm rot="5400000">
                <a:off x="2915112" y="5151254"/>
                <a:ext cx="252615" cy="2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0069" name="Bottom Right Branch"/>
            <p:cNvGrpSpPr>
              <a:grpSpLocks/>
            </p:cNvGrpSpPr>
            <p:nvPr/>
          </p:nvGrpSpPr>
          <p:grpSpPr bwMode="auto">
            <a:xfrm>
              <a:off x="2609975" y="3037230"/>
              <a:ext cx="853549" cy="673742"/>
              <a:chOff x="3759924" y="4931898"/>
              <a:chExt cx="1243618" cy="909842"/>
            </a:xfrm>
          </p:grpSpPr>
          <p:grpSp>
            <p:nvGrpSpPr>
              <p:cNvPr id="40077" name="Group 32"/>
              <p:cNvGrpSpPr>
                <a:grpSpLocks/>
              </p:cNvGrpSpPr>
              <p:nvPr/>
            </p:nvGrpSpPr>
            <p:grpSpPr bwMode="auto">
              <a:xfrm>
                <a:off x="4095151" y="5277499"/>
                <a:ext cx="908391" cy="564241"/>
                <a:chOff x="3828288" y="3474720"/>
                <a:chExt cx="1036320" cy="682752"/>
              </a:xfrm>
            </p:grpSpPr>
            <p:sp>
              <p:nvSpPr>
                <p:cNvPr id="272" name="Oval 271"/>
                <p:cNvSpPr/>
                <p:nvPr/>
              </p:nvSpPr>
              <p:spPr>
                <a:xfrm>
                  <a:off x="3827645" y="3473594"/>
                  <a:ext cx="1036820" cy="683878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080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74" name="Straight Arrow Connector 273"/>
                  <p:cNvCxnSpPr/>
                  <p:nvPr/>
                </p:nvCxnSpPr>
                <p:spPr>
                  <a:xfrm>
                    <a:off x="5649852" y="3769375"/>
                    <a:ext cx="633173" cy="2591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Straight Arrow Connector 274"/>
                  <p:cNvCxnSpPr/>
                  <p:nvPr/>
                </p:nvCxnSpPr>
                <p:spPr>
                  <a:xfrm rot="10800000" flipV="1">
                    <a:off x="5626109" y="3948116"/>
                    <a:ext cx="633173" cy="259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71" name="Straight Connector 270"/>
              <p:cNvCxnSpPr>
                <a:endCxn id="272" idx="1"/>
              </p:cNvCxnSpPr>
              <p:nvPr/>
            </p:nvCxnSpPr>
            <p:spPr>
              <a:xfrm rot="16200000" flipH="1">
                <a:off x="3779911" y="4911254"/>
                <a:ext cx="428161" cy="46944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0070" name="Group 230"/>
            <p:cNvGrpSpPr>
              <a:grpSpLocks/>
            </p:cNvGrpSpPr>
            <p:nvPr/>
          </p:nvGrpSpPr>
          <p:grpSpPr bwMode="auto">
            <a:xfrm>
              <a:off x="3595478" y="3107339"/>
              <a:ext cx="623468" cy="603633"/>
              <a:chOff x="3595478" y="3107339"/>
              <a:chExt cx="623468" cy="603633"/>
            </a:xfrm>
          </p:grpSpPr>
          <p:grpSp>
            <p:nvGrpSpPr>
              <p:cNvPr id="40071" name="Group 42"/>
              <p:cNvGrpSpPr>
                <a:grpSpLocks/>
              </p:cNvGrpSpPr>
              <p:nvPr/>
            </p:nvGrpSpPr>
            <p:grpSpPr bwMode="auto">
              <a:xfrm>
                <a:off x="3595478" y="3293149"/>
                <a:ext cx="623468" cy="417823"/>
                <a:chOff x="3828288" y="3474720"/>
                <a:chExt cx="1036320" cy="682752"/>
              </a:xfrm>
            </p:grpSpPr>
            <p:sp>
              <p:nvSpPr>
                <p:cNvPr id="266" name="Oval 265"/>
                <p:cNvSpPr/>
                <p:nvPr/>
              </p:nvSpPr>
              <p:spPr>
                <a:xfrm>
                  <a:off x="3827786" y="3473594"/>
                  <a:ext cx="1036822" cy="683878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074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68" name="Straight Arrow Connector 267"/>
                  <p:cNvCxnSpPr/>
                  <p:nvPr/>
                </p:nvCxnSpPr>
                <p:spPr>
                  <a:xfrm>
                    <a:off x="5649993" y="3769375"/>
                    <a:ext cx="633174" cy="2591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Arrow Connector 268"/>
                  <p:cNvCxnSpPr/>
                  <p:nvPr/>
                </p:nvCxnSpPr>
                <p:spPr>
                  <a:xfrm rot="10800000" flipV="1">
                    <a:off x="5626250" y="3948116"/>
                    <a:ext cx="633174" cy="259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65" name="Straight Connector 264"/>
              <p:cNvCxnSpPr>
                <a:endCxn id="266" idx="0"/>
              </p:cNvCxnSpPr>
              <p:nvPr/>
            </p:nvCxnSpPr>
            <p:spPr>
              <a:xfrm rot="5400000">
                <a:off x="3813530" y="3199720"/>
                <a:ext cx="187062" cy="158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Next Steps 3 Acc"/>
          <p:cNvGrpSpPr>
            <a:grpSpLocks/>
          </p:cNvGrpSpPr>
          <p:nvPr/>
        </p:nvGrpSpPr>
        <p:grpSpPr bwMode="auto">
          <a:xfrm>
            <a:off x="2660650" y="3933825"/>
            <a:ext cx="1008063" cy="625475"/>
            <a:chOff x="2660836" y="3934321"/>
            <a:chExt cx="1008080" cy="624784"/>
          </a:xfrm>
        </p:grpSpPr>
        <p:sp>
          <p:nvSpPr>
            <p:cNvPr id="162" name="Oval 161"/>
            <p:cNvSpPr/>
            <p:nvPr/>
          </p:nvSpPr>
          <p:spPr>
            <a:xfrm>
              <a:off x="2660836" y="4142054"/>
              <a:ext cx="1008080" cy="41705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ym typeface="Symbol"/>
                </a:rPr>
                <a:t>Acc.</a:t>
              </a:r>
              <a:endParaRPr lang="en-US" sz="2400" dirty="0"/>
            </a:p>
          </p:txBody>
        </p:sp>
        <p:cxnSp>
          <p:nvCxnSpPr>
            <p:cNvPr id="163" name="Straight Connector 162"/>
            <p:cNvCxnSpPr>
              <a:endCxn id="162" idx="0"/>
            </p:cNvCxnSpPr>
            <p:nvPr/>
          </p:nvCxnSpPr>
          <p:spPr>
            <a:xfrm rot="5400000">
              <a:off x="3061802" y="4038188"/>
              <a:ext cx="207733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A1084-9FB6-4569-B6A8-F25E76647E9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39942" name="Verif"/>
          <p:cNvGrpSpPr>
            <a:grpSpLocks/>
          </p:cNvGrpSpPr>
          <p:nvPr/>
        </p:nvGrpSpPr>
        <p:grpSpPr bwMode="auto">
          <a:xfrm>
            <a:off x="7178675" y="2593975"/>
            <a:ext cx="1154113" cy="1265238"/>
            <a:chOff x="959129" y="3042450"/>
            <a:chExt cx="1154548" cy="1265464"/>
          </a:xfrm>
        </p:grpSpPr>
        <p:pic>
          <p:nvPicPr>
            <p:cNvPr id="40064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14746" y="3416249"/>
              <a:ext cx="843315" cy="8916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0065" name="Text Box 11"/>
            <p:cNvSpPr txBox="1">
              <a:spLocks noChangeArrowheads="1"/>
            </p:cNvSpPr>
            <p:nvPr/>
          </p:nvSpPr>
          <p:spPr bwMode="auto">
            <a:xfrm>
              <a:off x="959129" y="3042450"/>
              <a:ext cx="11545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Verifier V</a:t>
              </a:r>
            </a:p>
          </p:txBody>
        </p:sp>
      </p:grpSp>
      <p:grpSp>
        <p:nvGrpSpPr>
          <p:cNvPr id="257" name="Starting"/>
          <p:cNvGrpSpPr>
            <a:grpSpLocks/>
          </p:cNvGrpSpPr>
          <p:nvPr/>
        </p:nvGrpSpPr>
        <p:grpSpPr bwMode="auto">
          <a:xfrm>
            <a:off x="2078038" y="2422525"/>
            <a:ext cx="4783137" cy="919163"/>
            <a:chOff x="2077812" y="2187665"/>
            <a:chExt cx="4784007" cy="919085"/>
          </a:xfrm>
        </p:grpSpPr>
        <p:grpSp>
          <p:nvGrpSpPr>
            <p:cNvPr id="40023" name="Starting"/>
            <p:cNvGrpSpPr>
              <a:grpSpLocks/>
            </p:cNvGrpSpPr>
            <p:nvPr/>
          </p:nvGrpSpPr>
          <p:grpSpPr bwMode="auto">
            <a:xfrm>
              <a:off x="2077812" y="2204681"/>
              <a:ext cx="2141134" cy="902069"/>
              <a:chOff x="2077812" y="2204681"/>
              <a:chExt cx="2141134" cy="902069"/>
            </a:xfrm>
          </p:grpSpPr>
          <p:grpSp>
            <p:nvGrpSpPr>
              <p:cNvPr id="40041" name="Forwarded Branch inside"/>
              <p:cNvGrpSpPr>
                <a:grpSpLocks/>
              </p:cNvGrpSpPr>
              <p:nvPr/>
            </p:nvGrpSpPr>
            <p:grpSpPr bwMode="auto">
              <a:xfrm>
                <a:off x="2077812" y="2204681"/>
                <a:ext cx="623468" cy="901097"/>
                <a:chOff x="2077812" y="2204681"/>
                <a:chExt cx="623468" cy="901097"/>
              </a:xfrm>
            </p:grpSpPr>
            <p:grpSp>
              <p:nvGrpSpPr>
                <p:cNvPr id="40048" name="Group 17"/>
                <p:cNvGrpSpPr>
                  <a:grpSpLocks/>
                </p:cNvGrpSpPr>
                <p:nvPr/>
              </p:nvGrpSpPr>
              <p:grpSpPr bwMode="auto">
                <a:xfrm>
                  <a:off x="2077812" y="2204681"/>
                  <a:ext cx="623468" cy="417823"/>
                  <a:chOff x="3828288" y="3474720"/>
                  <a:chExt cx="1036320" cy="682752"/>
                </a:xfrm>
              </p:grpSpPr>
              <p:sp>
                <p:nvSpPr>
                  <p:cNvPr id="124" name="Oval 123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006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26" name="Straight Arrow Connector 125"/>
                    <p:cNvCxnSpPr/>
                    <p:nvPr/>
                  </p:nvCxnSpPr>
                  <p:spPr>
                    <a:xfrm>
                      <a:off x="5650574" y="3771560"/>
                      <a:ext cx="633408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Arrow Connector 126"/>
                    <p:cNvCxnSpPr/>
                    <p:nvPr/>
                  </p:nvCxnSpPr>
                  <p:spPr>
                    <a:xfrm rot="10800000" flipV="1">
                      <a:off x="5626822" y="3947943"/>
                      <a:ext cx="633408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0049" name="Group 59"/>
                <p:cNvGrpSpPr>
                  <a:grpSpLocks/>
                </p:cNvGrpSpPr>
                <p:nvPr/>
              </p:nvGrpSpPr>
              <p:grpSpPr bwMode="auto">
                <a:xfrm>
                  <a:off x="2077812" y="2623091"/>
                  <a:ext cx="623468" cy="482687"/>
                  <a:chOff x="2587004" y="4233487"/>
                  <a:chExt cx="908391" cy="651835"/>
                </a:xfrm>
              </p:grpSpPr>
              <p:grpSp>
                <p:nvGrpSpPr>
                  <p:cNvPr id="4005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87004" y="4321081"/>
                    <a:ext cx="908391" cy="564241"/>
                    <a:chOff x="3828288" y="3474720"/>
                    <a:chExt cx="1036320" cy="682752"/>
                  </a:xfrm>
                </p:grpSpPr>
                <p:sp>
                  <p:nvSpPr>
                    <p:cNvPr id="120" name="Oval 119"/>
                    <p:cNvSpPr/>
                    <p:nvPr/>
                  </p:nvSpPr>
                  <p:spPr>
                    <a:xfrm>
                      <a:off x="3828288" y="3474720"/>
                      <a:ext cx="1036320" cy="682752"/>
                    </a:xfrm>
                    <a:prstGeom prst="ellipse">
                      <a:avLst/>
                    </a:prstGeom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4005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18175" y="3725804"/>
                      <a:ext cx="656547" cy="180585"/>
                      <a:chOff x="5626687" y="3770312"/>
                      <a:chExt cx="656547" cy="180585"/>
                    </a:xfrm>
                  </p:grpSpPr>
                  <p:cxnSp>
                    <p:nvCxnSpPr>
                      <p:cNvPr id="122" name="Straight Arrow Connector 25"/>
                      <p:cNvCxnSpPr/>
                      <p:nvPr/>
                    </p:nvCxnSpPr>
                    <p:spPr>
                      <a:xfrm>
                        <a:off x="5650574" y="3770392"/>
                        <a:ext cx="633408" cy="2595"/>
                      </a:xfrm>
                      <a:prstGeom prst="straightConnector1">
                        <a:avLst/>
                      </a:prstGeom>
                      <a:ln>
                        <a:tailEnd type="triangle" w="med" len="lg"/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" name="Straight Arrow Connector 122"/>
                      <p:cNvCxnSpPr/>
                      <p:nvPr/>
                    </p:nvCxnSpPr>
                    <p:spPr>
                      <a:xfrm rot="10800000" flipV="1">
                        <a:off x="5626822" y="3946775"/>
                        <a:ext cx="633408" cy="2595"/>
                      </a:xfrm>
                      <a:prstGeom prst="straightConnector1">
                        <a:avLst/>
                      </a:prstGeom>
                      <a:ln>
                        <a:tailEnd type="triangle" w="med" len="lg"/>
                      </a:ln>
                    </p:spPr>
                    <p:style>
                      <a:lnRef idx="2">
                        <a:schemeClr val="accent2"/>
                      </a:lnRef>
                      <a:fillRef idx="0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9" name="Straight Connector 118"/>
                  <p:cNvCxnSpPr>
                    <a:stCxn id="0" idx="4"/>
                    <a:endCxn id="0" idx="0"/>
                  </p:cNvCxnSpPr>
                  <p:nvPr/>
                </p:nvCxnSpPr>
                <p:spPr>
                  <a:xfrm rot="5400000">
                    <a:off x="2997643" y="4275616"/>
                    <a:ext cx="87889" cy="2313"/>
                  </a:xfrm>
                  <a:prstGeom prst="line">
                    <a:avLst/>
                  </a:prstGeom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0042" name="Group 37"/>
              <p:cNvGrpSpPr>
                <a:grpSpLocks/>
              </p:cNvGrpSpPr>
              <p:nvPr/>
            </p:nvGrpSpPr>
            <p:grpSpPr bwMode="auto">
              <a:xfrm>
                <a:off x="3595478" y="2688927"/>
                <a:ext cx="623468" cy="417823"/>
                <a:chOff x="3828288" y="3474720"/>
                <a:chExt cx="1036320" cy="682752"/>
              </a:xfrm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3828720" y="3475285"/>
                  <a:ext cx="1037204" cy="682187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045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04" name="Straight Arrow Connector 103"/>
                  <p:cNvCxnSpPr/>
                  <p:nvPr/>
                </p:nvCxnSpPr>
                <p:spPr>
                  <a:xfrm>
                    <a:off x="5651006" y="3771399"/>
                    <a:ext cx="633408" cy="259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Arrow Connector 104"/>
                  <p:cNvCxnSpPr/>
                  <p:nvPr/>
                </p:nvCxnSpPr>
                <p:spPr>
                  <a:xfrm rot="10800000" flipV="1">
                    <a:off x="5627254" y="3947781"/>
                    <a:ext cx="633408" cy="259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6" name="Straight Connector 95"/>
              <p:cNvCxnSpPr>
                <a:stCxn id="0" idx="6"/>
                <a:endCxn id="102" idx="1"/>
              </p:cNvCxnSpPr>
              <p:nvPr/>
            </p:nvCxnSpPr>
            <p:spPr>
              <a:xfrm>
                <a:off x="2701812" y="2414659"/>
                <a:ext cx="986017" cy="334933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0024" name="Forwarded Branch outside"/>
            <p:cNvGrpSpPr>
              <a:grpSpLocks/>
            </p:cNvGrpSpPr>
            <p:nvPr/>
          </p:nvGrpSpPr>
          <p:grpSpPr bwMode="auto">
            <a:xfrm>
              <a:off x="6238351" y="2187665"/>
              <a:ext cx="623468" cy="901098"/>
              <a:chOff x="6238351" y="2187665"/>
              <a:chExt cx="623468" cy="901098"/>
            </a:xfrm>
          </p:grpSpPr>
          <p:grpSp>
            <p:nvGrpSpPr>
              <p:cNvPr id="40025" name="Group 17"/>
              <p:cNvGrpSpPr>
                <a:grpSpLocks/>
              </p:cNvGrpSpPr>
              <p:nvPr/>
            </p:nvGrpSpPr>
            <p:grpSpPr bwMode="auto">
              <a:xfrm>
                <a:off x="6238351" y="2187665"/>
                <a:ext cx="623468" cy="417823"/>
                <a:chOff x="3828288" y="3474720"/>
                <a:chExt cx="1036320" cy="682752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0038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50" name="Straight Arrow Connector 149"/>
                  <p:cNvCxnSpPr/>
                  <p:nvPr/>
                </p:nvCxnSpPr>
                <p:spPr>
                  <a:xfrm>
                    <a:off x="5649689" y="3770835"/>
                    <a:ext cx="633408" cy="259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Arrow Connector 150"/>
                  <p:cNvCxnSpPr/>
                  <p:nvPr/>
                </p:nvCxnSpPr>
                <p:spPr>
                  <a:xfrm rot="10800000" flipV="1">
                    <a:off x="5625937" y="3947217"/>
                    <a:ext cx="633408" cy="2593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0026" name="Group 59"/>
              <p:cNvGrpSpPr>
                <a:grpSpLocks/>
              </p:cNvGrpSpPr>
              <p:nvPr/>
            </p:nvGrpSpPr>
            <p:grpSpPr bwMode="auto">
              <a:xfrm>
                <a:off x="6238351" y="2606076"/>
                <a:ext cx="623468" cy="482687"/>
                <a:chOff x="2587004" y="4233487"/>
                <a:chExt cx="908391" cy="651835"/>
              </a:xfrm>
            </p:grpSpPr>
            <p:grpSp>
              <p:nvGrpSpPr>
                <p:cNvPr id="40027" name="Group 22"/>
                <p:cNvGrpSpPr>
                  <a:grpSpLocks/>
                </p:cNvGrpSpPr>
                <p:nvPr/>
              </p:nvGrpSpPr>
              <p:grpSpPr bwMode="auto">
                <a:xfrm>
                  <a:off x="2587004" y="4321081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44" name="Oval 143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0032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46" name="Straight Arrow Connector 25"/>
                    <p:cNvCxnSpPr/>
                    <p:nvPr/>
                  </p:nvCxnSpPr>
                  <p:spPr>
                    <a:xfrm>
                      <a:off x="5649689" y="3772258"/>
                      <a:ext cx="633408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Arrow Connector 146"/>
                    <p:cNvCxnSpPr/>
                    <p:nvPr/>
                  </p:nvCxnSpPr>
                  <p:spPr>
                    <a:xfrm rot="10800000" flipV="1">
                      <a:off x="5625937" y="3948641"/>
                      <a:ext cx="633408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3" name="Straight Connector 142"/>
                <p:cNvCxnSpPr>
                  <a:stCxn id="0" idx="4"/>
                  <a:endCxn id="0" idx="0"/>
                </p:cNvCxnSpPr>
                <p:nvPr/>
              </p:nvCxnSpPr>
              <p:spPr>
                <a:xfrm rot="5400000">
                  <a:off x="2996868" y="4277158"/>
                  <a:ext cx="87889" cy="2313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8" name="TextBox 257"/>
          <p:cNvSpPr txBox="1">
            <a:spLocks noChangeArrowheads="1"/>
          </p:cNvSpPr>
          <p:nvPr/>
        </p:nvSpPr>
        <p:spPr bwMode="auto">
          <a:xfrm>
            <a:off x="1268413" y="1319213"/>
            <a:ext cx="6270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Start: Two rounds are already forwarded</a:t>
            </a:r>
          </a:p>
        </p:txBody>
      </p:sp>
      <p:sp>
        <p:nvSpPr>
          <p:cNvPr id="259" name="Step 1 text"/>
          <p:cNvSpPr txBox="1">
            <a:spLocks noChangeArrowheads="1"/>
          </p:cNvSpPr>
          <p:nvPr/>
        </p:nvSpPr>
        <p:spPr bwMode="auto">
          <a:xfrm>
            <a:off x="936625" y="4943475"/>
            <a:ext cx="6397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Case: S fails to produce accepting view.</a:t>
            </a:r>
          </a:p>
          <a:p>
            <a:r>
              <a:rPr lang="en-US" sz="2800">
                <a:latin typeface="Calibri" pitchFamily="34" charset="0"/>
              </a:rPr>
              <a:t>	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Rewind!</a:t>
            </a:r>
            <a:endParaRPr lang="en-US" sz="2800">
              <a:latin typeface="Calibri" pitchFamily="34" charset="0"/>
            </a:endParaRPr>
          </a:p>
        </p:txBody>
      </p:sp>
      <p:grpSp>
        <p:nvGrpSpPr>
          <p:cNvPr id="291" name="Next Steps 1"/>
          <p:cNvGrpSpPr>
            <a:grpSpLocks/>
          </p:cNvGrpSpPr>
          <p:nvPr/>
        </p:nvGrpSpPr>
        <p:grpSpPr bwMode="auto">
          <a:xfrm>
            <a:off x="2090738" y="3292475"/>
            <a:ext cx="2141537" cy="1277938"/>
            <a:chOff x="2090898" y="3056944"/>
            <a:chExt cx="2141134" cy="1278813"/>
          </a:xfrm>
        </p:grpSpPr>
        <p:grpSp>
          <p:nvGrpSpPr>
            <p:cNvPr id="39998" name="Next Steps1"/>
            <p:cNvGrpSpPr>
              <a:grpSpLocks/>
            </p:cNvGrpSpPr>
            <p:nvPr/>
          </p:nvGrpSpPr>
          <p:grpSpPr bwMode="auto">
            <a:xfrm>
              <a:off x="2090898" y="3056944"/>
              <a:ext cx="2141134" cy="642595"/>
              <a:chOff x="2077812" y="3068377"/>
              <a:chExt cx="2141134" cy="642595"/>
            </a:xfrm>
          </p:grpSpPr>
          <p:grpSp>
            <p:nvGrpSpPr>
              <p:cNvPr id="40002" name="Bottom Branch"/>
              <p:cNvGrpSpPr>
                <a:grpSpLocks/>
              </p:cNvGrpSpPr>
              <p:nvPr/>
            </p:nvGrpSpPr>
            <p:grpSpPr bwMode="auto">
              <a:xfrm>
                <a:off x="2077812" y="3129570"/>
                <a:ext cx="623468" cy="581399"/>
                <a:chOff x="2587004" y="5056601"/>
                <a:chExt cx="908391" cy="785139"/>
              </a:xfrm>
            </p:grpSpPr>
            <p:grpSp>
              <p:nvGrpSpPr>
                <p:cNvPr id="40017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14" name="Oval 28"/>
                  <p:cNvSpPr/>
                  <p:nvPr/>
                </p:nvSpPr>
                <p:spPr>
                  <a:xfrm>
                    <a:off x="3828288" y="3476045"/>
                    <a:ext cx="1036822" cy="68271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002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16" name="Straight Arrow Connector 115"/>
                    <p:cNvCxnSpPr/>
                    <p:nvPr/>
                  </p:nvCxnSpPr>
                  <p:spPr>
                    <a:xfrm>
                      <a:off x="5650495" y="3772353"/>
                      <a:ext cx="633174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Arrow Connector 31"/>
                    <p:cNvCxnSpPr/>
                    <p:nvPr/>
                  </p:nvCxnSpPr>
                  <p:spPr>
                    <a:xfrm rot="10800000" flipV="1">
                      <a:off x="5626752" y="3948871"/>
                      <a:ext cx="633174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3" name="Straight Connector 112"/>
                <p:cNvCxnSpPr>
                  <a:stCxn id="0" idx="4"/>
                  <a:endCxn id="114" idx="0"/>
                </p:cNvCxnSpPr>
                <p:nvPr/>
              </p:nvCxnSpPr>
              <p:spPr>
                <a:xfrm rot="16200000" flipH="1">
                  <a:off x="2920532" y="5158862"/>
                  <a:ext cx="220963" cy="1850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003" name="Bottom Right Branch"/>
              <p:cNvGrpSpPr>
                <a:grpSpLocks/>
              </p:cNvGrpSpPr>
              <p:nvPr/>
            </p:nvGrpSpPr>
            <p:grpSpPr bwMode="auto">
              <a:xfrm>
                <a:off x="2596890" y="3068377"/>
                <a:ext cx="866637" cy="642588"/>
                <a:chOff x="3740856" y="4973968"/>
                <a:chExt cx="1262686" cy="867772"/>
              </a:xfrm>
            </p:grpSpPr>
            <p:grpSp>
              <p:nvGrpSpPr>
                <p:cNvPr id="40011" name="Group 32"/>
                <p:cNvGrpSpPr>
                  <a:grpSpLocks/>
                </p:cNvGrpSpPr>
                <p:nvPr/>
              </p:nvGrpSpPr>
              <p:grpSpPr bwMode="auto">
                <a:xfrm>
                  <a:off x="4095151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108" name="Oval 107"/>
                  <p:cNvSpPr/>
                  <p:nvPr/>
                </p:nvSpPr>
                <p:spPr>
                  <a:xfrm>
                    <a:off x="3827640" y="3476049"/>
                    <a:ext cx="1036820" cy="682714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001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10" name="Straight Arrow Connector 109"/>
                    <p:cNvCxnSpPr/>
                    <p:nvPr/>
                  </p:nvCxnSpPr>
                  <p:spPr>
                    <a:xfrm>
                      <a:off x="5649847" y="3772358"/>
                      <a:ext cx="633173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Arrow Connector 110"/>
                    <p:cNvCxnSpPr/>
                    <p:nvPr/>
                  </p:nvCxnSpPr>
                  <p:spPr>
                    <a:xfrm rot="10800000" flipV="1">
                      <a:off x="5626104" y="3948878"/>
                      <a:ext cx="633173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07" name="Straight Connector 106"/>
                <p:cNvCxnSpPr>
                  <a:stCxn id="0" idx="5"/>
                  <a:endCxn id="108" idx="1"/>
                </p:cNvCxnSpPr>
                <p:nvPr/>
              </p:nvCxnSpPr>
              <p:spPr>
                <a:xfrm rot="16200000" flipH="1">
                  <a:off x="3791662" y="4923069"/>
                  <a:ext cx="386151" cy="487948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004" name="Group 230"/>
              <p:cNvGrpSpPr>
                <a:grpSpLocks/>
              </p:cNvGrpSpPr>
              <p:nvPr/>
            </p:nvGrpSpPr>
            <p:grpSpPr bwMode="auto">
              <a:xfrm>
                <a:off x="3595478" y="3130539"/>
                <a:ext cx="623468" cy="580433"/>
                <a:chOff x="3595478" y="3130539"/>
                <a:chExt cx="623468" cy="580433"/>
              </a:xfrm>
            </p:grpSpPr>
            <p:grpSp>
              <p:nvGrpSpPr>
                <p:cNvPr id="40005" name="Group 42"/>
                <p:cNvGrpSpPr>
                  <a:grpSpLocks/>
                </p:cNvGrpSpPr>
                <p:nvPr/>
              </p:nvGrpSpPr>
              <p:grpSpPr bwMode="auto">
                <a:xfrm>
                  <a:off x="3595478" y="3293149"/>
                  <a:ext cx="623468" cy="417823"/>
                  <a:chOff x="3828288" y="3474720"/>
                  <a:chExt cx="1036320" cy="682752"/>
                </a:xfrm>
              </p:grpSpPr>
              <p:sp>
                <p:nvSpPr>
                  <p:cNvPr id="98" name="Oval 97"/>
                  <p:cNvSpPr/>
                  <p:nvPr/>
                </p:nvSpPr>
                <p:spPr>
                  <a:xfrm>
                    <a:off x="3827786" y="3476040"/>
                    <a:ext cx="1036822" cy="68271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000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100" name="Straight Arrow Connector 99"/>
                    <p:cNvCxnSpPr/>
                    <p:nvPr/>
                  </p:nvCxnSpPr>
                  <p:spPr>
                    <a:xfrm>
                      <a:off x="5649993" y="3772348"/>
                      <a:ext cx="633174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Arrow Connector 100"/>
                    <p:cNvCxnSpPr/>
                    <p:nvPr/>
                  </p:nvCxnSpPr>
                  <p:spPr>
                    <a:xfrm rot="10800000" flipV="1">
                      <a:off x="5626250" y="3948866"/>
                      <a:ext cx="633174" cy="2595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7" name="Straight Connector 96"/>
                <p:cNvCxnSpPr>
                  <a:stCxn id="102" idx="4"/>
                  <a:endCxn id="98" idx="0"/>
                </p:cNvCxnSpPr>
                <p:nvPr/>
              </p:nvCxnSpPr>
              <p:spPr>
                <a:xfrm rot="16200000" flipH="1">
                  <a:off x="3818901" y="3205002"/>
                  <a:ext cx="163624" cy="14284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999" name="Group 289"/>
            <p:cNvGrpSpPr>
              <a:grpSpLocks/>
            </p:cNvGrpSpPr>
            <p:nvPr/>
          </p:nvGrpSpPr>
          <p:grpSpPr bwMode="auto">
            <a:xfrm>
              <a:off x="2666950" y="3699538"/>
              <a:ext cx="1008080" cy="636219"/>
              <a:chOff x="2666950" y="3699538"/>
              <a:chExt cx="1008080" cy="636219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2667052" y="3917958"/>
                <a:ext cx="1007873" cy="417799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/>
                  <a:t>FAIL</a:t>
                </a:r>
                <a:endParaRPr lang="en-US" sz="2400" dirty="0"/>
              </a:p>
            </p:txBody>
          </p:sp>
          <p:cxnSp>
            <p:nvCxnSpPr>
              <p:cNvPr id="289" name="Straight Connector 288"/>
              <p:cNvCxnSpPr>
                <a:stCxn id="108" idx="4"/>
                <a:endCxn id="286" idx="0"/>
              </p:cNvCxnSpPr>
              <p:nvPr/>
            </p:nvCxnSpPr>
            <p:spPr>
              <a:xfrm rot="16200000" flipH="1">
                <a:off x="3059789" y="3805967"/>
                <a:ext cx="217636" cy="6349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292" name="Step 2 text"/>
          <p:cNvSpPr txBox="1">
            <a:spLocks noChangeArrowheads="1"/>
          </p:cNvSpPr>
          <p:nvPr/>
        </p:nvSpPr>
        <p:spPr bwMode="auto">
          <a:xfrm>
            <a:off x="936625" y="4943475"/>
            <a:ext cx="6602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Case: Forwarded msg not in accepting view</a:t>
            </a:r>
          </a:p>
          <a:p>
            <a:r>
              <a:rPr lang="en-US" sz="2800">
                <a:latin typeface="Calibri" pitchFamily="34" charset="0"/>
              </a:rPr>
              <a:t>	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Rewind!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297" name="Step 3 text"/>
          <p:cNvSpPr txBox="1">
            <a:spLocks noChangeArrowheads="1"/>
          </p:cNvSpPr>
          <p:nvPr/>
        </p:nvSpPr>
        <p:spPr bwMode="auto">
          <a:xfrm>
            <a:off x="936625" y="4943475"/>
            <a:ext cx="6602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Case: Forwarded msg is in accepting view</a:t>
            </a:r>
          </a:p>
          <a:p>
            <a:r>
              <a:rPr lang="en-US" sz="2800">
                <a:latin typeface="Calibri" pitchFamily="34" charset="0"/>
              </a:rPr>
              <a:t>	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Found next message to forward</a:t>
            </a:r>
            <a:endParaRPr lang="en-US" sz="2800">
              <a:latin typeface="Calibri" pitchFamily="34" charset="0"/>
            </a:endParaRPr>
          </a:p>
        </p:txBody>
      </p:sp>
      <p:grpSp>
        <p:nvGrpSpPr>
          <p:cNvPr id="305" name="Next Forward"/>
          <p:cNvGrpSpPr>
            <a:grpSpLocks/>
          </p:cNvGrpSpPr>
          <p:nvPr/>
        </p:nvGrpSpPr>
        <p:grpSpPr bwMode="auto">
          <a:xfrm>
            <a:off x="2852738" y="3336925"/>
            <a:ext cx="4008437" cy="617538"/>
            <a:chOff x="2853142" y="3101910"/>
            <a:chExt cx="4008677" cy="617980"/>
          </a:xfrm>
        </p:grpSpPr>
        <p:grpSp>
          <p:nvGrpSpPr>
            <p:cNvPr id="39982" name="Group 60"/>
            <p:cNvGrpSpPr>
              <a:grpSpLocks/>
            </p:cNvGrpSpPr>
            <p:nvPr/>
          </p:nvGrpSpPr>
          <p:grpSpPr bwMode="auto">
            <a:xfrm>
              <a:off x="6238351" y="3101910"/>
              <a:ext cx="623468" cy="592038"/>
              <a:chOff x="2587004" y="5042233"/>
              <a:chExt cx="908391" cy="799507"/>
            </a:xfrm>
          </p:grpSpPr>
          <p:grpSp>
            <p:nvGrpSpPr>
              <p:cNvPr id="39990" name="Group 27"/>
              <p:cNvGrpSpPr>
                <a:grpSpLocks/>
              </p:cNvGrpSpPr>
              <p:nvPr/>
            </p:nvGrpSpPr>
            <p:grpSpPr bwMode="auto">
              <a:xfrm>
                <a:off x="2587004" y="5277499"/>
                <a:ext cx="908391" cy="564241"/>
                <a:chOff x="3828288" y="3474720"/>
                <a:chExt cx="1036320" cy="682752"/>
              </a:xfrm>
            </p:grpSpPr>
            <p:sp>
              <p:nvSpPr>
                <p:cNvPr id="138" name="Oval 28"/>
                <p:cNvSpPr/>
                <p:nvPr/>
              </p:nvSpPr>
              <p:spPr>
                <a:xfrm>
                  <a:off x="3828288" y="3474720"/>
                  <a:ext cx="1036320" cy="682752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39995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>
                    <a:off x="5649789" y="3771908"/>
                    <a:ext cx="633330" cy="259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Arrow Connector 31"/>
                  <p:cNvCxnSpPr/>
                  <p:nvPr/>
                </p:nvCxnSpPr>
                <p:spPr>
                  <a:xfrm rot="10800000" flipV="1">
                    <a:off x="5626040" y="3948433"/>
                    <a:ext cx="633330" cy="259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7" name="Straight Connector 136"/>
              <p:cNvCxnSpPr>
                <a:stCxn id="0" idx="4"/>
                <a:endCxn id="0" idx="0"/>
              </p:cNvCxnSpPr>
              <p:nvPr/>
            </p:nvCxnSpPr>
            <p:spPr>
              <a:xfrm rot="5400000">
                <a:off x="2922873" y="5159071"/>
                <a:ext cx="235988" cy="2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9983" name="Group 27"/>
            <p:cNvGrpSpPr>
              <a:grpSpLocks/>
            </p:cNvGrpSpPr>
            <p:nvPr/>
          </p:nvGrpSpPr>
          <p:grpSpPr bwMode="auto">
            <a:xfrm>
              <a:off x="2853142" y="3302067"/>
              <a:ext cx="623468" cy="417823"/>
              <a:chOff x="3828288" y="3474720"/>
              <a:chExt cx="1036320" cy="682752"/>
            </a:xfrm>
          </p:grpSpPr>
          <p:sp>
            <p:nvSpPr>
              <p:cNvPr id="301" name="Oval 28"/>
              <p:cNvSpPr/>
              <p:nvPr/>
            </p:nvSpPr>
            <p:spPr>
              <a:xfrm>
                <a:off x="3828288" y="3474720"/>
                <a:ext cx="1036320" cy="68275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9987" name="Group 10"/>
              <p:cNvGrpSpPr>
                <a:grpSpLocks/>
              </p:cNvGrpSpPr>
              <p:nvPr/>
            </p:nvGrpSpPr>
            <p:grpSpPr bwMode="auto">
              <a:xfrm>
                <a:off x="4018175" y="3725804"/>
                <a:ext cx="656547" cy="180585"/>
                <a:chOff x="5626687" y="3770312"/>
                <a:chExt cx="656547" cy="180585"/>
              </a:xfrm>
            </p:grpSpPr>
            <p:cxnSp>
              <p:nvCxnSpPr>
                <p:cNvPr id="303" name="Straight Arrow Connector 302"/>
                <p:cNvCxnSpPr/>
                <p:nvPr/>
              </p:nvCxnSpPr>
              <p:spPr>
                <a:xfrm>
                  <a:off x="5650547" y="3771053"/>
                  <a:ext cx="633330" cy="2595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Arrow Connector 31"/>
                <p:cNvCxnSpPr/>
                <p:nvPr/>
              </p:nvCxnSpPr>
              <p:spPr>
                <a:xfrm rot="10800000" flipV="1">
                  <a:off x="5626798" y="3947577"/>
                  <a:ext cx="633330" cy="2595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06" name="TextBox 305"/>
          <p:cNvSpPr txBox="1"/>
          <p:nvPr/>
        </p:nvSpPr>
        <p:spPr>
          <a:xfrm>
            <a:off x="4546600" y="4308475"/>
            <a:ext cx="2457450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Repeat Process</a:t>
            </a:r>
            <a:endParaRPr lang="en-US" sz="2800" dirty="0"/>
          </a:p>
        </p:txBody>
      </p:sp>
      <p:grpSp>
        <p:nvGrpSpPr>
          <p:cNvPr id="161" name="Next Steps 2"/>
          <p:cNvGrpSpPr>
            <a:grpSpLocks/>
          </p:cNvGrpSpPr>
          <p:nvPr/>
        </p:nvGrpSpPr>
        <p:grpSpPr bwMode="auto">
          <a:xfrm>
            <a:off x="2078038" y="3292475"/>
            <a:ext cx="2332037" cy="1277938"/>
            <a:chOff x="2077812" y="3057916"/>
            <a:chExt cx="2332895" cy="1277840"/>
          </a:xfrm>
        </p:grpSpPr>
        <p:grpSp>
          <p:nvGrpSpPr>
            <p:cNvPr id="39958" name="Next Steps2"/>
            <p:cNvGrpSpPr>
              <a:grpSpLocks/>
            </p:cNvGrpSpPr>
            <p:nvPr/>
          </p:nvGrpSpPr>
          <p:grpSpPr bwMode="auto">
            <a:xfrm>
              <a:off x="2077812" y="3057916"/>
              <a:ext cx="2141134" cy="653056"/>
              <a:chOff x="2077812" y="3057916"/>
              <a:chExt cx="2141134" cy="653056"/>
            </a:xfrm>
          </p:grpSpPr>
          <p:grpSp>
            <p:nvGrpSpPr>
              <p:cNvPr id="39961" name="Bottom Branch"/>
              <p:cNvGrpSpPr>
                <a:grpSpLocks/>
              </p:cNvGrpSpPr>
              <p:nvPr/>
            </p:nvGrpSpPr>
            <p:grpSpPr bwMode="auto">
              <a:xfrm>
                <a:off x="2077812" y="3106359"/>
                <a:ext cx="623468" cy="604606"/>
                <a:chOff x="2587004" y="5025261"/>
                <a:chExt cx="908391" cy="816479"/>
              </a:xfrm>
            </p:grpSpPr>
            <p:grpSp>
              <p:nvGrpSpPr>
                <p:cNvPr id="39976" name="Group 27"/>
                <p:cNvGrpSpPr>
                  <a:grpSpLocks/>
                </p:cNvGrpSpPr>
                <p:nvPr/>
              </p:nvGrpSpPr>
              <p:grpSpPr bwMode="auto">
                <a:xfrm>
                  <a:off x="2587004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251" name="Oval 28"/>
                  <p:cNvSpPr/>
                  <p:nvPr/>
                </p:nvSpPr>
                <p:spPr>
                  <a:xfrm>
                    <a:off x="3828288" y="3474240"/>
                    <a:ext cx="1037397" cy="68219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997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253" name="Straight Arrow Connector 252"/>
                    <p:cNvCxnSpPr/>
                    <p:nvPr/>
                  </p:nvCxnSpPr>
                  <p:spPr>
                    <a:xfrm>
                      <a:off x="5650615" y="3770356"/>
                      <a:ext cx="633526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4" name="Straight Arrow Connector 31"/>
                    <p:cNvCxnSpPr/>
                    <p:nvPr/>
                  </p:nvCxnSpPr>
                  <p:spPr>
                    <a:xfrm rot="10800000" flipV="1">
                      <a:off x="5626858" y="3946740"/>
                      <a:ext cx="633526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50" name="Straight Connector 249"/>
                <p:cNvCxnSpPr>
                  <a:endCxn id="251" idx="0"/>
                </p:cNvCxnSpPr>
                <p:nvPr/>
              </p:nvCxnSpPr>
              <p:spPr>
                <a:xfrm rot="5400000">
                  <a:off x="2915197" y="5149470"/>
                  <a:ext cx="252950" cy="2313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962" name="Bottom Right Branch"/>
              <p:cNvGrpSpPr>
                <a:grpSpLocks/>
              </p:cNvGrpSpPr>
              <p:nvPr/>
            </p:nvGrpSpPr>
            <p:grpSpPr bwMode="auto">
              <a:xfrm>
                <a:off x="2840054" y="3057916"/>
                <a:ext cx="846729" cy="653050"/>
                <a:chOff x="4095151" y="4959840"/>
                <a:chExt cx="1233682" cy="881900"/>
              </a:xfrm>
            </p:grpSpPr>
            <p:grpSp>
              <p:nvGrpSpPr>
                <p:cNvPr id="39970" name="Group 32"/>
                <p:cNvGrpSpPr>
                  <a:grpSpLocks/>
                </p:cNvGrpSpPr>
                <p:nvPr/>
              </p:nvGrpSpPr>
              <p:grpSpPr bwMode="auto">
                <a:xfrm>
                  <a:off x="4095151" y="5277499"/>
                  <a:ext cx="908391" cy="564241"/>
                  <a:chOff x="3828288" y="3474720"/>
                  <a:chExt cx="1036320" cy="682752"/>
                </a:xfrm>
              </p:grpSpPr>
              <p:sp>
                <p:nvSpPr>
                  <p:cNvPr id="245" name="Oval 244"/>
                  <p:cNvSpPr/>
                  <p:nvPr/>
                </p:nvSpPr>
                <p:spPr>
                  <a:xfrm>
                    <a:off x="3828351" y="3474236"/>
                    <a:ext cx="1034759" cy="682195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997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247" name="Straight Arrow Connector 246"/>
                    <p:cNvCxnSpPr/>
                    <p:nvPr/>
                  </p:nvCxnSpPr>
                  <p:spPr>
                    <a:xfrm>
                      <a:off x="5650678" y="3770353"/>
                      <a:ext cx="630887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Straight Arrow Connector 247"/>
                    <p:cNvCxnSpPr/>
                    <p:nvPr/>
                  </p:nvCxnSpPr>
                  <p:spPr>
                    <a:xfrm rot="10800000" flipV="1">
                      <a:off x="5626921" y="3946737"/>
                      <a:ext cx="630885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44" name="Straight Connector 243"/>
                <p:cNvCxnSpPr>
                  <a:stCxn id="102" idx="3"/>
                  <a:endCxn id="245" idx="7"/>
                </p:cNvCxnSpPr>
                <p:nvPr/>
              </p:nvCxnSpPr>
              <p:spPr>
                <a:xfrm rot="5400000">
                  <a:off x="4898978" y="4931202"/>
                  <a:ext cx="400863" cy="458139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963" name="Group 230"/>
              <p:cNvGrpSpPr>
                <a:grpSpLocks/>
              </p:cNvGrpSpPr>
              <p:nvPr/>
            </p:nvGrpSpPr>
            <p:grpSpPr bwMode="auto">
              <a:xfrm>
                <a:off x="3595478" y="3107339"/>
                <a:ext cx="623468" cy="603633"/>
                <a:chOff x="3595478" y="3107339"/>
                <a:chExt cx="623468" cy="603633"/>
              </a:xfrm>
            </p:grpSpPr>
            <p:grpSp>
              <p:nvGrpSpPr>
                <p:cNvPr id="39964" name="Group 42"/>
                <p:cNvGrpSpPr>
                  <a:grpSpLocks/>
                </p:cNvGrpSpPr>
                <p:nvPr/>
              </p:nvGrpSpPr>
              <p:grpSpPr bwMode="auto">
                <a:xfrm>
                  <a:off x="3595478" y="3293149"/>
                  <a:ext cx="623468" cy="417823"/>
                  <a:chOff x="3828288" y="3474720"/>
                  <a:chExt cx="1036320" cy="682752"/>
                </a:xfrm>
              </p:grpSpPr>
              <p:sp>
                <p:nvSpPr>
                  <p:cNvPr id="239" name="Oval 238"/>
                  <p:cNvSpPr/>
                  <p:nvPr/>
                </p:nvSpPr>
                <p:spPr>
                  <a:xfrm>
                    <a:off x="3826549" y="3474228"/>
                    <a:ext cx="1037399" cy="682193"/>
                  </a:xfrm>
                  <a:prstGeom prst="ellipse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3996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241" name="Straight Arrow Connector 240"/>
                    <p:cNvCxnSpPr/>
                    <p:nvPr/>
                  </p:nvCxnSpPr>
                  <p:spPr>
                    <a:xfrm>
                      <a:off x="5648877" y="3770345"/>
                      <a:ext cx="633526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Arrow Connector 241"/>
                    <p:cNvCxnSpPr/>
                    <p:nvPr/>
                  </p:nvCxnSpPr>
                  <p:spPr>
                    <a:xfrm rot="10800000" flipV="1">
                      <a:off x="5625119" y="3946729"/>
                      <a:ext cx="633526" cy="2593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4"/>
                    </a:lnRef>
                    <a:fillRef idx="0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8" name="Straight Connector 237"/>
                <p:cNvCxnSpPr>
                  <a:endCxn id="239" idx="0"/>
                </p:cNvCxnSpPr>
                <p:nvPr/>
              </p:nvCxnSpPr>
              <p:spPr>
                <a:xfrm rot="5400000">
                  <a:off x="3813628" y="3199193"/>
                  <a:ext cx="185723" cy="1589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8" name="Oval 157"/>
            <p:cNvSpPr/>
            <p:nvPr/>
          </p:nvSpPr>
          <p:spPr>
            <a:xfrm>
              <a:off x="3402274" y="3918275"/>
              <a:ext cx="1008433" cy="41748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ym typeface="Symbol"/>
                </a:rPr>
                <a:t>Acc.</a:t>
              </a:r>
              <a:endParaRPr lang="en-US" sz="2400" dirty="0"/>
            </a:p>
          </p:txBody>
        </p:sp>
        <p:cxnSp>
          <p:nvCxnSpPr>
            <p:cNvPr id="160" name="Straight Connector 159"/>
            <p:cNvCxnSpPr>
              <a:stCxn id="239" idx="4"/>
              <a:endCxn id="158" idx="0"/>
            </p:cNvCxnSpPr>
            <p:nvPr/>
          </p:nvCxnSpPr>
          <p:spPr>
            <a:xfrm rot="5400000">
              <a:off x="3803312" y="3814302"/>
              <a:ext cx="207946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39952" name="Picture 36" descr="The image “http://www.iconlib.info/original/Crystal_application_icon_mycomputer_1350.jpg” cannot be displayed, because it contains error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25" y="2908300"/>
            <a:ext cx="1054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3" name="TextBox 164"/>
          <p:cNvSpPr txBox="1">
            <a:spLocks noChangeArrowheads="1"/>
          </p:cNvSpPr>
          <p:nvPr/>
        </p:nvSpPr>
        <p:spPr bwMode="auto">
          <a:xfrm>
            <a:off x="3595688" y="1962150"/>
            <a:ext cx="205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Reduction R</a:t>
            </a:r>
          </a:p>
        </p:txBody>
      </p:sp>
      <p:grpSp>
        <p:nvGrpSpPr>
          <p:cNvPr id="39954" name="P*"/>
          <p:cNvGrpSpPr>
            <a:grpSpLocks/>
          </p:cNvGrpSpPr>
          <p:nvPr/>
        </p:nvGrpSpPr>
        <p:grpSpPr bwMode="auto">
          <a:xfrm>
            <a:off x="477838" y="2597150"/>
            <a:ext cx="1477962" cy="1477963"/>
            <a:chOff x="524787" y="3892835"/>
            <a:chExt cx="1478418" cy="1478700"/>
          </a:xfrm>
        </p:grpSpPr>
        <p:sp>
          <p:nvSpPr>
            <p:cNvPr id="39955" name="Text Box 11"/>
            <p:cNvSpPr txBox="1">
              <a:spLocks noChangeArrowheads="1"/>
            </p:cNvSpPr>
            <p:nvPr/>
          </p:nvSpPr>
          <p:spPr bwMode="auto">
            <a:xfrm>
              <a:off x="524787" y="3892835"/>
              <a:ext cx="14784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Resetting P*</a:t>
              </a:r>
            </a:p>
          </p:txBody>
        </p:sp>
        <p:sp>
          <p:nvSpPr>
            <p:cNvPr id="168" name="12-Point Star 167"/>
            <p:cNvSpPr/>
            <p:nvPr/>
          </p:nvSpPr>
          <p:spPr>
            <a:xfrm>
              <a:off x="524787" y="4288320"/>
              <a:ext cx="1478418" cy="1083215"/>
            </a:xfrm>
            <a:prstGeom prst="star12">
              <a:avLst>
                <a:gd name="adj" fmla="val 21646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9957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73409" y="4249205"/>
              <a:ext cx="843315" cy="8916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/>
      <p:bldP spid="259" grpId="0"/>
      <p:bldP spid="259" grpId="1"/>
      <p:bldP spid="292" grpId="0"/>
      <p:bldP spid="292" grpId="1"/>
      <p:bldP spid="297" grpId="0"/>
      <p:bldP spid="3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Reduction Again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525963"/>
          </a:xfrm>
        </p:spPr>
        <p:txBody>
          <a:bodyPr/>
          <a:lstStyle/>
          <a:p>
            <a:pPr marL="914400" lvl="1" indent="-514350">
              <a:buFont typeface="Calibri" pitchFamily="34" charset="0"/>
              <a:buAutoNum type="arabicPeriod"/>
            </a:pPr>
            <a:r>
              <a:rPr lang="en-US" smtClean="0"/>
              <a:t>In a test run of P*,  find the msg used by P* to form an accepting view.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mtClean="0"/>
              <a:t>Forward the msg to V and receive a fixed reply.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mtClean="0"/>
              <a:t>Keep rewinding P* until the forwarded msg is used in an accepting view</a:t>
            </a:r>
          </a:p>
          <a:p>
            <a:pPr marL="1314450" lvl="2" indent="-514350"/>
            <a:r>
              <a:rPr lang="en-US" smtClean="0"/>
              <a:t>The next msg in view gets forwarded. Repeat.</a:t>
            </a:r>
          </a:p>
          <a:p>
            <a:pPr marL="914400" lvl="1" indent="-514350">
              <a:buFont typeface="Arial" charset="0"/>
              <a:buNone/>
            </a:pPr>
            <a:r>
              <a:rPr lang="en-US" sz="2400" i="1" smtClean="0"/>
              <a:t>Reduction idea analogous to [HPPW08]</a:t>
            </a:r>
          </a:p>
          <a:p>
            <a:pPr marL="914400" lvl="1" indent="-514350">
              <a:buFont typeface="Arial" charset="0"/>
              <a:buNone/>
            </a:pPr>
            <a:endParaRPr lang="en-US" sz="2400" i="1" smtClean="0"/>
          </a:p>
          <a:p>
            <a:pPr marL="914400" lvl="1" indent="-514350">
              <a:buFont typeface="Arial" charset="0"/>
              <a:buNone/>
            </a:pPr>
            <a:r>
              <a:rPr lang="en-US" sz="3200" smtClean="0"/>
              <a:t>Reduction always works! </a:t>
            </a:r>
            <a:r>
              <a:rPr lang="en-US" sz="3200" b="1" smtClean="0">
                <a:solidFill>
                  <a:schemeClr val="accent2"/>
                </a:solidFill>
              </a:rPr>
              <a:t>Is it poly time?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A18DC-D5D2-4D79-960E-B4B0CB0C0FC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Analysis Sketch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600200"/>
            <a:ext cx="8393112" cy="4525963"/>
          </a:xfrm>
        </p:spPr>
        <p:txBody>
          <a:bodyPr/>
          <a:lstStyle/>
          <a:p>
            <a:r>
              <a:rPr lang="en-US" sz="2800" smtClean="0"/>
              <a:t>If we can rewind external V:</a:t>
            </a:r>
          </a:p>
          <a:p>
            <a:pPr lvl="1"/>
            <a:r>
              <a:rPr lang="en-US" sz="2400" smtClean="0"/>
              <a:t>Case: P* chooses which branch to use in view randomly.</a:t>
            </a:r>
            <a:br>
              <a:rPr lang="en-US" sz="2400" smtClean="0"/>
            </a:br>
            <a:r>
              <a:rPr lang="en-US" sz="2400" smtClean="0">
                <a:sym typeface="Symbol" pitchFamily="18" charset="2"/>
              </a:rPr>
              <a:t> </a:t>
            </a:r>
            <a:r>
              <a:rPr lang="en-US" sz="2400" smtClean="0"/>
              <a:t>Then poly rewinds are enough</a:t>
            </a:r>
          </a:p>
          <a:p>
            <a:pPr lvl="1"/>
            <a:r>
              <a:rPr lang="en-US" sz="2400" smtClean="0"/>
              <a:t>This is actually the </a:t>
            </a:r>
            <a:r>
              <a:rPr lang="en-US" sz="2400" b="1" smtClean="0">
                <a:solidFill>
                  <a:schemeClr val="accent1"/>
                </a:solidFill>
              </a:rPr>
              <a:t>worst case</a:t>
            </a:r>
            <a:endParaRPr lang="en-US" sz="2400" smtClean="0"/>
          </a:p>
          <a:p>
            <a:pPr lvl="1"/>
            <a:endParaRPr lang="en-US" sz="2400" smtClean="0"/>
          </a:p>
          <a:p>
            <a:r>
              <a:rPr lang="en-US" sz="2800" smtClean="0"/>
              <a:t>But we can’t rewind external V:</a:t>
            </a:r>
          </a:p>
          <a:p>
            <a:pPr lvl="1"/>
            <a:r>
              <a:rPr lang="en-US" sz="2400" smtClean="0"/>
              <a:t>Forwarded messages are </a:t>
            </a:r>
            <a:r>
              <a:rPr lang="en-US" sz="2400" b="1" smtClean="0">
                <a:solidFill>
                  <a:schemeClr val="accent2"/>
                </a:solidFill>
              </a:rPr>
              <a:t>fixed</a:t>
            </a:r>
            <a:r>
              <a:rPr lang="en-US" sz="2400" smtClean="0"/>
              <a:t>. Might fix a </a:t>
            </a:r>
            <a:r>
              <a:rPr lang="en-US" sz="2400" b="1" smtClean="0">
                <a:solidFill>
                  <a:schemeClr val="accent1"/>
                </a:solidFill>
              </a:rPr>
              <a:t>BAD</a:t>
            </a:r>
            <a:r>
              <a:rPr lang="en-US" sz="2400" smtClean="0"/>
              <a:t> message</a:t>
            </a:r>
          </a:p>
          <a:p>
            <a:pPr lvl="1"/>
            <a:r>
              <a:rPr lang="en-US" sz="2400" smtClean="0"/>
              <a:t>Reduction: Resettable </a:t>
            </a:r>
            <a:r>
              <a:rPr lang="en-US" sz="2400" b="1" smtClean="0">
                <a:solidFill>
                  <a:schemeClr val="accent2"/>
                </a:solidFill>
              </a:rPr>
              <a:t>parallel</a:t>
            </a:r>
            <a:r>
              <a:rPr lang="en-US" sz="2400" smtClean="0"/>
              <a:t>       P*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normal </a:t>
            </a:r>
            <a:r>
              <a:rPr lang="en-US" sz="2400" b="1" smtClean="0">
                <a:solidFill>
                  <a:schemeClr val="accent2"/>
                </a:solidFill>
              </a:rPr>
              <a:t>standalone</a:t>
            </a:r>
            <a:r>
              <a:rPr lang="en-US" sz="2400" smtClean="0"/>
              <a:t> P</a:t>
            </a:r>
          </a:p>
          <a:p>
            <a:pPr lvl="1"/>
            <a:r>
              <a:rPr lang="en-US" sz="2400" smtClean="0"/>
              <a:t>New picture!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3DFF2-A554-41D7-82AE-0D82D580E759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70" name="Standalone text"/>
          <p:cNvGrpSpPr>
            <a:grpSpLocks/>
          </p:cNvGrpSpPr>
          <p:nvPr/>
        </p:nvGrpSpPr>
        <p:grpSpPr bwMode="auto">
          <a:xfrm>
            <a:off x="3935413" y="4741863"/>
            <a:ext cx="1611312" cy="461962"/>
            <a:chOff x="3935532" y="3875187"/>
            <a:chExt cx="1611334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620" y="3949751"/>
              <a:ext cx="1447820" cy="375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990" name="TextBox 65"/>
            <p:cNvSpPr txBox="1">
              <a:spLocks noChangeArrowheads="1"/>
            </p:cNvSpPr>
            <p:nvPr/>
          </p:nvSpPr>
          <p:spPr bwMode="auto">
            <a:xfrm>
              <a:off x="3935532" y="3875187"/>
              <a:ext cx="16113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standalone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Analysis Sketch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</a:t>
            </a:r>
            <a:r>
              <a:rPr lang="en-US" b="1" smtClean="0">
                <a:solidFill>
                  <a:schemeClr val="accent1"/>
                </a:solidFill>
              </a:rPr>
              <a:t>almost rewind the Verifier</a:t>
            </a:r>
          </a:p>
          <a:p>
            <a:r>
              <a:rPr lang="en-US" smtClean="0"/>
              <a:t>Results in a statistically close distribution!</a:t>
            </a:r>
          </a:p>
          <a:p>
            <a:pPr lvl="1"/>
            <a:r>
              <a:rPr lang="en-US" sz="2400" smtClean="0"/>
              <a:t>Technically shown by relying on Raz’s Lemma</a:t>
            </a:r>
          </a:p>
          <a:p>
            <a:pPr lvl="1"/>
            <a:r>
              <a:rPr lang="en-US" sz="2400" smtClean="0"/>
              <a:t>Technique used in soundness amplification of 2-prover games [Raz98] and public-coin arguments [HPPW08]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23981-0C49-43F4-9BD1-5201348E935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Reduction"/>
          <p:cNvGrpSpPr>
            <a:grpSpLocks/>
          </p:cNvGrpSpPr>
          <p:nvPr/>
        </p:nvGrpSpPr>
        <p:grpSpPr bwMode="auto">
          <a:xfrm>
            <a:off x="631825" y="3941763"/>
            <a:ext cx="7880350" cy="2112962"/>
            <a:chOff x="505517" y="1961742"/>
            <a:chExt cx="7881609" cy="2113511"/>
          </a:xfrm>
        </p:grpSpPr>
        <p:sp>
          <p:nvSpPr>
            <p:cNvPr id="6" name="Rounded Rectangle 5"/>
            <p:cNvSpPr/>
            <p:nvPr/>
          </p:nvSpPr>
          <p:spPr>
            <a:xfrm>
              <a:off x="505517" y="2368248"/>
              <a:ext cx="5269755" cy="170700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/>
            </a:p>
          </p:txBody>
        </p:sp>
        <p:grpSp>
          <p:nvGrpSpPr>
            <p:cNvPr id="43058" name="Verif"/>
            <p:cNvGrpSpPr>
              <a:grpSpLocks/>
            </p:cNvGrpSpPr>
            <p:nvPr/>
          </p:nvGrpSpPr>
          <p:grpSpPr bwMode="auto">
            <a:xfrm>
              <a:off x="7232578" y="2430803"/>
              <a:ext cx="1154548" cy="1265464"/>
              <a:chOff x="959129" y="3042450"/>
              <a:chExt cx="1154548" cy="1265464"/>
            </a:xfrm>
          </p:grpSpPr>
          <p:pic>
            <p:nvPicPr>
              <p:cNvPr id="43094" name="Picture 2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14746" y="3416249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43095" name="Text Box 11"/>
              <p:cNvSpPr txBox="1">
                <a:spLocks noChangeArrowheads="1"/>
              </p:cNvSpPr>
              <p:nvPr/>
            </p:nvSpPr>
            <p:spPr bwMode="auto">
              <a:xfrm>
                <a:off x="959129" y="3042450"/>
                <a:ext cx="115454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Verifier V</a:t>
                </a:r>
              </a:p>
            </p:txBody>
          </p:sp>
        </p:grpSp>
        <p:grpSp>
          <p:nvGrpSpPr>
            <p:cNvPr id="43059" name="Starting"/>
            <p:cNvGrpSpPr>
              <a:grpSpLocks/>
            </p:cNvGrpSpPr>
            <p:nvPr/>
          </p:nvGrpSpPr>
          <p:grpSpPr bwMode="auto">
            <a:xfrm>
              <a:off x="2132242" y="2831360"/>
              <a:ext cx="2141134" cy="902069"/>
              <a:chOff x="2077812" y="2204681"/>
              <a:chExt cx="2141134" cy="902069"/>
            </a:xfrm>
          </p:grpSpPr>
          <p:grpSp>
            <p:nvGrpSpPr>
              <p:cNvPr id="43073" name="Forwarded Branch inside"/>
              <p:cNvGrpSpPr>
                <a:grpSpLocks/>
              </p:cNvGrpSpPr>
              <p:nvPr/>
            </p:nvGrpSpPr>
            <p:grpSpPr bwMode="auto">
              <a:xfrm>
                <a:off x="2077812" y="2204681"/>
                <a:ext cx="623468" cy="901097"/>
                <a:chOff x="2077812" y="2204681"/>
                <a:chExt cx="623468" cy="901097"/>
              </a:xfrm>
            </p:grpSpPr>
            <p:grpSp>
              <p:nvGrpSpPr>
                <p:cNvPr id="43080" name="Group 17"/>
                <p:cNvGrpSpPr>
                  <a:grpSpLocks/>
                </p:cNvGrpSpPr>
                <p:nvPr/>
              </p:nvGrpSpPr>
              <p:grpSpPr bwMode="auto">
                <a:xfrm>
                  <a:off x="2077812" y="2204681"/>
                  <a:ext cx="623468" cy="417823"/>
                  <a:chOff x="3828288" y="3474720"/>
                  <a:chExt cx="1036320" cy="682752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3828288" y="3474720"/>
                    <a:ext cx="1036320" cy="682752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grpSp>
                <p:nvGrpSpPr>
                  <p:cNvPr id="4309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18175" y="3725804"/>
                    <a:ext cx="656547" cy="180585"/>
                    <a:chOff x="5626687" y="3770312"/>
                    <a:chExt cx="656547" cy="180585"/>
                  </a:xfrm>
                </p:grpSpPr>
                <p:cxnSp>
                  <p:nvCxnSpPr>
                    <p:cNvPr id="37" name="Straight Arrow Connector 36"/>
                    <p:cNvCxnSpPr/>
                    <p:nvPr/>
                  </p:nvCxnSpPr>
                  <p:spPr>
                    <a:xfrm>
                      <a:off x="5651772" y="3771830"/>
                      <a:ext cx="633394" cy="2596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 rot="10800000" flipV="1">
                      <a:off x="5628020" y="3948274"/>
                      <a:ext cx="633394" cy="2596"/>
                    </a:xfrm>
                    <a:prstGeom prst="straightConnector1">
                      <a:avLst/>
                    </a:prstGeom>
                    <a:ln>
                      <a:tailEnd type="triangle" w="med" len="lg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3081" name="Group 59"/>
                <p:cNvGrpSpPr>
                  <a:grpSpLocks/>
                </p:cNvGrpSpPr>
                <p:nvPr/>
              </p:nvGrpSpPr>
              <p:grpSpPr bwMode="auto">
                <a:xfrm>
                  <a:off x="2077812" y="2623091"/>
                  <a:ext cx="623468" cy="482687"/>
                  <a:chOff x="2587004" y="4233487"/>
                  <a:chExt cx="908391" cy="651835"/>
                </a:xfrm>
              </p:grpSpPr>
              <p:grpSp>
                <p:nvGrpSpPr>
                  <p:cNvPr id="4308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87004" y="4321081"/>
                    <a:ext cx="908391" cy="564241"/>
                    <a:chOff x="3828288" y="3474720"/>
                    <a:chExt cx="1036320" cy="682752"/>
                  </a:xfrm>
                </p:grpSpPr>
                <p:sp>
                  <p:nvSpPr>
                    <p:cNvPr id="31" name="Oval 30"/>
                    <p:cNvSpPr/>
                    <p:nvPr/>
                  </p:nvSpPr>
                  <p:spPr>
                    <a:xfrm>
                      <a:off x="3829490" y="3474736"/>
                      <a:ext cx="1037183" cy="682420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4308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18175" y="3725804"/>
                      <a:ext cx="656547" cy="180585"/>
                      <a:chOff x="5626687" y="3770312"/>
                      <a:chExt cx="656547" cy="180585"/>
                    </a:xfrm>
                  </p:grpSpPr>
                  <p:cxnSp>
                    <p:nvCxnSpPr>
                      <p:cNvPr id="33" name="Straight Arrow Connector 25"/>
                      <p:cNvCxnSpPr/>
                      <p:nvPr/>
                    </p:nvCxnSpPr>
                    <p:spPr>
                      <a:xfrm>
                        <a:off x="5651772" y="3770935"/>
                        <a:ext cx="633394" cy="2596"/>
                      </a:xfrm>
                      <a:prstGeom prst="straightConnector1">
                        <a:avLst/>
                      </a:prstGeom>
                      <a:ln>
                        <a:tailEnd type="triangle" w="med" len="lg"/>
                      </a:ln>
                    </p:spPr>
                    <p:style>
                      <a:lnRef idx="2">
                        <a:schemeClr val="accent4"/>
                      </a:lnRef>
                      <a:fillRef idx="0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Straight Arrow Connector 33"/>
                      <p:cNvCxnSpPr/>
                      <p:nvPr/>
                    </p:nvCxnSpPr>
                    <p:spPr>
                      <a:xfrm rot="10800000" flipV="1">
                        <a:off x="5628020" y="3947378"/>
                        <a:ext cx="633394" cy="2596"/>
                      </a:xfrm>
                      <a:prstGeom prst="straightConnector1">
                        <a:avLst/>
                      </a:prstGeom>
                      <a:ln>
                        <a:tailEnd type="triangle" w="med" len="lg"/>
                      </a:ln>
                    </p:spPr>
                    <p:style>
                      <a:lnRef idx="2">
                        <a:schemeClr val="accent4"/>
                      </a:lnRef>
                      <a:fillRef idx="0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0" name="Straight Connector 29"/>
                  <p:cNvCxnSpPr>
                    <a:stCxn id="0" idx="4"/>
                    <a:endCxn id="31" idx="0"/>
                  </p:cNvCxnSpPr>
                  <p:nvPr/>
                </p:nvCxnSpPr>
                <p:spPr>
                  <a:xfrm rot="5400000">
                    <a:off x="2998672" y="4275978"/>
                    <a:ext cx="87920" cy="2313"/>
                  </a:xfrm>
                  <a:prstGeom prst="line">
                    <a:avLst/>
                  </a:prstGeom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074" name="Group 37"/>
              <p:cNvGrpSpPr>
                <a:grpSpLocks/>
              </p:cNvGrpSpPr>
              <p:nvPr/>
            </p:nvGrpSpPr>
            <p:grpSpPr bwMode="auto">
              <a:xfrm>
                <a:off x="3595478" y="2688927"/>
                <a:ext cx="623468" cy="417823"/>
                <a:chOff x="3828288" y="3474720"/>
                <a:chExt cx="1036320" cy="68275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3827226" y="3475742"/>
                  <a:ext cx="1037184" cy="68242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3077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5649509" y="3771942"/>
                    <a:ext cx="633394" cy="2594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/>
                  <p:nvPr/>
                </p:nvCxnSpPr>
                <p:spPr>
                  <a:xfrm rot="10800000" flipV="1">
                    <a:off x="5625756" y="3948385"/>
                    <a:ext cx="633394" cy="2594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" name="Straight Connector 21"/>
              <p:cNvCxnSpPr>
                <a:stCxn id="0" idx="6"/>
                <a:endCxn id="23" idx="1"/>
              </p:cNvCxnSpPr>
              <p:nvPr/>
            </p:nvCxnSpPr>
            <p:spPr>
              <a:xfrm>
                <a:off x="2702522" y="2414844"/>
                <a:ext cx="984407" cy="335049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3060" name="Group 17"/>
            <p:cNvGrpSpPr>
              <a:grpSpLocks/>
            </p:cNvGrpSpPr>
            <p:nvPr/>
          </p:nvGrpSpPr>
          <p:grpSpPr bwMode="auto">
            <a:xfrm>
              <a:off x="6292781" y="2814344"/>
              <a:ext cx="623468" cy="417823"/>
              <a:chOff x="3828288" y="3474720"/>
              <a:chExt cx="1036320" cy="682752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828288" y="3474720"/>
                <a:ext cx="1036320" cy="682752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3070" name="Group 10"/>
              <p:cNvGrpSpPr>
                <a:grpSpLocks/>
              </p:cNvGrpSpPr>
              <p:nvPr/>
            </p:nvGrpSpPr>
            <p:grpSpPr bwMode="auto">
              <a:xfrm>
                <a:off x="4018175" y="3725804"/>
                <a:ext cx="656547" cy="180585"/>
                <a:chOff x="5626687" y="3770312"/>
                <a:chExt cx="656547" cy="180585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650733" y="3771093"/>
                  <a:ext cx="633394" cy="2594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rot="10800000" flipV="1">
                  <a:off x="5626981" y="3947536"/>
                  <a:ext cx="633394" cy="2594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43061" name="Picture 36" descr="The image “http://www.iconlib.info/original/Crystal_application_icon_mycomputer_1350.jpg” cannot be displayed, because it contains errors.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08884" y="2745669"/>
              <a:ext cx="1054100" cy="105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62" name="TextBox 10"/>
            <p:cNvSpPr txBox="1">
              <a:spLocks noChangeArrowheads="1"/>
            </p:cNvSpPr>
            <p:nvPr/>
          </p:nvSpPr>
          <p:spPr bwMode="auto">
            <a:xfrm>
              <a:off x="3595478" y="1961742"/>
              <a:ext cx="2056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latin typeface="Calibri" pitchFamily="34" charset="0"/>
                </a:rPr>
                <a:t>Reduction R</a:t>
              </a:r>
            </a:p>
          </p:txBody>
        </p:sp>
        <p:grpSp>
          <p:nvGrpSpPr>
            <p:cNvPr id="43063" name="P*"/>
            <p:cNvGrpSpPr>
              <a:grpSpLocks/>
            </p:cNvGrpSpPr>
            <p:nvPr/>
          </p:nvGrpSpPr>
          <p:grpSpPr bwMode="auto">
            <a:xfrm>
              <a:off x="531872" y="2433263"/>
              <a:ext cx="1478418" cy="1478700"/>
              <a:chOff x="524787" y="3892835"/>
              <a:chExt cx="1478418" cy="1478700"/>
            </a:xfrm>
          </p:grpSpPr>
          <p:sp>
            <p:nvSpPr>
              <p:cNvPr id="43064" name="Text Box 11"/>
              <p:cNvSpPr txBox="1">
                <a:spLocks noChangeArrowheads="1"/>
              </p:cNvSpPr>
              <p:nvPr/>
            </p:nvSpPr>
            <p:spPr bwMode="auto">
              <a:xfrm>
                <a:off x="524787" y="3892835"/>
                <a:ext cx="14784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Resetting P*</a:t>
                </a:r>
              </a:p>
            </p:txBody>
          </p:sp>
          <p:sp>
            <p:nvSpPr>
              <p:cNvPr id="14" name="12-Point Star 13"/>
              <p:cNvSpPr/>
              <p:nvPr/>
            </p:nvSpPr>
            <p:spPr>
              <a:xfrm>
                <a:off x="525424" y="4288314"/>
                <a:ext cx="1478198" cy="1082956"/>
              </a:xfrm>
              <a:prstGeom prst="star12">
                <a:avLst>
                  <a:gd name="adj" fmla="val 21646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43066" name="Picture 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73409" y="4249205"/>
                <a:ext cx="843315" cy="891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1552575" y="4664075"/>
            <a:ext cx="3217863" cy="1177925"/>
            <a:chOff x="1552041" y="4966039"/>
            <a:chExt cx="3219163" cy="1176953"/>
          </a:xfrm>
        </p:grpSpPr>
        <p:grpSp>
          <p:nvGrpSpPr>
            <p:cNvPr id="43014" name="Group 59"/>
            <p:cNvGrpSpPr>
              <a:grpSpLocks/>
            </p:cNvGrpSpPr>
            <p:nvPr/>
          </p:nvGrpSpPr>
          <p:grpSpPr bwMode="auto">
            <a:xfrm>
              <a:off x="1869529" y="4966039"/>
              <a:ext cx="2034138" cy="564241"/>
              <a:chOff x="3866892" y="3352800"/>
              <a:chExt cx="2034138" cy="564241"/>
            </a:xfrm>
          </p:grpSpPr>
          <p:sp>
            <p:nvSpPr>
              <p:cNvPr id="42" name="Oval 25"/>
              <p:cNvSpPr/>
              <p:nvPr/>
            </p:nvSpPr>
            <p:spPr>
              <a:xfrm>
                <a:off x="3867032" y="3352800"/>
                <a:ext cx="2034409" cy="56468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/>
              </a:p>
            </p:txBody>
          </p:sp>
          <p:grpSp>
            <p:nvGrpSpPr>
              <p:cNvPr id="43042" name="Group 58"/>
              <p:cNvGrpSpPr>
                <a:grpSpLocks/>
              </p:cNvGrpSpPr>
              <p:nvPr/>
            </p:nvGrpSpPr>
            <p:grpSpPr bwMode="auto">
              <a:xfrm>
                <a:off x="3955553" y="3458898"/>
                <a:ext cx="1838354" cy="352044"/>
                <a:chOff x="3955553" y="3458898"/>
                <a:chExt cx="1838354" cy="352044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4968681" y="3458898"/>
                  <a:ext cx="505072" cy="352044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43046" name="Group 207"/>
                <p:cNvGrpSpPr>
                  <a:grpSpLocks/>
                </p:cNvGrpSpPr>
                <p:nvPr/>
              </p:nvGrpSpPr>
              <p:grpSpPr bwMode="auto">
                <a:xfrm>
                  <a:off x="3955553" y="3577234"/>
                  <a:ext cx="1838354" cy="115372"/>
                  <a:chOff x="3123018" y="4619352"/>
                  <a:chExt cx="1838354" cy="115372"/>
                </a:xfrm>
              </p:grpSpPr>
              <p:cxnSp>
                <p:nvCxnSpPr>
                  <p:cNvPr id="47" name="Straight Arrow Connector 46"/>
                  <p:cNvCxnSpPr/>
                  <p:nvPr/>
                </p:nvCxnSpPr>
                <p:spPr>
                  <a:xfrm>
                    <a:off x="3137727" y="4623329"/>
                    <a:ext cx="381154" cy="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 rot="10800000" flipV="1">
                    <a:off x="3123433" y="4731190"/>
                    <a:ext cx="381154" cy="1587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3491882" y="4623329"/>
                    <a:ext cx="381154" cy="1587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rot="10800000" flipV="1">
                    <a:off x="3477589" y="4731190"/>
                    <a:ext cx="381154" cy="1587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>
                    <a:off x="3852390" y="4621743"/>
                    <a:ext cx="381154" cy="158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 rot="10800000" flipV="1">
                    <a:off x="3839685" y="4729604"/>
                    <a:ext cx="381154" cy="158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4214487" y="4624915"/>
                    <a:ext cx="381154" cy="158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Arrow Connector 53"/>
                  <p:cNvCxnSpPr/>
                  <p:nvPr/>
                </p:nvCxnSpPr>
                <p:spPr>
                  <a:xfrm rot="10800000" flipV="1">
                    <a:off x="4200193" y="4732777"/>
                    <a:ext cx="381154" cy="158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4581347" y="4620156"/>
                    <a:ext cx="381154" cy="1587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Arrow Connector 55"/>
                  <p:cNvCxnSpPr/>
                  <p:nvPr/>
                </p:nvCxnSpPr>
                <p:spPr>
                  <a:xfrm rot="10800000" flipV="1">
                    <a:off x="4567054" y="4728018"/>
                    <a:ext cx="381154" cy="1587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3015" name="Group 60"/>
            <p:cNvGrpSpPr>
              <a:grpSpLocks/>
            </p:cNvGrpSpPr>
            <p:nvPr/>
          </p:nvGrpSpPr>
          <p:grpSpPr bwMode="auto">
            <a:xfrm>
              <a:off x="1552041" y="5578751"/>
              <a:ext cx="2034138" cy="564241"/>
              <a:chOff x="3866892" y="3352800"/>
              <a:chExt cx="2034138" cy="564241"/>
            </a:xfrm>
          </p:grpSpPr>
          <p:sp>
            <p:nvSpPr>
              <p:cNvPr id="62" name="Oval 25"/>
              <p:cNvSpPr/>
              <p:nvPr/>
            </p:nvSpPr>
            <p:spPr>
              <a:xfrm>
                <a:off x="3866892" y="3352357"/>
                <a:ext cx="2034409" cy="564684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/>
              </a:p>
            </p:txBody>
          </p:sp>
          <p:grpSp>
            <p:nvGrpSpPr>
              <p:cNvPr id="43030" name="Group 207"/>
              <p:cNvGrpSpPr>
                <a:grpSpLocks/>
              </p:cNvGrpSpPr>
              <p:nvPr/>
            </p:nvGrpSpPr>
            <p:grpSpPr bwMode="auto">
              <a:xfrm>
                <a:off x="3955553" y="3577234"/>
                <a:ext cx="1838354" cy="115372"/>
                <a:chOff x="3123018" y="4619352"/>
                <a:chExt cx="1838354" cy="115372"/>
              </a:xfrm>
            </p:grpSpPr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3137587" y="4622887"/>
                  <a:ext cx="381154" cy="0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rot="10800000" flipV="1">
                  <a:off x="3123293" y="4730748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>
                  <a:off x="3491742" y="4622887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rot="10800000" flipV="1">
                  <a:off x="3477449" y="4730748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3852250" y="4621301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rot="10800000" flipV="1">
                  <a:off x="3839545" y="4729163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4214346" y="4624474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rot="10800000" flipV="1">
                  <a:off x="4200053" y="4732335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4581207" y="4619715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 rot="10800000" flipV="1">
                  <a:off x="4566914" y="4727576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016" name="Group 75"/>
            <p:cNvGrpSpPr>
              <a:grpSpLocks/>
            </p:cNvGrpSpPr>
            <p:nvPr/>
          </p:nvGrpSpPr>
          <p:grpSpPr bwMode="auto">
            <a:xfrm>
              <a:off x="2737066" y="5561922"/>
              <a:ext cx="2034138" cy="564241"/>
              <a:chOff x="3866892" y="3352800"/>
              <a:chExt cx="2034138" cy="564241"/>
            </a:xfrm>
          </p:grpSpPr>
          <p:sp>
            <p:nvSpPr>
              <p:cNvPr id="77" name="Oval 25"/>
              <p:cNvSpPr/>
              <p:nvPr/>
            </p:nvSpPr>
            <p:spPr>
              <a:xfrm>
                <a:off x="3866621" y="3353325"/>
                <a:ext cx="2034409" cy="56309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/>
              </a:p>
            </p:txBody>
          </p:sp>
          <p:grpSp>
            <p:nvGrpSpPr>
              <p:cNvPr id="43018" name="Group 207"/>
              <p:cNvGrpSpPr>
                <a:grpSpLocks/>
              </p:cNvGrpSpPr>
              <p:nvPr/>
            </p:nvGrpSpPr>
            <p:grpSpPr bwMode="auto">
              <a:xfrm>
                <a:off x="3955553" y="3577234"/>
                <a:ext cx="1838354" cy="115372"/>
                <a:chOff x="3123018" y="4619352"/>
                <a:chExt cx="1838354" cy="115372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3137316" y="4622269"/>
                  <a:ext cx="381154" cy="0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 rot="10800000" flipV="1">
                  <a:off x="3123022" y="4731715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3491471" y="4622269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/>
                <p:nvPr/>
              </p:nvCxnSpPr>
              <p:spPr>
                <a:xfrm rot="10800000" flipV="1">
                  <a:off x="3477178" y="4731715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3851979" y="4620682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rot="10800000" flipV="1">
                  <a:off x="3839274" y="4730130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4214075" y="4623854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 rot="10800000" flipV="1">
                  <a:off x="4199782" y="4733302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4580935" y="4619096"/>
                  <a:ext cx="381154" cy="1586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rot="10800000" flipV="1">
                  <a:off x="4566643" y="4728543"/>
                  <a:ext cx="381154" cy="1587"/>
                </a:xfrm>
                <a:prstGeom prst="straightConnector1">
                  <a:avLst/>
                </a:prstGeom>
                <a:ln>
                  <a:tailEnd type="triangle" w="med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Zero Knowledge [GMR85]</a:t>
            </a: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Interactive protocol between a Prover and a Verifier where the Verifier </a:t>
            </a:r>
            <a:r>
              <a:rPr lang="en-CA" b="1" smtClean="0">
                <a:solidFill>
                  <a:schemeClr val="accent2"/>
                </a:solidFill>
              </a:rPr>
              <a:t>learns nothing</a:t>
            </a:r>
            <a:r>
              <a:rPr lang="en-CA" b="1" smtClean="0"/>
              <a:t> </a:t>
            </a:r>
            <a:r>
              <a:rPr lang="en-CA" smtClean="0"/>
              <a:t>except the proof statement</a:t>
            </a:r>
          </a:p>
          <a:p>
            <a:pPr>
              <a:buFont typeface="Arial" charset="0"/>
              <a:buNone/>
            </a:pPr>
            <a:endParaRPr lang="en-CA" smtClean="0"/>
          </a:p>
          <a:p>
            <a:endParaRPr lang="en-CA" smtClean="0"/>
          </a:p>
          <a:p>
            <a:endParaRPr lang="en-CA" smtClean="0"/>
          </a:p>
          <a:p>
            <a:r>
              <a:rPr lang="en-CA" smtClean="0"/>
              <a:t>Fundamental construct of cryptography</a:t>
            </a:r>
          </a:p>
          <a:p>
            <a:r>
              <a:rPr lang="en-CA" smtClean="0"/>
              <a:t>Used in secure MPC, authentication, etc, etc</a:t>
            </a:r>
          </a:p>
        </p:txBody>
      </p:sp>
      <p:pic>
        <p:nvPicPr>
          <p:cNvPr id="20483" name="Picture 3" descr="C:\Program Files\Microsoft Office\Media\CntCD1\ClipArt8\j034649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895350" y="3838575"/>
            <a:ext cx="4476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Program Files\Microsoft Office\Media\CntCD1\ClipArt8\j034642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039813" y="2833688"/>
            <a:ext cx="693738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56361-FA35-48AE-B6E9-AF765D4CC297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695575" y="3244850"/>
            <a:ext cx="3725863" cy="1293813"/>
            <a:chOff x="2695306" y="3244551"/>
            <a:chExt cx="3726660" cy="1294266"/>
          </a:xfrm>
        </p:grpSpPr>
        <p:grpSp>
          <p:nvGrpSpPr>
            <p:cNvPr id="20527" name="Group 58"/>
            <p:cNvGrpSpPr>
              <a:grpSpLocks/>
            </p:cNvGrpSpPr>
            <p:nvPr/>
          </p:nvGrpSpPr>
          <p:grpSpPr bwMode="auto">
            <a:xfrm>
              <a:off x="2695306" y="3244551"/>
              <a:ext cx="868413" cy="1294265"/>
              <a:chOff x="2695306" y="3244551"/>
              <a:chExt cx="868413" cy="1294265"/>
            </a:xfrm>
          </p:grpSpPr>
          <p:pic>
            <p:nvPicPr>
              <p:cNvPr id="20531" name="Picture 5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707855" y="3647152"/>
                <a:ext cx="843315" cy="891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0532" name="Text Box 10"/>
              <p:cNvSpPr txBox="1">
                <a:spLocks noChangeArrowheads="1"/>
              </p:cNvSpPr>
              <p:nvPr/>
            </p:nvSpPr>
            <p:spPr bwMode="auto">
              <a:xfrm>
                <a:off x="2695306" y="3244551"/>
                <a:ext cx="868413" cy="4007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Prover</a:t>
                </a:r>
              </a:p>
            </p:txBody>
          </p:sp>
        </p:grpSp>
        <p:grpSp>
          <p:nvGrpSpPr>
            <p:cNvPr id="20528" name="Group 59"/>
            <p:cNvGrpSpPr>
              <a:grpSpLocks/>
            </p:cNvGrpSpPr>
            <p:nvPr/>
          </p:nvGrpSpPr>
          <p:grpSpPr bwMode="auto">
            <a:xfrm>
              <a:off x="5471001" y="3244855"/>
              <a:ext cx="950965" cy="1293962"/>
              <a:chOff x="5471001" y="3244855"/>
              <a:chExt cx="950965" cy="1293962"/>
            </a:xfrm>
          </p:grpSpPr>
          <p:sp>
            <p:nvSpPr>
              <p:cNvPr id="20529" name="Text Box 11"/>
              <p:cNvSpPr txBox="1">
                <a:spLocks noChangeArrowheads="1"/>
              </p:cNvSpPr>
              <p:nvPr/>
            </p:nvSpPr>
            <p:spPr bwMode="auto">
              <a:xfrm>
                <a:off x="5471001" y="3244855"/>
                <a:ext cx="95096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Verifier</a:t>
                </a:r>
              </a:p>
            </p:txBody>
          </p:sp>
          <p:pic>
            <p:nvPicPr>
              <p:cNvPr id="20530" name="Picture 28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524826" y="3647152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3721100" y="3616325"/>
            <a:ext cx="1592263" cy="930275"/>
            <a:chOff x="1551238" y="3876158"/>
            <a:chExt cx="1591230" cy="930792"/>
          </a:xfrm>
        </p:grpSpPr>
        <p:grpSp>
          <p:nvGrpSpPr>
            <p:cNvPr id="20488" name="Group 70"/>
            <p:cNvGrpSpPr>
              <a:grpSpLocks/>
            </p:cNvGrpSpPr>
            <p:nvPr/>
          </p:nvGrpSpPr>
          <p:grpSpPr bwMode="auto">
            <a:xfrm>
              <a:off x="1611475" y="3876158"/>
              <a:ext cx="1530993" cy="308492"/>
              <a:chOff x="1611475" y="3876158"/>
              <a:chExt cx="1530993" cy="308492"/>
            </a:xfrm>
          </p:grpSpPr>
          <p:sp>
            <p:nvSpPr>
              <p:cNvPr id="46" name="AutoShape 7"/>
              <p:cNvSpPr>
                <a:spLocks noChangeArrowheads="1"/>
              </p:cNvSpPr>
              <p:nvPr/>
            </p:nvSpPr>
            <p:spPr bwMode="auto">
              <a:xfrm rot="10800000">
                <a:off x="1611524" y="3934929"/>
                <a:ext cx="1143845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0516" name="Group 47"/>
              <p:cNvGrpSpPr>
                <a:grpSpLocks/>
              </p:cNvGrpSpPr>
              <p:nvPr/>
            </p:nvGrpSpPr>
            <p:grpSpPr bwMode="auto">
              <a:xfrm>
                <a:off x="2845583" y="3876158"/>
                <a:ext cx="296885" cy="308492"/>
                <a:chOff x="2367563" y="1059625"/>
                <a:chExt cx="619651" cy="643876"/>
              </a:xfrm>
            </p:grpSpPr>
            <p:sp>
              <p:nvSpPr>
                <p:cNvPr id="20517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489" name="Group 71"/>
            <p:cNvGrpSpPr>
              <a:grpSpLocks/>
            </p:cNvGrpSpPr>
            <p:nvPr/>
          </p:nvGrpSpPr>
          <p:grpSpPr bwMode="auto">
            <a:xfrm>
              <a:off x="1551238" y="4187308"/>
              <a:ext cx="1591230" cy="308492"/>
              <a:chOff x="1551238" y="4187308"/>
              <a:chExt cx="1591230" cy="308492"/>
            </a:xfrm>
          </p:grpSpPr>
          <p:sp>
            <p:nvSpPr>
              <p:cNvPr id="34" name="AutoShape 6"/>
              <p:cNvSpPr>
                <a:spLocks noChangeArrowheads="1"/>
              </p:cNvSpPr>
              <p:nvPr/>
            </p:nvSpPr>
            <p:spPr bwMode="auto">
              <a:xfrm>
                <a:off x="1551238" y="4246252"/>
                <a:ext cx="1143845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0504" name="Group 48"/>
              <p:cNvGrpSpPr>
                <a:grpSpLocks/>
              </p:cNvGrpSpPr>
              <p:nvPr/>
            </p:nvGrpSpPr>
            <p:grpSpPr bwMode="auto">
              <a:xfrm>
                <a:off x="2845583" y="4187308"/>
                <a:ext cx="296885" cy="308492"/>
                <a:chOff x="2367563" y="1059625"/>
                <a:chExt cx="619651" cy="643876"/>
              </a:xfrm>
            </p:grpSpPr>
            <p:sp>
              <p:nvSpPr>
                <p:cNvPr id="20505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6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7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8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490" name="Group 72"/>
            <p:cNvGrpSpPr>
              <a:grpSpLocks/>
            </p:cNvGrpSpPr>
            <p:nvPr/>
          </p:nvGrpSpPr>
          <p:grpSpPr bwMode="auto">
            <a:xfrm>
              <a:off x="1611475" y="4498458"/>
              <a:ext cx="1530993" cy="308492"/>
              <a:chOff x="1611475" y="4498458"/>
              <a:chExt cx="1530993" cy="308492"/>
            </a:xfrm>
          </p:grpSpPr>
          <p:sp>
            <p:nvSpPr>
              <p:cNvPr id="22" name="AutoShape 8"/>
              <p:cNvSpPr>
                <a:spLocks noChangeArrowheads="1"/>
              </p:cNvSpPr>
              <p:nvPr/>
            </p:nvSpPr>
            <p:spPr bwMode="auto">
              <a:xfrm rot="10800000">
                <a:off x="1611524" y="4557575"/>
                <a:ext cx="1143845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0492" name="Group 59"/>
              <p:cNvGrpSpPr>
                <a:grpSpLocks/>
              </p:cNvGrpSpPr>
              <p:nvPr/>
            </p:nvGrpSpPr>
            <p:grpSpPr bwMode="auto">
              <a:xfrm>
                <a:off x="2845583" y="4498458"/>
                <a:ext cx="296885" cy="308492"/>
                <a:chOff x="2367563" y="1059625"/>
                <a:chExt cx="619651" cy="643876"/>
              </a:xfrm>
            </p:grpSpPr>
            <p:sp>
              <p:nvSpPr>
                <p:cNvPr id="20493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4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5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6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7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8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9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1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2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Conclusion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public-coin protocol, with enough parallel repetitions, is </a:t>
            </a:r>
            <a:r>
              <a:rPr lang="en-US" b="1" smtClean="0">
                <a:solidFill>
                  <a:schemeClr val="accent2"/>
                </a:solidFill>
              </a:rPr>
              <a:t>resettably-sound</a:t>
            </a: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so </a:t>
            </a:r>
            <a:r>
              <a:rPr lang="en-US" b="1" smtClean="0">
                <a:solidFill>
                  <a:schemeClr val="accent2"/>
                </a:solidFill>
              </a:rPr>
              <a:t>not BB ZK</a:t>
            </a:r>
            <a:r>
              <a:rPr lang="en-US" smtClean="0"/>
              <a:t> unless L </a:t>
            </a:r>
            <a:r>
              <a:rPr lang="en-US" smtClean="0">
                <a:sym typeface="Symbol" pitchFamily="18" charset="2"/>
              </a:rPr>
              <a:t> BPP</a:t>
            </a:r>
            <a:endParaRPr lang="en-US" smtClean="0"/>
          </a:p>
          <a:p>
            <a:endParaRPr lang="en-US" sz="1800" b="1" smtClean="0">
              <a:solidFill>
                <a:schemeClr val="accent2"/>
              </a:solidFill>
            </a:endParaRPr>
          </a:p>
          <a:p>
            <a:endParaRPr lang="en-US" sz="1800" b="1" smtClean="0">
              <a:solidFill>
                <a:schemeClr val="accent2"/>
              </a:solidFill>
            </a:endParaRPr>
          </a:p>
          <a:p>
            <a:r>
              <a:rPr lang="en-US" smtClean="0"/>
              <a:t>Elucidate connection between </a:t>
            </a:r>
            <a:r>
              <a:rPr lang="en-US" b="1" smtClean="0">
                <a:solidFill>
                  <a:schemeClr val="accent1"/>
                </a:solidFill>
              </a:rPr>
              <a:t>hardness amplification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BB ZK lower bounds</a:t>
            </a:r>
          </a:p>
          <a:p>
            <a:pPr lvl="1"/>
            <a:r>
              <a:rPr lang="en-US" b="1" smtClean="0"/>
              <a:t>New set of techniques for BB lower bounds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A7DA5-5D61-4A80-A1B8-EA65A772ADA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Corollary 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Bare Public-Key setup</a:t>
            </a:r>
          </a:p>
          <a:p>
            <a:pPr lvl="1"/>
            <a:r>
              <a:rPr lang="en-US" smtClean="0"/>
              <a:t>More efficient (private-coin) concurrent ZK</a:t>
            </a:r>
          </a:p>
          <a:p>
            <a:pPr lvl="1"/>
            <a:r>
              <a:rPr lang="en-US" smtClean="0"/>
              <a:t>Model studied in the soundness amplification literature [IW97, BIN97, HPPW08]</a:t>
            </a:r>
          </a:p>
          <a:p>
            <a:pPr lvl="1"/>
            <a:endParaRPr lang="en-US" sz="1400" smtClean="0"/>
          </a:p>
          <a:p>
            <a:r>
              <a:rPr lang="en-US" smtClean="0"/>
              <a:t>Using [BIN97, HPPW08] techniques, we can extend our impossibility result to BPK too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9A682-63EE-4E49-8A5E-D1E307BFA80D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 You!</a:t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33404-575D-4E56-B553-4CFA2E6A4934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Zero Knowledge [GMR85]</a:t>
            </a: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For every PPT V* (adversary) there is a PPT </a:t>
            </a:r>
            <a:r>
              <a:rPr lang="en-CA" b="1" smtClean="0">
                <a:solidFill>
                  <a:schemeClr val="accent2"/>
                </a:solidFill>
              </a:rPr>
              <a:t>simulator</a:t>
            </a:r>
            <a:r>
              <a:rPr lang="en-CA" smtClean="0">
                <a:solidFill>
                  <a:schemeClr val="accent2"/>
                </a:solidFill>
              </a:rPr>
              <a:t> </a:t>
            </a:r>
            <a:r>
              <a:rPr lang="en-CA" smtClean="0"/>
              <a:t>S: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81600" y="3384550"/>
            <a:ext cx="1390650" cy="1366838"/>
            <a:chOff x="5048797" y="3562350"/>
            <a:chExt cx="1390061" cy="1366259"/>
          </a:xfrm>
        </p:grpSpPr>
        <p:pic>
          <p:nvPicPr>
            <p:cNvPr id="22630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58766" y="4100634"/>
              <a:ext cx="747941" cy="82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631" name="Text Box 15"/>
            <p:cNvSpPr txBox="1">
              <a:spLocks noChangeArrowheads="1"/>
            </p:cNvSpPr>
            <p:nvPr/>
          </p:nvSpPr>
          <p:spPr bwMode="auto">
            <a:xfrm>
              <a:off x="5048797" y="3562350"/>
              <a:ext cx="13900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Simulator </a:t>
              </a:r>
              <a:r>
                <a:rPr lang="en-US" sz="2400">
                  <a:latin typeface="Calibri" pitchFamily="34" charset="0"/>
                </a:rPr>
                <a:t>S</a:t>
              </a:r>
              <a:endParaRPr lang="en-US" sz="2000">
                <a:latin typeface="Calibri" pitchFamily="34" charset="0"/>
              </a:endParaRPr>
            </a:p>
          </p:txBody>
        </p:sp>
      </p:grp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576763" y="3829050"/>
            <a:ext cx="6619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alibri" pitchFamily="34" charset="0"/>
                <a:sym typeface="Symbol" pitchFamily="18" charset="2"/>
              </a:rPr>
              <a:t></a:t>
            </a:r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93725" y="3429000"/>
            <a:ext cx="868363" cy="1354138"/>
            <a:chOff x="593725" y="3606800"/>
            <a:chExt cx="868413" cy="1353653"/>
          </a:xfrm>
        </p:grpSpPr>
        <p:pic>
          <p:nvPicPr>
            <p:cNvPr id="22628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6274" y="4068789"/>
              <a:ext cx="843315" cy="8916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629" name="Text Box 10"/>
            <p:cNvSpPr txBox="1">
              <a:spLocks noChangeArrowheads="1"/>
            </p:cNvSpPr>
            <p:nvPr/>
          </p:nvSpPr>
          <p:spPr bwMode="auto">
            <a:xfrm>
              <a:off x="593725" y="3606800"/>
              <a:ext cx="868413" cy="400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Prover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190875" y="3384550"/>
            <a:ext cx="1336675" cy="1430338"/>
            <a:chOff x="2807426" y="3562350"/>
            <a:chExt cx="1337289" cy="1429949"/>
          </a:xfrm>
        </p:grpSpPr>
        <p:sp>
          <p:nvSpPr>
            <p:cNvPr id="22623" name="Text Box 11"/>
            <p:cNvSpPr txBox="1">
              <a:spLocks noChangeArrowheads="1"/>
            </p:cNvSpPr>
            <p:nvPr/>
          </p:nvSpPr>
          <p:spPr bwMode="auto">
            <a:xfrm>
              <a:off x="2807426" y="3562350"/>
              <a:ext cx="13372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Verifier </a:t>
              </a:r>
              <a:r>
                <a:rPr lang="en-US" sz="2400">
                  <a:latin typeface="Calibri" pitchFamily="34" charset="0"/>
                </a:rPr>
                <a:t>V*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22624" name="Group 34"/>
            <p:cNvGrpSpPr>
              <a:grpSpLocks/>
            </p:cNvGrpSpPr>
            <p:nvPr/>
          </p:nvGrpSpPr>
          <p:grpSpPr bwMode="auto">
            <a:xfrm>
              <a:off x="3027040" y="4051240"/>
              <a:ext cx="843315" cy="941059"/>
              <a:chOff x="7627615" y="3962400"/>
              <a:chExt cx="843315" cy="941059"/>
            </a:xfrm>
          </p:grpSpPr>
          <p:pic>
            <p:nvPicPr>
              <p:cNvPr id="21" name="Picture 2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627615" y="4011794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22626" name="Freeform 29"/>
              <p:cNvSpPr>
                <a:spLocks/>
              </p:cNvSpPr>
              <p:nvPr/>
            </p:nvSpPr>
            <p:spPr bwMode="auto">
              <a:xfrm>
                <a:off x="8172450" y="3962400"/>
                <a:ext cx="86590" cy="191071"/>
              </a:xfrm>
              <a:custGeom>
                <a:avLst/>
                <a:gdLst>
                  <a:gd name="T0" fmla="*/ 0 w 126"/>
                  <a:gd name="T1" fmla="*/ 113 h 192"/>
                  <a:gd name="T2" fmla="*/ 96 w 126"/>
                  <a:gd name="T3" fmla="*/ 26 h 192"/>
                  <a:gd name="T4" fmla="*/ 105 w 126"/>
                  <a:gd name="T5" fmla="*/ 0 h 192"/>
                  <a:gd name="T6" fmla="*/ 105 w 126"/>
                  <a:gd name="T7" fmla="*/ 52 h 192"/>
                  <a:gd name="T8" fmla="*/ 43 w 126"/>
                  <a:gd name="T9" fmla="*/ 174 h 192"/>
                  <a:gd name="T10" fmla="*/ 0 w 126"/>
                  <a:gd name="T11" fmla="*/ 192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192"/>
                  <a:gd name="T20" fmla="*/ 126 w 126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192">
                    <a:moveTo>
                      <a:pt x="0" y="113"/>
                    </a:moveTo>
                    <a:cubicBezTo>
                      <a:pt x="60" y="92"/>
                      <a:pt x="53" y="66"/>
                      <a:pt x="96" y="26"/>
                    </a:cubicBezTo>
                    <a:cubicBezTo>
                      <a:pt x="99" y="17"/>
                      <a:pt x="96" y="0"/>
                      <a:pt x="105" y="0"/>
                    </a:cubicBezTo>
                    <a:cubicBezTo>
                      <a:pt x="126" y="0"/>
                      <a:pt x="105" y="52"/>
                      <a:pt x="105" y="52"/>
                    </a:cubicBezTo>
                    <a:cubicBezTo>
                      <a:pt x="93" y="97"/>
                      <a:pt x="87" y="148"/>
                      <a:pt x="43" y="174"/>
                    </a:cubicBezTo>
                    <a:cubicBezTo>
                      <a:pt x="30" y="182"/>
                      <a:pt x="14" y="185"/>
                      <a:pt x="0" y="192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7" name="Freeform 30"/>
              <p:cNvSpPr>
                <a:spLocks/>
              </p:cNvSpPr>
              <p:nvPr/>
            </p:nvSpPr>
            <p:spPr bwMode="auto">
              <a:xfrm>
                <a:off x="7861300" y="3991891"/>
                <a:ext cx="90355" cy="147284"/>
              </a:xfrm>
              <a:custGeom>
                <a:avLst/>
                <a:gdLst>
                  <a:gd name="T0" fmla="*/ 131 w 131"/>
                  <a:gd name="T1" fmla="*/ 61 h 149"/>
                  <a:gd name="T2" fmla="*/ 61 w 131"/>
                  <a:gd name="T3" fmla="*/ 44 h 149"/>
                  <a:gd name="T4" fmla="*/ 0 w 131"/>
                  <a:gd name="T5" fmla="*/ 0 h 149"/>
                  <a:gd name="T6" fmla="*/ 131 w 131"/>
                  <a:gd name="T7" fmla="*/ 149 h 1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49"/>
                  <a:gd name="T14" fmla="*/ 131 w 131"/>
                  <a:gd name="T15" fmla="*/ 149 h 1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49">
                    <a:moveTo>
                      <a:pt x="131" y="61"/>
                    </a:moveTo>
                    <a:cubicBezTo>
                      <a:pt x="119" y="59"/>
                      <a:pt x="76" y="53"/>
                      <a:pt x="61" y="44"/>
                    </a:cubicBezTo>
                    <a:cubicBezTo>
                      <a:pt x="35" y="28"/>
                      <a:pt x="31" y="11"/>
                      <a:pt x="0" y="0"/>
                    </a:cubicBezTo>
                    <a:cubicBezTo>
                      <a:pt x="24" y="69"/>
                      <a:pt x="36" y="149"/>
                      <a:pt x="131" y="149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22535" name="Picture 3" descr="C:\Program Files\Microsoft Office\Media\CntCD1\ClipArt8\j0346491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895350" y="3838575"/>
            <a:ext cx="4476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4" descr="C:\Program Files\Microsoft Office\Media\CntCD1\ClipArt8\j0346425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039813" y="2833688"/>
            <a:ext cx="693738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1074738" y="3876675"/>
            <a:ext cx="2563812" cy="1508125"/>
            <a:chOff x="1074450" y="3876158"/>
            <a:chExt cx="2564100" cy="1508642"/>
          </a:xfrm>
        </p:grpSpPr>
        <p:sp>
          <p:nvSpPr>
            <p:cNvPr id="22582" name="Text Box 16"/>
            <p:cNvSpPr txBox="1">
              <a:spLocks noChangeArrowheads="1"/>
            </p:cNvSpPr>
            <p:nvPr/>
          </p:nvSpPr>
          <p:spPr bwMode="auto">
            <a:xfrm>
              <a:off x="1074450" y="4984690"/>
              <a:ext cx="2564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View of V* with Prover</a:t>
              </a:r>
            </a:p>
          </p:txBody>
        </p:sp>
        <p:grpSp>
          <p:nvGrpSpPr>
            <p:cNvPr id="22583" name="Group 73"/>
            <p:cNvGrpSpPr>
              <a:grpSpLocks/>
            </p:cNvGrpSpPr>
            <p:nvPr/>
          </p:nvGrpSpPr>
          <p:grpSpPr bwMode="auto">
            <a:xfrm>
              <a:off x="1560885" y="3876158"/>
              <a:ext cx="1591230" cy="930792"/>
              <a:chOff x="1551238" y="3876158"/>
              <a:chExt cx="1591230" cy="930792"/>
            </a:xfrm>
          </p:grpSpPr>
          <p:grpSp>
            <p:nvGrpSpPr>
              <p:cNvPr id="22584" name="Group 70"/>
              <p:cNvGrpSpPr>
                <a:grpSpLocks/>
              </p:cNvGrpSpPr>
              <p:nvPr/>
            </p:nvGrpSpPr>
            <p:grpSpPr bwMode="auto">
              <a:xfrm>
                <a:off x="1611475" y="3876158"/>
                <a:ext cx="1530993" cy="308492"/>
                <a:chOff x="1611475" y="3876158"/>
                <a:chExt cx="1530993" cy="308492"/>
              </a:xfrm>
            </p:grpSpPr>
            <p:sp>
              <p:nvSpPr>
                <p:cNvPr id="27" name="AutoShape 7"/>
                <p:cNvSpPr>
                  <a:spLocks noChangeArrowheads="1"/>
                </p:cNvSpPr>
                <p:nvPr/>
              </p:nvSpPr>
              <p:spPr bwMode="auto">
                <a:xfrm rot="10800000">
                  <a:off x="1610965" y="3934916"/>
                  <a:ext cx="1144716" cy="190565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612" name="Group 47"/>
                <p:cNvGrpSpPr>
                  <a:grpSpLocks/>
                </p:cNvGrpSpPr>
                <p:nvPr/>
              </p:nvGrpSpPr>
              <p:grpSpPr bwMode="auto">
                <a:xfrm>
                  <a:off x="2845583" y="387615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613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85" name="Group 71"/>
              <p:cNvGrpSpPr>
                <a:grpSpLocks/>
              </p:cNvGrpSpPr>
              <p:nvPr/>
            </p:nvGrpSpPr>
            <p:grpSpPr bwMode="auto">
              <a:xfrm>
                <a:off x="1551238" y="4187308"/>
                <a:ext cx="1591230" cy="308492"/>
                <a:chOff x="1551238" y="4187308"/>
                <a:chExt cx="1591230" cy="308492"/>
              </a:xfrm>
            </p:grpSpPr>
            <p:sp>
              <p:nvSpPr>
                <p:cNvPr id="26" name="AutoShape 6"/>
                <p:cNvSpPr>
                  <a:spLocks noChangeArrowheads="1"/>
                </p:cNvSpPr>
                <p:nvPr/>
              </p:nvSpPr>
              <p:spPr bwMode="auto">
                <a:xfrm>
                  <a:off x="1550633" y="4246173"/>
                  <a:ext cx="1144716" cy="190565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600" name="Group 48"/>
                <p:cNvGrpSpPr>
                  <a:grpSpLocks/>
                </p:cNvGrpSpPr>
                <p:nvPr/>
              </p:nvGrpSpPr>
              <p:grpSpPr bwMode="auto">
                <a:xfrm>
                  <a:off x="2845583" y="418730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601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86" name="Group 72"/>
              <p:cNvGrpSpPr>
                <a:grpSpLocks/>
              </p:cNvGrpSpPr>
              <p:nvPr/>
            </p:nvGrpSpPr>
            <p:grpSpPr bwMode="auto">
              <a:xfrm>
                <a:off x="1611475" y="4498458"/>
                <a:ext cx="1530993" cy="308492"/>
                <a:chOff x="1611475" y="4498458"/>
                <a:chExt cx="1530993" cy="308492"/>
              </a:xfrm>
            </p:grpSpPr>
            <p:sp>
              <p:nvSpPr>
                <p:cNvPr id="28" name="AutoShape 8"/>
                <p:cNvSpPr>
                  <a:spLocks noChangeArrowheads="1"/>
                </p:cNvSpPr>
                <p:nvPr/>
              </p:nvSpPr>
              <p:spPr bwMode="auto">
                <a:xfrm rot="10800000">
                  <a:off x="1610965" y="4557429"/>
                  <a:ext cx="1144716" cy="190565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588" name="Group 59"/>
                <p:cNvGrpSpPr>
                  <a:grpSpLocks/>
                </p:cNvGrpSpPr>
                <p:nvPr/>
              </p:nvGrpSpPr>
              <p:grpSpPr bwMode="auto">
                <a:xfrm>
                  <a:off x="2845583" y="449845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589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5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6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30" name="Group 115"/>
          <p:cNvGrpSpPr>
            <a:grpSpLocks/>
          </p:cNvGrpSpPr>
          <p:nvPr/>
        </p:nvGrpSpPr>
        <p:grpSpPr bwMode="auto">
          <a:xfrm>
            <a:off x="6248400" y="3870325"/>
            <a:ext cx="2301875" cy="1514475"/>
            <a:chOff x="6248683" y="3870342"/>
            <a:chExt cx="2301592" cy="1514458"/>
          </a:xfrm>
        </p:grpSpPr>
        <p:sp>
          <p:nvSpPr>
            <p:cNvPr id="22541" name="Text Box 17"/>
            <p:cNvSpPr txBox="1">
              <a:spLocks noChangeArrowheads="1"/>
            </p:cNvSpPr>
            <p:nvPr/>
          </p:nvSpPr>
          <p:spPr bwMode="auto">
            <a:xfrm>
              <a:off x="6248683" y="4984690"/>
              <a:ext cx="23015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alibri" pitchFamily="34" charset="0"/>
                </a:rPr>
                <a:t>View generated by S</a:t>
              </a:r>
            </a:p>
          </p:txBody>
        </p:sp>
        <p:grpSp>
          <p:nvGrpSpPr>
            <p:cNvPr id="22542" name="Group 74"/>
            <p:cNvGrpSpPr>
              <a:grpSpLocks/>
            </p:cNvGrpSpPr>
            <p:nvPr/>
          </p:nvGrpSpPr>
          <p:grpSpPr bwMode="auto">
            <a:xfrm>
              <a:off x="6603864" y="3870342"/>
              <a:ext cx="1591230" cy="930792"/>
              <a:chOff x="1551238" y="3876158"/>
              <a:chExt cx="1591230" cy="930792"/>
            </a:xfrm>
          </p:grpSpPr>
          <p:grpSp>
            <p:nvGrpSpPr>
              <p:cNvPr id="22543" name="Group 70"/>
              <p:cNvGrpSpPr>
                <a:grpSpLocks/>
              </p:cNvGrpSpPr>
              <p:nvPr/>
            </p:nvGrpSpPr>
            <p:grpSpPr bwMode="auto">
              <a:xfrm>
                <a:off x="1611475" y="3876158"/>
                <a:ext cx="1530993" cy="308492"/>
                <a:chOff x="1611475" y="3876158"/>
                <a:chExt cx="1530993" cy="308492"/>
              </a:xfrm>
            </p:grpSpPr>
            <p:sp>
              <p:nvSpPr>
                <p:cNvPr id="103" name="AutoShape 7"/>
                <p:cNvSpPr>
                  <a:spLocks noChangeArrowheads="1"/>
                </p:cNvSpPr>
                <p:nvPr/>
              </p:nvSpPr>
              <p:spPr bwMode="auto">
                <a:xfrm rot="10800000">
                  <a:off x="1611931" y="3934895"/>
                  <a:ext cx="1144447" cy="190498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571" name="Group 47"/>
                <p:cNvGrpSpPr>
                  <a:grpSpLocks/>
                </p:cNvGrpSpPr>
                <p:nvPr/>
              </p:nvGrpSpPr>
              <p:grpSpPr bwMode="auto">
                <a:xfrm>
                  <a:off x="2845583" y="387615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572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44" name="Group 71"/>
              <p:cNvGrpSpPr>
                <a:grpSpLocks/>
              </p:cNvGrpSpPr>
              <p:nvPr/>
            </p:nvGrpSpPr>
            <p:grpSpPr bwMode="auto">
              <a:xfrm>
                <a:off x="1551238" y="4187308"/>
                <a:ext cx="1591230" cy="308492"/>
                <a:chOff x="1551238" y="4187308"/>
                <a:chExt cx="1591230" cy="308492"/>
              </a:xfrm>
            </p:grpSpPr>
            <p:sp>
              <p:nvSpPr>
                <p:cNvPr id="91" name="AutoShape 6"/>
                <p:cNvSpPr>
                  <a:spLocks noChangeArrowheads="1"/>
                </p:cNvSpPr>
                <p:nvPr/>
              </p:nvSpPr>
              <p:spPr bwMode="auto">
                <a:xfrm>
                  <a:off x="1551613" y="4246042"/>
                  <a:ext cx="1144447" cy="190498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559" name="Group 48"/>
                <p:cNvGrpSpPr>
                  <a:grpSpLocks/>
                </p:cNvGrpSpPr>
                <p:nvPr/>
              </p:nvGrpSpPr>
              <p:grpSpPr bwMode="auto">
                <a:xfrm>
                  <a:off x="2845583" y="418730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560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45" name="Group 72"/>
              <p:cNvGrpSpPr>
                <a:grpSpLocks/>
              </p:cNvGrpSpPr>
              <p:nvPr/>
            </p:nvGrpSpPr>
            <p:grpSpPr bwMode="auto">
              <a:xfrm>
                <a:off x="1611475" y="4498458"/>
                <a:ext cx="1530993" cy="308492"/>
                <a:chOff x="1611475" y="4498458"/>
                <a:chExt cx="1530993" cy="308492"/>
              </a:xfrm>
            </p:grpSpPr>
            <p:sp>
              <p:nvSpPr>
                <p:cNvPr id="79" name="AutoShape 8"/>
                <p:cNvSpPr>
                  <a:spLocks noChangeArrowheads="1"/>
                </p:cNvSpPr>
                <p:nvPr/>
              </p:nvSpPr>
              <p:spPr bwMode="auto">
                <a:xfrm rot="10800000">
                  <a:off x="1611931" y="4557188"/>
                  <a:ext cx="1144447" cy="190498"/>
                </a:xfrm>
                <a:prstGeom prst="leftArrow">
                  <a:avLst>
                    <a:gd name="adj1" fmla="val 50000"/>
                    <a:gd name="adj2" fmla="val 158333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CA"/>
                </a:p>
              </p:txBody>
            </p:sp>
            <p:grpSp>
              <p:nvGrpSpPr>
                <p:cNvPr id="22547" name="Group 59"/>
                <p:cNvGrpSpPr>
                  <a:grpSpLocks/>
                </p:cNvGrpSpPr>
                <p:nvPr/>
              </p:nvGrpSpPr>
              <p:grpSpPr bwMode="auto">
                <a:xfrm>
                  <a:off x="2845583" y="4498458"/>
                  <a:ext cx="296885" cy="308492"/>
                  <a:chOff x="2367563" y="1059625"/>
                  <a:chExt cx="619651" cy="643876"/>
                </a:xfrm>
              </p:grpSpPr>
              <p:sp>
                <p:nvSpPr>
                  <p:cNvPr id="22548" name="Freeform 9"/>
                  <p:cNvSpPr>
                    <a:spLocks/>
                  </p:cNvSpPr>
                  <p:nvPr/>
                </p:nvSpPr>
                <p:spPr bwMode="auto">
                  <a:xfrm>
                    <a:off x="2367563" y="1060900"/>
                    <a:ext cx="619651" cy="642601"/>
                  </a:xfrm>
                  <a:custGeom>
                    <a:avLst/>
                    <a:gdLst>
                      <a:gd name="T0" fmla="*/ 434 w 972"/>
                      <a:gd name="T1" fmla="*/ 79 h 1007"/>
                      <a:gd name="T2" fmla="*/ 362 w 972"/>
                      <a:gd name="T3" fmla="*/ 74 h 1007"/>
                      <a:gd name="T4" fmla="*/ 267 w 972"/>
                      <a:gd name="T5" fmla="*/ 87 h 1007"/>
                      <a:gd name="T6" fmla="*/ 165 w 972"/>
                      <a:gd name="T7" fmla="*/ 131 h 1007"/>
                      <a:gd name="T8" fmla="*/ 77 w 972"/>
                      <a:gd name="T9" fmla="*/ 227 h 1007"/>
                      <a:gd name="T10" fmla="*/ 21 w 972"/>
                      <a:gd name="T11" fmla="*/ 346 h 1007"/>
                      <a:gd name="T12" fmla="*/ 0 w 972"/>
                      <a:gd name="T13" fmla="*/ 467 h 1007"/>
                      <a:gd name="T14" fmla="*/ 9 w 972"/>
                      <a:gd name="T15" fmla="*/ 590 h 1007"/>
                      <a:gd name="T16" fmla="*/ 46 w 972"/>
                      <a:gd name="T17" fmla="*/ 711 h 1007"/>
                      <a:gd name="T18" fmla="*/ 105 w 972"/>
                      <a:gd name="T19" fmla="*/ 827 h 1007"/>
                      <a:gd name="T20" fmla="*/ 185 w 972"/>
                      <a:gd name="T21" fmla="*/ 915 h 1007"/>
                      <a:gd name="T22" fmla="*/ 279 w 972"/>
                      <a:gd name="T23" fmla="*/ 970 h 1007"/>
                      <a:gd name="T24" fmla="*/ 376 w 972"/>
                      <a:gd name="T25" fmla="*/ 999 h 1007"/>
                      <a:gd name="T26" fmla="*/ 466 w 972"/>
                      <a:gd name="T27" fmla="*/ 1006 h 1007"/>
                      <a:gd name="T28" fmla="*/ 542 w 972"/>
                      <a:gd name="T29" fmla="*/ 1000 h 1007"/>
                      <a:gd name="T30" fmla="*/ 621 w 972"/>
                      <a:gd name="T31" fmla="*/ 985 h 1007"/>
                      <a:gd name="T32" fmla="*/ 704 w 972"/>
                      <a:gd name="T33" fmla="*/ 967 h 1007"/>
                      <a:gd name="T34" fmla="*/ 778 w 972"/>
                      <a:gd name="T35" fmla="*/ 950 h 1007"/>
                      <a:gd name="T36" fmla="*/ 832 w 972"/>
                      <a:gd name="T37" fmla="*/ 935 h 1007"/>
                      <a:gd name="T38" fmla="*/ 865 w 972"/>
                      <a:gd name="T39" fmla="*/ 913 h 1007"/>
                      <a:gd name="T40" fmla="*/ 904 w 972"/>
                      <a:gd name="T41" fmla="*/ 853 h 1007"/>
                      <a:gd name="T42" fmla="*/ 946 w 972"/>
                      <a:gd name="T43" fmla="*/ 752 h 1007"/>
                      <a:gd name="T44" fmla="*/ 971 w 972"/>
                      <a:gd name="T45" fmla="*/ 614 h 1007"/>
                      <a:gd name="T46" fmla="*/ 961 w 972"/>
                      <a:gd name="T47" fmla="*/ 439 h 1007"/>
                      <a:gd name="T48" fmla="*/ 903 w 972"/>
                      <a:gd name="T49" fmla="*/ 258 h 1007"/>
                      <a:gd name="T50" fmla="*/ 813 w 972"/>
                      <a:gd name="T51" fmla="*/ 131 h 1007"/>
                      <a:gd name="T52" fmla="*/ 715 w 972"/>
                      <a:gd name="T53" fmla="*/ 53 h 1007"/>
                      <a:gd name="T54" fmla="*/ 633 w 972"/>
                      <a:gd name="T55" fmla="*/ 12 h 1007"/>
                      <a:gd name="T56" fmla="*/ 592 w 972"/>
                      <a:gd name="T57" fmla="*/ 0 h 1007"/>
                      <a:gd name="T58" fmla="*/ 565 w 972"/>
                      <a:gd name="T59" fmla="*/ 29 h 1007"/>
                      <a:gd name="T60" fmla="*/ 530 w 972"/>
                      <a:gd name="T61" fmla="*/ 71 h 1007"/>
                      <a:gd name="T62" fmla="*/ 497 w 972"/>
                      <a:gd name="T63" fmla="*/ 114 h 1007"/>
                      <a:gd name="T64" fmla="*/ 479 w 972"/>
                      <a:gd name="T65" fmla="*/ 152 h 1007"/>
                      <a:gd name="T66" fmla="*/ 511 w 972"/>
                      <a:gd name="T67" fmla="*/ 182 h 1007"/>
                      <a:gd name="T68" fmla="*/ 564 w 972"/>
                      <a:gd name="T69" fmla="*/ 235 h 1007"/>
                      <a:gd name="T70" fmla="*/ 623 w 972"/>
                      <a:gd name="T71" fmla="*/ 311 h 1007"/>
                      <a:gd name="T72" fmla="*/ 675 w 972"/>
                      <a:gd name="T73" fmla="*/ 410 h 1007"/>
                      <a:gd name="T74" fmla="*/ 699 w 972"/>
                      <a:gd name="T75" fmla="*/ 533 h 1007"/>
                      <a:gd name="T76" fmla="*/ 693 w 972"/>
                      <a:gd name="T77" fmla="*/ 657 h 1007"/>
                      <a:gd name="T78" fmla="*/ 666 w 972"/>
                      <a:gd name="T79" fmla="*/ 763 h 1007"/>
                      <a:gd name="T80" fmla="*/ 618 w 972"/>
                      <a:gd name="T81" fmla="*/ 845 h 1007"/>
                      <a:gd name="T82" fmla="*/ 552 w 972"/>
                      <a:gd name="T83" fmla="*/ 899 h 1007"/>
                      <a:gd name="T84" fmla="*/ 471 w 972"/>
                      <a:gd name="T85" fmla="*/ 923 h 1007"/>
                      <a:gd name="T86" fmla="*/ 383 w 972"/>
                      <a:gd name="T87" fmla="*/ 918 h 1007"/>
                      <a:gd name="T88" fmla="*/ 297 w 972"/>
                      <a:gd name="T89" fmla="*/ 891 h 1007"/>
                      <a:gd name="T90" fmla="*/ 219 w 972"/>
                      <a:gd name="T91" fmla="*/ 843 h 1007"/>
                      <a:gd name="T92" fmla="*/ 154 w 972"/>
                      <a:gd name="T93" fmla="*/ 774 h 1007"/>
                      <a:gd name="T94" fmla="*/ 111 w 972"/>
                      <a:gd name="T95" fmla="*/ 685 h 1007"/>
                      <a:gd name="T96" fmla="*/ 83 w 972"/>
                      <a:gd name="T97" fmla="*/ 589 h 1007"/>
                      <a:gd name="T98" fmla="*/ 73 w 972"/>
                      <a:gd name="T99" fmla="*/ 492 h 1007"/>
                      <a:gd name="T100" fmla="*/ 80 w 972"/>
                      <a:gd name="T101" fmla="*/ 399 h 1007"/>
                      <a:gd name="T102" fmla="*/ 106 w 972"/>
                      <a:gd name="T103" fmla="*/ 316 h 1007"/>
                      <a:gd name="T104" fmla="*/ 147 w 972"/>
                      <a:gd name="T105" fmla="*/ 246 h 1007"/>
                      <a:gd name="T106" fmla="*/ 203 w 972"/>
                      <a:gd name="T107" fmla="*/ 193 h 1007"/>
                      <a:gd name="T108" fmla="*/ 263 w 972"/>
                      <a:gd name="T109" fmla="*/ 161 h 1007"/>
                      <a:gd name="T110" fmla="*/ 319 w 972"/>
                      <a:gd name="T111" fmla="*/ 143 h 1007"/>
                      <a:gd name="T112" fmla="*/ 366 w 972"/>
                      <a:gd name="T113" fmla="*/ 140 h 1007"/>
                      <a:gd name="T114" fmla="*/ 403 w 972"/>
                      <a:gd name="T115" fmla="*/ 144 h 1007"/>
                      <a:gd name="T116" fmla="*/ 445 w 972"/>
                      <a:gd name="T117" fmla="*/ 112 h 1007"/>
                      <a:gd name="T118" fmla="*/ 465 w 972"/>
                      <a:gd name="T119" fmla="*/ 86 h 1007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72"/>
                      <a:gd name="T181" fmla="*/ 0 h 1007"/>
                      <a:gd name="T182" fmla="*/ 972 w 972"/>
                      <a:gd name="T183" fmla="*/ 1007 h 1007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72" h="1007">
                        <a:moveTo>
                          <a:pt x="465" y="86"/>
                        </a:moveTo>
                        <a:lnTo>
                          <a:pt x="464" y="85"/>
                        </a:lnTo>
                        <a:lnTo>
                          <a:pt x="462" y="85"/>
                        </a:lnTo>
                        <a:lnTo>
                          <a:pt x="460" y="84"/>
                        </a:lnTo>
                        <a:lnTo>
                          <a:pt x="459" y="84"/>
                        </a:lnTo>
                        <a:lnTo>
                          <a:pt x="456" y="83"/>
                        </a:lnTo>
                        <a:lnTo>
                          <a:pt x="454" y="83"/>
                        </a:lnTo>
                        <a:lnTo>
                          <a:pt x="451" y="82"/>
                        </a:lnTo>
                        <a:lnTo>
                          <a:pt x="448" y="82"/>
                        </a:lnTo>
                        <a:lnTo>
                          <a:pt x="445" y="81"/>
                        </a:lnTo>
                        <a:lnTo>
                          <a:pt x="441" y="81"/>
                        </a:lnTo>
                        <a:lnTo>
                          <a:pt x="438" y="80"/>
                        </a:lnTo>
                        <a:lnTo>
                          <a:pt x="434" y="79"/>
                        </a:lnTo>
                        <a:lnTo>
                          <a:pt x="430" y="78"/>
                        </a:lnTo>
                        <a:lnTo>
                          <a:pt x="425" y="78"/>
                        </a:lnTo>
                        <a:lnTo>
                          <a:pt x="420" y="77"/>
                        </a:lnTo>
                        <a:lnTo>
                          <a:pt x="415" y="77"/>
                        </a:lnTo>
                        <a:lnTo>
                          <a:pt x="410" y="76"/>
                        </a:lnTo>
                        <a:lnTo>
                          <a:pt x="405" y="75"/>
                        </a:lnTo>
                        <a:lnTo>
                          <a:pt x="398" y="75"/>
                        </a:lnTo>
                        <a:lnTo>
                          <a:pt x="393" y="75"/>
                        </a:lnTo>
                        <a:lnTo>
                          <a:pt x="387" y="75"/>
                        </a:lnTo>
                        <a:lnTo>
                          <a:pt x="381" y="75"/>
                        </a:lnTo>
                        <a:lnTo>
                          <a:pt x="374" y="74"/>
                        </a:lnTo>
                        <a:lnTo>
                          <a:pt x="368" y="74"/>
                        </a:lnTo>
                        <a:lnTo>
                          <a:pt x="362" y="74"/>
                        </a:lnTo>
                        <a:lnTo>
                          <a:pt x="355" y="74"/>
                        </a:lnTo>
                        <a:lnTo>
                          <a:pt x="348" y="74"/>
                        </a:lnTo>
                        <a:lnTo>
                          <a:pt x="341" y="75"/>
                        </a:lnTo>
                        <a:lnTo>
                          <a:pt x="335" y="75"/>
                        </a:lnTo>
                        <a:lnTo>
                          <a:pt x="327" y="76"/>
                        </a:lnTo>
                        <a:lnTo>
                          <a:pt x="319" y="77"/>
                        </a:lnTo>
                        <a:lnTo>
                          <a:pt x="312" y="78"/>
                        </a:lnTo>
                        <a:lnTo>
                          <a:pt x="304" y="78"/>
                        </a:lnTo>
                        <a:lnTo>
                          <a:pt x="297" y="80"/>
                        </a:lnTo>
                        <a:lnTo>
                          <a:pt x="289" y="81"/>
                        </a:lnTo>
                        <a:lnTo>
                          <a:pt x="282" y="82"/>
                        </a:lnTo>
                        <a:lnTo>
                          <a:pt x="274" y="84"/>
                        </a:lnTo>
                        <a:lnTo>
                          <a:pt x="267" y="87"/>
                        </a:lnTo>
                        <a:lnTo>
                          <a:pt x="259" y="88"/>
                        </a:lnTo>
                        <a:lnTo>
                          <a:pt x="250" y="91"/>
                        </a:lnTo>
                        <a:lnTo>
                          <a:pt x="243" y="93"/>
                        </a:lnTo>
                        <a:lnTo>
                          <a:pt x="235" y="96"/>
                        </a:lnTo>
                        <a:lnTo>
                          <a:pt x="227" y="98"/>
                        </a:lnTo>
                        <a:lnTo>
                          <a:pt x="220" y="102"/>
                        </a:lnTo>
                        <a:lnTo>
                          <a:pt x="212" y="106"/>
                        </a:lnTo>
                        <a:lnTo>
                          <a:pt x="204" y="110"/>
                        </a:lnTo>
                        <a:lnTo>
                          <a:pt x="196" y="114"/>
                        </a:lnTo>
                        <a:lnTo>
                          <a:pt x="189" y="117"/>
                        </a:lnTo>
                        <a:lnTo>
                          <a:pt x="181" y="121"/>
                        </a:lnTo>
                        <a:lnTo>
                          <a:pt x="173" y="126"/>
                        </a:lnTo>
                        <a:lnTo>
                          <a:pt x="165" y="131"/>
                        </a:lnTo>
                        <a:lnTo>
                          <a:pt x="158" y="137"/>
                        </a:lnTo>
                        <a:lnTo>
                          <a:pt x="151" y="143"/>
                        </a:lnTo>
                        <a:lnTo>
                          <a:pt x="144" y="149"/>
                        </a:lnTo>
                        <a:lnTo>
                          <a:pt x="136" y="155"/>
                        </a:lnTo>
                        <a:lnTo>
                          <a:pt x="129" y="162"/>
                        </a:lnTo>
                        <a:lnTo>
                          <a:pt x="122" y="168"/>
                        </a:lnTo>
                        <a:lnTo>
                          <a:pt x="116" y="176"/>
                        </a:lnTo>
                        <a:lnTo>
                          <a:pt x="109" y="183"/>
                        </a:lnTo>
                        <a:lnTo>
                          <a:pt x="103" y="191"/>
                        </a:lnTo>
                        <a:lnTo>
                          <a:pt x="96" y="200"/>
                        </a:lnTo>
                        <a:lnTo>
                          <a:pt x="89" y="210"/>
                        </a:lnTo>
                        <a:lnTo>
                          <a:pt x="83" y="218"/>
                        </a:lnTo>
                        <a:lnTo>
                          <a:pt x="77" y="227"/>
                        </a:lnTo>
                        <a:lnTo>
                          <a:pt x="71" y="236"/>
                        </a:lnTo>
                        <a:lnTo>
                          <a:pt x="66" y="245"/>
                        </a:lnTo>
                        <a:lnTo>
                          <a:pt x="61" y="253"/>
                        </a:lnTo>
                        <a:lnTo>
                          <a:pt x="56" y="262"/>
                        </a:lnTo>
                        <a:lnTo>
                          <a:pt x="51" y="271"/>
                        </a:lnTo>
                        <a:lnTo>
                          <a:pt x="47" y="281"/>
                        </a:lnTo>
                        <a:lnTo>
                          <a:pt x="42" y="290"/>
                        </a:lnTo>
                        <a:lnTo>
                          <a:pt x="38" y="298"/>
                        </a:lnTo>
                        <a:lnTo>
                          <a:pt x="35" y="308"/>
                        </a:lnTo>
                        <a:lnTo>
                          <a:pt x="31" y="318"/>
                        </a:lnTo>
                        <a:lnTo>
                          <a:pt x="27" y="326"/>
                        </a:lnTo>
                        <a:lnTo>
                          <a:pt x="23" y="335"/>
                        </a:lnTo>
                        <a:lnTo>
                          <a:pt x="21" y="346"/>
                        </a:lnTo>
                        <a:lnTo>
                          <a:pt x="18" y="355"/>
                        </a:lnTo>
                        <a:lnTo>
                          <a:pt x="16" y="364"/>
                        </a:lnTo>
                        <a:lnTo>
                          <a:pt x="13" y="373"/>
                        </a:lnTo>
                        <a:lnTo>
                          <a:pt x="11" y="382"/>
                        </a:lnTo>
                        <a:lnTo>
                          <a:pt x="9" y="392"/>
                        </a:lnTo>
                        <a:lnTo>
                          <a:pt x="7" y="401"/>
                        </a:lnTo>
                        <a:lnTo>
                          <a:pt x="6" y="410"/>
                        </a:lnTo>
                        <a:lnTo>
                          <a:pt x="4" y="420"/>
                        </a:lnTo>
                        <a:lnTo>
                          <a:pt x="3" y="430"/>
                        </a:lnTo>
                        <a:lnTo>
                          <a:pt x="2" y="439"/>
                        </a:lnTo>
                        <a:lnTo>
                          <a:pt x="1" y="448"/>
                        </a:lnTo>
                        <a:lnTo>
                          <a:pt x="0" y="457"/>
                        </a:lnTo>
                        <a:lnTo>
                          <a:pt x="0" y="467"/>
                        </a:lnTo>
                        <a:lnTo>
                          <a:pt x="0" y="476"/>
                        </a:lnTo>
                        <a:lnTo>
                          <a:pt x="0" y="487"/>
                        </a:lnTo>
                        <a:lnTo>
                          <a:pt x="0" y="496"/>
                        </a:lnTo>
                        <a:lnTo>
                          <a:pt x="0" y="506"/>
                        </a:lnTo>
                        <a:lnTo>
                          <a:pt x="0" y="514"/>
                        </a:lnTo>
                        <a:lnTo>
                          <a:pt x="1" y="524"/>
                        </a:lnTo>
                        <a:lnTo>
                          <a:pt x="2" y="533"/>
                        </a:lnTo>
                        <a:lnTo>
                          <a:pt x="3" y="543"/>
                        </a:lnTo>
                        <a:lnTo>
                          <a:pt x="4" y="552"/>
                        </a:lnTo>
                        <a:lnTo>
                          <a:pt x="5" y="562"/>
                        </a:lnTo>
                        <a:lnTo>
                          <a:pt x="6" y="571"/>
                        </a:lnTo>
                        <a:lnTo>
                          <a:pt x="8" y="581"/>
                        </a:lnTo>
                        <a:lnTo>
                          <a:pt x="9" y="590"/>
                        </a:lnTo>
                        <a:lnTo>
                          <a:pt x="12" y="599"/>
                        </a:lnTo>
                        <a:lnTo>
                          <a:pt x="13" y="608"/>
                        </a:lnTo>
                        <a:lnTo>
                          <a:pt x="16" y="618"/>
                        </a:lnTo>
                        <a:lnTo>
                          <a:pt x="18" y="628"/>
                        </a:lnTo>
                        <a:lnTo>
                          <a:pt x="21" y="638"/>
                        </a:lnTo>
                        <a:lnTo>
                          <a:pt x="23" y="647"/>
                        </a:lnTo>
                        <a:lnTo>
                          <a:pt x="27" y="656"/>
                        </a:lnTo>
                        <a:lnTo>
                          <a:pt x="30" y="665"/>
                        </a:lnTo>
                        <a:lnTo>
                          <a:pt x="33" y="674"/>
                        </a:lnTo>
                        <a:lnTo>
                          <a:pt x="36" y="683"/>
                        </a:lnTo>
                        <a:lnTo>
                          <a:pt x="40" y="694"/>
                        </a:lnTo>
                        <a:lnTo>
                          <a:pt x="43" y="702"/>
                        </a:lnTo>
                        <a:lnTo>
                          <a:pt x="46" y="711"/>
                        </a:lnTo>
                        <a:lnTo>
                          <a:pt x="50" y="720"/>
                        </a:lnTo>
                        <a:lnTo>
                          <a:pt x="54" y="730"/>
                        </a:lnTo>
                        <a:lnTo>
                          <a:pt x="58" y="738"/>
                        </a:lnTo>
                        <a:lnTo>
                          <a:pt x="62" y="747"/>
                        </a:lnTo>
                        <a:lnTo>
                          <a:pt x="66" y="756"/>
                        </a:lnTo>
                        <a:lnTo>
                          <a:pt x="70" y="766"/>
                        </a:lnTo>
                        <a:lnTo>
                          <a:pt x="75" y="775"/>
                        </a:lnTo>
                        <a:lnTo>
                          <a:pt x="79" y="784"/>
                        </a:lnTo>
                        <a:lnTo>
                          <a:pt x="84" y="792"/>
                        </a:lnTo>
                        <a:lnTo>
                          <a:pt x="89" y="802"/>
                        </a:lnTo>
                        <a:lnTo>
                          <a:pt x="94" y="810"/>
                        </a:lnTo>
                        <a:lnTo>
                          <a:pt x="99" y="818"/>
                        </a:lnTo>
                        <a:lnTo>
                          <a:pt x="105" y="827"/>
                        </a:lnTo>
                        <a:lnTo>
                          <a:pt x="110" y="836"/>
                        </a:lnTo>
                        <a:lnTo>
                          <a:pt x="115" y="843"/>
                        </a:lnTo>
                        <a:lnTo>
                          <a:pt x="121" y="851"/>
                        </a:lnTo>
                        <a:lnTo>
                          <a:pt x="127" y="858"/>
                        </a:lnTo>
                        <a:lnTo>
                          <a:pt x="133" y="865"/>
                        </a:lnTo>
                        <a:lnTo>
                          <a:pt x="139" y="871"/>
                        </a:lnTo>
                        <a:lnTo>
                          <a:pt x="145" y="878"/>
                        </a:lnTo>
                        <a:lnTo>
                          <a:pt x="151" y="885"/>
                        </a:lnTo>
                        <a:lnTo>
                          <a:pt x="158" y="891"/>
                        </a:lnTo>
                        <a:lnTo>
                          <a:pt x="164" y="897"/>
                        </a:lnTo>
                        <a:lnTo>
                          <a:pt x="170" y="904"/>
                        </a:lnTo>
                        <a:lnTo>
                          <a:pt x="178" y="909"/>
                        </a:lnTo>
                        <a:lnTo>
                          <a:pt x="185" y="915"/>
                        </a:lnTo>
                        <a:lnTo>
                          <a:pt x="191" y="920"/>
                        </a:lnTo>
                        <a:lnTo>
                          <a:pt x="198" y="925"/>
                        </a:lnTo>
                        <a:lnTo>
                          <a:pt x="205" y="930"/>
                        </a:lnTo>
                        <a:lnTo>
                          <a:pt x="212" y="935"/>
                        </a:lnTo>
                        <a:lnTo>
                          <a:pt x="219" y="939"/>
                        </a:lnTo>
                        <a:lnTo>
                          <a:pt x="226" y="944"/>
                        </a:lnTo>
                        <a:lnTo>
                          <a:pt x="234" y="948"/>
                        </a:lnTo>
                        <a:lnTo>
                          <a:pt x="241" y="952"/>
                        </a:lnTo>
                        <a:lnTo>
                          <a:pt x="248" y="956"/>
                        </a:lnTo>
                        <a:lnTo>
                          <a:pt x="256" y="960"/>
                        </a:lnTo>
                        <a:lnTo>
                          <a:pt x="264" y="963"/>
                        </a:lnTo>
                        <a:lnTo>
                          <a:pt x="271" y="967"/>
                        </a:lnTo>
                        <a:lnTo>
                          <a:pt x="279" y="970"/>
                        </a:lnTo>
                        <a:lnTo>
                          <a:pt x="286" y="974"/>
                        </a:lnTo>
                        <a:lnTo>
                          <a:pt x="294" y="977"/>
                        </a:lnTo>
                        <a:lnTo>
                          <a:pt x="301" y="980"/>
                        </a:lnTo>
                        <a:lnTo>
                          <a:pt x="308" y="982"/>
                        </a:lnTo>
                        <a:lnTo>
                          <a:pt x="316" y="985"/>
                        </a:lnTo>
                        <a:lnTo>
                          <a:pt x="324" y="987"/>
                        </a:lnTo>
                        <a:lnTo>
                          <a:pt x="332" y="989"/>
                        </a:lnTo>
                        <a:lnTo>
                          <a:pt x="339" y="991"/>
                        </a:lnTo>
                        <a:lnTo>
                          <a:pt x="346" y="993"/>
                        </a:lnTo>
                        <a:lnTo>
                          <a:pt x="354" y="995"/>
                        </a:lnTo>
                        <a:lnTo>
                          <a:pt x="362" y="996"/>
                        </a:lnTo>
                        <a:lnTo>
                          <a:pt x="369" y="998"/>
                        </a:lnTo>
                        <a:lnTo>
                          <a:pt x="376" y="999"/>
                        </a:lnTo>
                        <a:lnTo>
                          <a:pt x="383" y="1000"/>
                        </a:lnTo>
                        <a:lnTo>
                          <a:pt x="391" y="1001"/>
                        </a:lnTo>
                        <a:lnTo>
                          <a:pt x="398" y="1003"/>
                        </a:lnTo>
                        <a:lnTo>
                          <a:pt x="406" y="1004"/>
                        </a:lnTo>
                        <a:lnTo>
                          <a:pt x="413" y="1005"/>
                        </a:lnTo>
                        <a:lnTo>
                          <a:pt x="420" y="1005"/>
                        </a:lnTo>
                        <a:lnTo>
                          <a:pt x="427" y="1006"/>
                        </a:lnTo>
                        <a:lnTo>
                          <a:pt x="434" y="1006"/>
                        </a:lnTo>
                        <a:lnTo>
                          <a:pt x="440" y="1006"/>
                        </a:lnTo>
                        <a:lnTo>
                          <a:pt x="447" y="1006"/>
                        </a:lnTo>
                        <a:lnTo>
                          <a:pt x="454" y="1006"/>
                        </a:lnTo>
                        <a:lnTo>
                          <a:pt x="460" y="1006"/>
                        </a:lnTo>
                        <a:lnTo>
                          <a:pt x="466" y="1006"/>
                        </a:lnTo>
                        <a:lnTo>
                          <a:pt x="473" y="1007"/>
                        </a:lnTo>
                        <a:lnTo>
                          <a:pt x="479" y="1006"/>
                        </a:lnTo>
                        <a:lnTo>
                          <a:pt x="486" y="1006"/>
                        </a:lnTo>
                        <a:lnTo>
                          <a:pt x="492" y="1006"/>
                        </a:lnTo>
                        <a:lnTo>
                          <a:pt x="498" y="1006"/>
                        </a:lnTo>
                        <a:lnTo>
                          <a:pt x="503" y="1005"/>
                        </a:lnTo>
                        <a:lnTo>
                          <a:pt x="509" y="1005"/>
                        </a:lnTo>
                        <a:lnTo>
                          <a:pt x="515" y="1004"/>
                        </a:lnTo>
                        <a:lnTo>
                          <a:pt x="520" y="1004"/>
                        </a:lnTo>
                        <a:lnTo>
                          <a:pt x="525" y="1003"/>
                        </a:lnTo>
                        <a:lnTo>
                          <a:pt x="530" y="1001"/>
                        </a:lnTo>
                        <a:lnTo>
                          <a:pt x="536" y="1001"/>
                        </a:lnTo>
                        <a:lnTo>
                          <a:pt x="542" y="1000"/>
                        </a:lnTo>
                        <a:lnTo>
                          <a:pt x="547" y="999"/>
                        </a:lnTo>
                        <a:lnTo>
                          <a:pt x="553" y="998"/>
                        </a:lnTo>
                        <a:lnTo>
                          <a:pt x="560" y="997"/>
                        </a:lnTo>
                        <a:lnTo>
                          <a:pt x="566" y="996"/>
                        </a:lnTo>
                        <a:lnTo>
                          <a:pt x="572" y="995"/>
                        </a:lnTo>
                        <a:lnTo>
                          <a:pt x="577" y="994"/>
                        </a:lnTo>
                        <a:lnTo>
                          <a:pt x="583" y="993"/>
                        </a:lnTo>
                        <a:lnTo>
                          <a:pt x="590" y="991"/>
                        </a:lnTo>
                        <a:lnTo>
                          <a:pt x="596" y="990"/>
                        </a:lnTo>
                        <a:lnTo>
                          <a:pt x="602" y="989"/>
                        </a:lnTo>
                        <a:lnTo>
                          <a:pt x="609" y="987"/>
                        </a:lnTo>
                        <a:lnTo>
                          <a:pt x="615" y="987"/>
                        </a:lnTo>
                        <a:lnTo>
                          <a:pt x="621" y="985"/>
                        </a:lnTo>
                        <a:lnTo>
                          <a:pt x="628" y="984"/>
                        </a:lnTo>
                        <a:lnTo>
                          <a:pt x="635" y="982"/>
                        </a:lnTo>
                        <a:lnTo>
                          <a:pt x="641" y="981"/>
                        </a:lnTo>
                        <a:lnTo>
                          <a:pt x="648" y="980"/>
                        </a:lnTo>
                        <a:lnTo>
                          <a:pt x="654" y="979"/>
                        </a:lnTo>
                        <a:lnTo>
                          <a:pt x="661" y="977"/>
                        </a:lnTo>
                        <a:lnTo>
                          <a:pt x="667" y="976"/>
                        </a:lnTo>
                        <a:lnTo>
                          <a:pt x="673" y="975"/>
                        </a:lnTo>
                        <a:lnTo>
                          <a:pt x="680" y="973"/>
                        </a:lnTo>
                        <a:lnTo>
                          <a:pt x="686" y="971"/>
                        </a:lnTo>
                        <a:lnTo>
                          <a:pt x="692" y="970"/>
                        </a:lnTo>
                        <a:lnTo>
                          <a:pt x="698" y="969"/>
                        </a:lnTo>
                        <a:lnTo>
                          <a:pt x="704" y="967"/>
                        </a:lnTo>
                        <a:lnTo>
                          <a:pt x="712" y="966"/>
                        </a:lnTo>
                        <a:lnTo>
                          <a:pt x="718" y="965"/>
                        </a:lnTo>
                        <a:lnTo>
                          <a:pt x="724" y="963"/>
                        </a:lnTo>
                        <a:lnTo>
                          <a:pt x="729" y="962"/>
                        </a:lnTo>
                        <a:lnTo>
                          <a:pt x="735" y="960"/>
                        </a:lnTo>
                        <a:lnTo>
                          <a:pt x="741" y="959"/>
                        </a:lnTo>
                        <a:lnTo>
                          <a:pt x="747" y="957"/>
                        </a:lnTo>
                        <a:lnTo>
                          <a:pt x="752" y="956"/>
                        </a:lnTo>
                        <a:lnTo>
                          <a:pt x="758" y="955"/>
                        </a:lnTo>
                        <a:lnTo>
                          <a:pt x="763" y="953"/>
                        </a:lnTo>
                        <a:lnTo>
                          <a:pt x="768" y="952"/>
                        </a:lnTo>
                        <a:lnTo>
                          <a:pt x="773" y="951"/>
                        </a:lnTo>
                        <a:lnTo>
                          <a:pt x="778" y="950"/>
                        </a:lnTo>
                        <a:lnTo>
                          <a:pt x="784" y="948"/>
                        </a:lnTo>
                        <a:lnTo>
                          <a:pt x="789" y="947"/>
                        </a:lnTo>
                        <a:lnTo>
                          <a:pt x="793" y="946"/>
                        </a:lnTo>
                        <a:lnTo>
                          <a:pt x="798" y="944"/>
                        </a:lnTo>
                        <a:lnTo>
                          <a:pt x="803" y="944"/>
                        </a:lnTo>
                        <a:lnTo>
                          <a:pt x="806" y="942"/>
                        </a:lnTo>
                        <a:lnTo>
                          <a:pt x="811" y="941"/>
                        </a:lnTo>
                        <a:lnTo>
                          <a:pt x="815" y="940"/>
                        </a:lnTo>
                        <a:lnTo>
                          <a:pt x="819" y="939"/>
                        </a:lnTo>
                        <a:lnTo>
                          <a:pt x="822" y="937"/>
                        </a:lnTo>
                        <a:lnTo>
                          <a:pt x="825" y="937"/>
                        </a:lnTo>
                        <a:lnTo>
                          <a:pt x="828" y="936"/>
                        </a:lnTo>
                        <a:lnTo>
                          <a:pt x="832" y="935"/>
                        </a:lnTo>
                        <a:lnTo>
                          <a:pt x="834" y="934"/>
                        </a:lnTo>
                        <a:lnTo>
                          <a:pt x="837" y="933"/>
                        </a:lnTo>
                        <a:lnTo>
                          <a:pt x="839" y="932"/>
                        </a:lnTo>
                        <a:lnTo>
                          <a:pt x="841" y="932"/>
                        </a:lnTo>
                        <a:lnTo>
                          <a:pt x="845" y="930"/>
                        </a:lnTo>
                        <a:lnTo>
                          <a:pt x="848" y="929"/>
                        </a:lnTo>
                        <a:lnTo>
                          <a:pt x="850" y="927"/>
                        </a:lnTo>
                        <a:lnTo>
                          <a:pt x="853" y="924"/>
                        </a:lnTo>
                        <a:lnTo>
                          <a:pt x="855" y="922"/>
                        </a:lnTo>
                        <a:lnTo>
                          <a:pt x="857" y="920"/>
                        </a:lnTo>
                        <a:lnTo>
                          <a:pt x="861" y="918"/>
                        </a:lnTo>
                        <a:lnTo>
                          <a:pt x="863" y="916"/>
                        </a:lnTo>
                        <a:lnTo>
                          <a:pt x="865" y="913"/>
                        </a:lnTo>
                        <a:lnTo>
                          <a:pt x="867" y="909"/>
                        </a:lnTo>
                        <a:lnTo>
                          <a:pt x="870" y="906"/>
                        </a:lnTo>
                        <a:lnTo>
                          <a:pt x="873" y="903"/>
                        </a:lnTo>
                        <a:lnTo>
                          <a:pt x="876" y="898"/>
                        </a:lnTo>
                        <a:lnTo>
                          <a:pt x="879" y="894"/>
                        </a:lnTo>
                        <a:lnTo>
                          <a:pt x="882" y="890"/>
                        </a:lnTo>
                        <a:lnTo>
                          <a:pt x="885" y="886"/>
                        </a:lnTo>
                        <a:lnTo>
                          <a:pt x="888" y="881"/>
                        </a:lnTo>
                        <a:lnTo>
                          <a:pt x="891" y="876"/>
                        </a:lnTo>
                        <a:lnTo>
                          <a:pt x="894" y="870"/>
                        </a:lnTo>
                        <a:lnTo>
                          <a:pt x="897" y="865"/>
                        </a:lnTo>
                        <a:lnTo>
                          <a:pt x="900" y="859"/>
                        </a:lnTo>
                        <a:lnTo>
                          <a:pt x="904" y="853"/>
                        </a:lnTo>
                        <a:lnTo>
                          <a:pt x="907" y="847"/>
                        </a:lnTo>
                        <a:lnTo>
                          <a:pt x="911" y="840"/>
                        </a:lnTo>
                        <a:lnTo>
                          <a:pt x="914" y="833"/>
                        </a:lnTo>
                        <a:lnTo>
                          <a:pt x="917" y="825"/>
                        </a:lnTo>
                        <a:lnTo>
                          <a:pt x="920" y="818"/>
                        </a:lnTo>
                        <a:lnTo>
                          <a:pt x="924" y="811"/>
                        </a:lnTo>
                        <a:lnTo>
                          <a:pt x="927" y="804"/>
                        </a:lnTo>
                        <a:lnTo>
                          <a:pt x="931" y="796"/>
                        </a:lnTo>
                        <a:lnTo>
                          <a:pt x="933" y="788"/>
                        </a:lnTo>
                        <a:lnTo>
                          <a:pt x="938" y="780"/>
                        </a:lnTo>
                        <a:lnTo>
                          <a:pt x="940" y="771"/>
                        </a:lnTo>
                        <a:lnTo>
                          <a:pt x="943" y="761"/>
                        </a:lnTo>
                        <a:lnTo>
                          <a:pt x="946" y="752"/>
                        </a:lnTo>
                        <a:lnTo>
                          <a:pt x="948" y="743"/>
                        </a:lnTo>
                        <a:lnTo>
                          <a:pt x="951" y="734"/>
                        </a:lnTo>
                        <a:lnTo>
                          <a:pt x="953" y="724"/>
                        </a:lnTo>
                        <a:lnTo>
                          <a:pt x="956" y="714"/>
                        </a:lnTo>
                        <a:lnTo>
                          <a:pt x="958" y="704"/>
                        </a:lnTo>
                        <a:lnTo>
                          <a:pt x="960" y="694"/>
                        </a:lnTo>
                        <a:lnTo>
                          <a:pt x="962" y="682"/>
                        </a:lnTo>
                        <a:lnTo>
                          <a:pt x="964" y="671"/>
                        </a:lnTo>
                        <a:lnTo>
                          <a:pt x="966" y="661"/>
                        </a:lnTo>
                        <a:lnTo>
                          <a:pt x="967" y="649"/>
                        </a:lnTo>
                        <a:lnTo>
                          <a:pt x="968" y="638"/>
                        </a:lnTo>
                        <a:lnTo>
                          <a:pt x="970" y="626"/>
                        </a:lnTo>
                        <a:lnTo>
                          <a:pt x="971" y="614"/>
                        </a:lnTo>
                        <a:lnTo>
                          <a:pt x="971" y="602"/>
                        </a:lnTo>
                        <a:lnTo>
                          <a:pt x="972" y="590"/>
                        </a:lnTo>
                        <a:lnTo>
                          <a:pt x="972" y="577"/>
                        </a:lnTo>
                        <a:lnTo>
                          <a:pt x="972" y="565"/>
                        </a:lnTo>
                        <a:lnTo>
                          <a:pt x="972" y="551"/>
                        </a:lnTo>
                        <a:lnTo>
                          <a:pt x="971" y="538"/>
                        </a:lnTo>
                        <a:lnTo>
                          <a:pt x="971" y="524"/>
                        </a:lnTo>
                        <a:lnTo>
                          <a:pt x="970" y="511"/>
                        </a:lnTo>
                        <a:lnTo>
                          <a:pt x="968" y="497"/>
                        </a:lnTo>
                        <a:lnTo>
                          <a:pt x="967" y="482"/>
                        </a:lnTo>
                        <a:lnTo>
                          <a:pt x="965" y="468"/>
                        </a:lnTo>
                        <a:lnTo>
                          <a:pt x="963" y="454"/>
                        </a:lnTo>
                        <a:lnTo>
                          <a:pt x="961" y="439"/>
                        </a:lnTo>
                        <a:lnTo>
                          <a:pt x="958" y="425"/>
                        </a:lnTo>
                        <a:lnTo>
                          <a:pt x="956" y="409"/>
                        </a:lnTo>
                        <a:lnTo>
                          <a:pt x="953" y="394"/>
                        </a:lnTo>
                        <a:lnTo>
                          <a:pt x="949" y="378"/>
                        </a:lnTo>
                        <a:lnTo>
                          <a:pt x="945" y="364"/>
                        </a:lnTo>
                        <a:lnTo>
                          <a:pt x="940" y="349"/>
                        </a:lnTo>
                        <a:lnTo>
                          <a:pt x="937" y="335"/>
                        </a:lnTo>
                        <a:lnTo>
                          <a:pt x="931" y="321"/>
                        </a:lnTo>
                        <a:lnTo>
                          <a:pt x="925" y="308"/>
                        </a:lnTo>
                        <a:lnTo>
                          <a:pt x="920" y="295"/>
                        </a:lnTo>
                        <a:lnTo>
                          <a:pt x="915" y="283"/>
                        </a:lnTo>
                        <a:lnTo>
                          <a:pt x="909" y="269"/>
                        </a:lnTo>
                        <a:lnTo>
                          <a:pt x="903" y="258"/>
                        </a:lnTo>
                        <a:lnTo>
                          <a:pt x="897" y="247"/>
                        </a:lnTo>
                        <a:lnTo>
                          <a:pt x="891" y="235"/>
                        </a:lnTo>
                        <a:lnTo>
                          <a:pt x="884" y="224"/>
                        </a:lnTo>
                        <a:lnTo>
                          <a:pt x="878" y="214"/>
                        </a:lnTo>
                        <a:lnTo>
                          <a:pt x="871" y="202"/>
                        </a:lnTo>
                        <a:lnTo>
                          <a:pt x="864" y="193"/>
                        </a:lnTo>
                        <a:lnTo>
                          <a:pt x="856" y="183"/>
                        </a:lnTo>
                        <a:lnTo>
                          <a:pt x="849" y="174"/>
                        </a:lnTo>
                        <a:lnTo>
                          <a:pt x="842" y="165"/>
                        </a:lnTo>
                        <a:lnTo>
                          <a:pt x="835" y="157"/>
                        </a:lnTo>
                        <a:lnTo>
                          <a:pt x="827" y="148"/>
                        </a:lnTo>
                        <a:lnTo>
                          <a:pt x="820" y="140"/>
                        </a:lnTo>
                        <a:lnTo>
                          <a:pt x="813" y="131"/>
                        </a:lnTo>
                        <a:lnTo>
                          <a:pt x="805" y="124"/>
                        </a:lnTo>
                        <a:lnTo>
                          <a:pt x="798" y="116"/>
                        </a:lnTo>
                        <a:lnTo>
                          <a:pt x="790" y="110"/>
                        </a:lnTo>
                        <a:lnTo>
                          <a:pt x="782" y="103"/>
                        </a:lnTo>
                        <a:lnTo>
                          <a:pt x="774" y="97"/>
                        </a:lnTo>
                        <a:lnTo>
                          <a:pt x="766" y="90"/>
                        </a:lnTo>
                        <a:lnTo>
                          <a:pt x="759" y="84"/>
                        </a:lnTo>
                        <a:lnTo>
                          <a:pt x="751" y="79"/>
                        </a:lnTo>
                        <a:lnTo>
                          <a:pt x="744" y="74"/>
                        </a:lnTo>
                        <a:lnTo>
                          <a:pt x="737" y="68"/>
                        </a:lnTo>
                        <a:lnTo>
                          <a:pt x="729" y="62"/>
                        </a:lnTo>
                        <a:lnTo>
                          <a:pt x="722" y="57"/>
                        </a:lnTo>
                        <a:lnTo>
                          <a:pt x="715" y="53"/>
                        </a:lnTo>
                        <a:lnTo>
                          <a:pt x="706" y="49"/>
                        </a:lnTo>
                        <a:lnTo>
                          <a:pt x="700" y="45"/>
                        </a:lnTo>
                        <a:lnTo>
                          <a:pt x="692" y="41"/>
                        </a:lnTo>
                        <a:lnTo>
                          <a:pt x="686" y="38"/>
                        </a:lnTo>
                        <a:lnTo>
                          <a:pt x="680" y="34"/>
                        </a:lnTo>
                        <a:lnTo>
                          <a:pt x="673" y="31"/>
                        </a:lnTo>
                        <a:lnTo>
                          <a:pt x="666" y="27"/>
                        </a:lnTo>
                        <a:lnTo>
                          <a:pt x="661" y="25"/>
                        </a:lnTo>
                        <a:lnTo>
                          <a:pt x="654" y="22"/>
                        </a:lnTo>
                        <a:lnTo>
                          <a:pt x="649" y="19"/>
                        </a:lnTo>
                        <a:lnTo>
                          <a:pt x="644" y="17"/>
                        </a:lnTo>
                        <a:lnTo>
                          <a:pt x="639" y="15"/>
                        </a:lnTo>
                        <a:lnTo>
                          <a:pt x="633" y="12"/>
                        </a:lnTo>
                        <a:lnTo>
                          <a:pt x="628" y="11"/>
                        </a:lnTo>
                        <a:lnTo>
                          <a:pt x="623" y="9"/>
                        </a:lnTo>
                        <a:lnTo>
                          <a:pt x="619" y="8"/>
                        </a:lnTo>
                        <a:lnTo>
                          <a:pt x="614" y="6"/>
                        </a:lnTo>
                        <a:lnTo>
                          <a:pt x="611" y="5"/>
                        </a:lnTo>
                        <a:lnTo>
                          <a:pt x="607" y="4"/>
                        </a:lnTo>
                        <a:lnTo>
                          <a:pt x="604" y="3"/>
                        </a:lnTo>
                        <a:lnTo>
                          <a:pt x="601" y="2"/>
                        </a:lnTo>
                        <a:lnTo>
                          <a:pt x="599" y="2"/>
                        </a:lnTo>
                        <a:lnTo>
                          <a:pt x="597" y="1"/>
                        </a:lnTo>
                        <a:lnTo>
                          <a:pt x="596" y="1"/>
                        </a:lnTo>
                        <a:lnTo>
                          <a:pt x="593" y="0"/>
                        </a:lnTo>
                        <a:lnTo>
                          <a:pt x="592" y="0"/>
                        </a:lnTo>
                        <a:lnTo>
                          <a:pt x="591" y="2"/>
                        </a:lnTo>
                        <a:lnTo>
                          <a:pt x="589" y="3"/>
                        </a:lnTo>
                        <a:lnTo>
                          <a:pt x="587" y="6"/>
                        </a:lnTo>
                        <a:lnTo>
                          <a:pt x="583" y="8"/>
                        </a:lnTo>
                        <a:lnTo>
                          <a:pt x="580" y="12"/>
                        </a:lnTo>
                        <a:lnTo>
                          <a:pt x="578" y="14"/>
                        </a:lnTo>
                        <a:lnTo>
                          <a:pt x="577" y="16"/>
                        </a:lnTo>
                        <a:lnTo>
                          <a:pt x="574" y="19"/>
                        </a:lnTo>
                        <a:lnTo>
                          <a:pt x="573" y="21"/>
                        </a:lnTo>
                        <a:lnTo>
                          <a:pt x="570" y="24"/>
                        </a:lnTo>
                        <a:lnTo>
                          <a:pt x="568" y="26"/>
                        </a:lnTo>
                        <a:lnTo>
                          <a:pt x="565" y="29"/>
                        </a:lnTo>
                        <a:lnTo>
                          <a:pt x="563" y="31"/>
                        </a:lnTo>
                        <a:lnTo>
                          <a:pt x="560" y="34"/>
                        </a:lnTo>
                        <a:lnTo>
                          <a:pt x="558" y="37"/>
                        </a:lnTo>
                        <a:lnTo>
                          <a:pt x="554" y="40"/>
                        </a:lnTo>
                        <a:lnTo>
                          <a:pt x="552" y="43"/>
                        </a:lnTo>
                        <a:lnTo>
                          <a:pt x="549" y="46"/>
                        </a:lnTo>
                        <a:lnTo>
                          <a:pt x="546" y="50"/>
                        </a:lnTo>
                        <a:lnTo>
                          <a:pt x="543" y="53"/>
                        </a:lnTo>
                        <a:lnTo>
                          <a:pt x="541" y="56"/>
                        </a:lnTo>
                        <a:lnTo>
                          <a:pt x="538" y="59"/>
                        </a:lnTo>
                        <a:lnTo>
                          <a:pt x="535" y="63"/>
                        </a:lnTo>
                        <a:lnTo>
                          <a:pt x="533" y="67"/>
                        </a:lnTo>
                        <a:lnTo>
                          <a:pt x="530" y="71"/>
                        </a:lnTo>
                        <a:lnTo>
                          <a:pt x="527" y="74"/>
                        </a:lnTo>
                        <a:lnTo>
                          <a:pt x="524" y="77"/>
                        </a:lnTo>
                        <a:lnTo>
                          <a:pt x="521" y="81"/>
                        </a:lnTo>
                        <a:lnTo>
                          <a:pt x="519" y="84"/>
                        </a:lnTo>
                        <a:lnTo>
                          <a:pt x="516" y="87"/>
                        </a:lnTo>
                        <a:lnTo>
                          <a:pt x="514" y="91"/>
                        </a:lnTo>
                        <a:lnTo>
                          <a:pt x="511" y="94"/>
                        </a:lnTo>
                        <a:lnTo>
                          <a:pt x="508" y="98"/>
                        </a:lnTo>
                        <a:lnTo>
                          <a:pt x="506" y="101"/>
                        </a:lnTo>
                        <a:lnTo>
                          <a:pt x="503" y="104"/>
                        </a:lnTo>
                        <a:lnTo>
                          <a:pt x="501" y="107"/>
                        </a:lnTo>
                        <a:lnTo>
                          <a:pt x="499" y="111"/>
                        </a:lnTo>
                        <a:lnTo>
                          <a:pt x="497" y="114"/>
                        </a:lnTo>
                        <a:lnTo>
                          <a:pt x="495" y="117"/>
                        </a:lnTo>
                        <a:lnTo>
                          <a:pt x="493" y="120"/>
                        </a:lnTo>
                        <a:lnTo>
                          <a:pt x="492" y="123"/>
                        </a:lnTo>
                        <a:lnTo>
                          <a:pt x="489" y="126"/>
                        </a:lnTo>
                        <a:lnTo>
                          <a:pt x="488" y="128"/>
                        </a:lnTo>
                        <a:lnTo>
                          <a:pt x="487" y="131"/>
                        </a:lnTo>
                        <a:lnTo>
                          <a:pt x="485" y="135"/>
                        </a:lnTo>
                        <a:lnTo>
                          <a:pt x="484" y="137"/>
                        </a:lnTo>
                        <a:lnTo>
                          <a:pt x="483" y="140"/>
                        </a:lnTo>
                        <a:lnTo>
                          <a:pt x="482" y="142"/>
                        </a:lnTo>
                        <a:lnTo>
                          <a:pt x="482" y="144"/>
                        </a:lnTo>
                        <a:lnTo>
                          <a:pt x="479" y="148"/>
                        </a:lnTo>
                        <a:lnTo>
                          <a:pt x="479" y="152"/>
                        </a:lnTo>
                        <a:lnTo>
                          <a:pt x="481" y="154"/>
                        </a:lnTo>
                        <a:lnTo>
                          <a:pt x="483" y="158"/>
                        </a:lnTo>
                        <a:lnTo>
                          <a:pt x="484" y="159"/>
                        </a:lnTo>
                        <a:lnTo>
                          <a:pt x="488" y="162"/>
                        </a:lnTo>
                        <a:lnTo>
                          <a:pt x="489" y="163"/>
                        </a:lnTo>
                        <a:lnTo>
                          <a:pt x="491" y="165"/>
                        </a:lnTo>
                        <a:lnTo>
                          <a:pt x="494" y="167"/>
                        </a:lnTo>
                        <a:lnTo>
                          <a:pt x="496" y="170"/>
                        </a:lnTo>
                        <a:lnTo>
                          <a:pt x="499" y="172"/>
                        </a:lnTo>
                        <a:lnTo>
                          <a:pt x="501" y="174"/>
                        </a:lnTo>
                        <a:lnTo>
                          <a:pt x="504" y="177"/>
                        </a:lnTo>
                        <a:lnTo>
                          <a:pt x="507" y="180"/>
                        </a:lnTo>
                        <a:lnTo>
                          <a:pt x="511" y="182"/>
                        </a:lnTo>
                        <a:lnTo>
                          <a:pt x="514" y="186"/>
                        </a:lnTo>
                        <a:lnTo>
                          <a:pt x="517" y="189"/>
                        </a:lnTo>
                        <a:lnTo>
                          <a:pt x="521" y="192"/>
                        </a:lnTo>
                        <a:lnTo>
                          <a:pt x="525" y="196"/>
                        </a:lnTo>
                        <a:lnTo>
                          <a:pt x="529" y="199"/>
                        </a:lnTo>
                        <a:lnTo>
                          <a:pt x="533" y="204"/>
                        </a:lnTo>
                        <a:lnTo>
                          <a:pt x="537" y="208"/>
                        </a:lnTo>
                        <a:lnTo>
                          <a:pt x="541" y="212"/>
                        </a:lnTo>
                        <a:lnTo>
                          <a:pt x="545" y="216"/>
                        </a:lnTo>
                        <a:lnTo>
                          <a:pt x="550" y="221"/>
                        </a:lnTo>
                        <a:lnTo>
                          <a:pt x="554" y="226"/>
                        </a:lnTo>
                        <a:lnTo>
                          <a:pt x="560" y="230"/>
                        </a:lnTo>
                        <a:lnTo>
                          <a:pt x="564" y="235"/>
                        </a:lnTo>
                        <a:lnTo>
                          <a:pt x="568" y="240"/>
                        </a:lnTo>
                        <a:lnTo>
                          <a:pt x="573" y="245"/>
                        </a:lnTo>
                        <a:lnTo>
                          <a:pt x="578" y="250"/>
                        </a:lnTo>
                        <a:lnTo>
                          <a:pt x="582" y="255"/>
                        </a:lnTo>
                        <a:lnTo>
                          <a:pt x="587" y="261"/>
                        </a:lnTo>
                        <a:lnTo>
                          <a:pt x="592" y="267"/>
                        </a:lnTo>
                        <a:lnTo>
                          <a:pt x="596" y="272"/>
                        </a:lnTo>
                        <a:lnTo>
                          <a:pt x="601" y="279"/>
                        </a:lnTo>
                        <a:lnTo>
                          <a:pt x="606" y="285"/>
                        </a:lnTo>
                        <a:lnTo>
                          <a:pt x="610" y="292"/>
                        </a:lnTo>
                        <a:lnTo>
                          <a:pt x="614" y="298"/>
                        </a:lnTo>
                        <a:lnTo>
                          <a:pt x="619" y="304"/>
                        </a:lnTo>
                        <a:lnTo>
                          <a:pt x="623" y="311"/>
                        </a:lnTo>
                        <a:lnTo>
                          <a:pt x="628" y="318"/>
                        </a:lnTo>
                        <a:lnTo>
                          <a:pt x="633" y="324"/>
                        </a:lnTo>
                        <a:lnTo>
                          <a:pt x="638" y="331"/>
                        </a:lnTo>
                        <a:lnTo>
                          <a:pt x="641" y="338"/>
                        </a:lnTo>
                        <a:lnTo>
                          <a:pt x="646" y="347"/>
                        </a:lnTo>
                        <a:lnTo>
                          <a:pt x="649" y="354"/>
                        </a:lnTo>
                        <a:lnTo>
                          <a:pt x="653" y="362"/>
                        </a:lnTo>
                        <a:lnTo>
                          <a:pt x="657" y="370"/>
                        </a:lnTo>
                        <a:lnTo>
                          <a:pt x="661" y="378"/>
                        </a:lnTo>
                        <a:lnTo>
                          <a:pt x="664" y="386"/>
                        </a:lnTo>
                        <a:lnTo>
                          <a:pt x="668" y="394"/>
                        </a:lnTo>
                        <a:lnTo>
                          <a:pt x="671" y="401"/>
                        </a:lnTo>
                        <a:lnTo>
                          <a:pt x="675" y="410"/>
                        </a:lnTo>
                        <a:lnTo>
                          <a:pt x="677" y="420"/>
                        </a:lnTo>
                        <a:lnTo>
                          <a:pt x="680" y="428"/>
                        </a:lnTo>
                        <a:lnTo>
                          <a:pt x="682" y="437"/>
                        </a:lnTo>
                        <a:lnTo>
                          <a:pt x="685" y="447"/>
                        </a:lnTo>
                        <a:lnTo>
                          <a:pt x="687" y="455"/>
                        </a:lnTo>
                        <a:lnTo>
                          <a:pt x="689" y="464"/>
                        </a:lnTo>
                        <a:lnTo>
                          <a:pt x="691" y="473"/>
                        </a:lnTo>
                        <a:lnTo>
                          <a:pt x="693" y="484"/>
                        </a:lnTo>
                        <a:lnTo>
                          <a:pt x="694" y="494"/>
                        </a:lnTo>
                        <a:lnTo>
                          <a:pt x="695" y="504"/>
                        </a:lnTo>
                        <a:lnTo>
                          <a:pt x="697" y="514"/>
                        </a:lnTo>
                        <a:lnTo>
                          <a:pt x="698" y="524"/>
                        </a:lnTo>
                        <a:lnTo>
                          <a:pt x="699" y="533"/>
                        </a:lnTo>
                        <a:lnTo>
                          <a:pt x="699" y="543"/>
                        </a:lnTo>
                        <a:lnTo>
                          <a:pt x="699" y="554"/>
                        </a:lnTo>
                        <a:lnTo>
                          <a:pt x="699" y="564"/>
                        </a:lnTo>
                        <a:lnTo>
                          <a:pt x="699" y="573"/>
                        </a:lnTo>
                        <a:lnTo>
                          <a:pt x="699" y="583"/>
                        </a:lnTo>
                        <a:lnTo>
                          <a:pt x="699" y="592"/>
                        </a:lnTo>
                        <a:lnTo>
                          <a:pt x="699" y="602"/>
                        </a:lnTo>
                        <a:lnTo>
                          <a:pt x="697" y="611"/>
                        </a:lnTo>
                        <a:lnTo>
                          <a:pt x="697" y="620"/>
                        </a:lnTo>
                        <a:lnTo>
                          <a:pt x="696" y="630"/>
                        </a:lnTo>
                        <a:lnTo>
                          <a:pt x="695" y="639"/>
                        </a:lnTo>
                        <a:lnTo>
                          <a:pt x="694" y="648"/>
                        </a:lnTo>
                        <a:lnTo>
                          <a:pt x="693" y="657"/>
                        </a:lnTo>
                        <a:lnTo>
                          <a:pt x="692" y="666"/>
                        </a:lnTo>
                        <a:lnTo>
                          <a:pt x="691" y="674"/>
                        </a:lnTo>
                        <a:lnTo>
                          <a:pt x="688" y="682"/>
                        </a:lnTo>
                        <a:lnTo>
                          <a:pt x="687" y="691"/>
                        </a:lnTo>
                        <a:lnTo>
                          <a:pt x="685" y="700"/>
                        </a:lnTo>
                        <a:lnTo>
                          <a:pt x="683" y="708"/>
                        </a:lnTo>
                        <a:lnTo>
                          <a:pt x="681" y="716"/>
                        </a:lnTo>
                        <a:lnTo>
                          <a:pt x="679" y="724"/>
                        </a:lnTo>
                        <a:lnTo>
                          <a:pt x="677" y="732"/>
                        </a:lnTo>
                        <a:lnTo>
                          <a:pt x="675" y="740"/>
                        </a:lnTo>
                        <a:lnTo>
                          <a:pt x="672" y="747"/>
                        </a:lnTo>
                        <a:lnTo>
                          <a:pt x="669" y="755"/>
                        </a:lnTo>
                        <a:lnTo>
                          <a:pt x="666" y="763"/>
                        </a:lnTo>
                        <a:lnTo>
                          <a:pt x="663" y="770"/>
                        </a:lnTo>
                        <a:lnTo>
                          <a:pt x="660" y="777"/>
                        </a:lnTo>
                        <a:lnTo>
                          <a:pt x="657" y="784"/>
                        </a:lnTo>
                        <a:lnTo>
                          <a:pt x="654" y="791"/>
                        </a:lnTo>
                        <a:lnTo>
                          <a:pt x="651" y="798"/>
                        </a:lnTo>
                        <a:lnTo>
                          <a:pt x="647" y="803"/>
                        </a:lnTo>
                        <a:lnTo>
                          <a:pt x="643" y="810"/>
                        </a:lnTo>
                        <a:lnTo>
                          <a:pt x="639" y="815"/>
                        </a:lnTo>
                        <a:lnTo>
                          <a:pt x="636" y="822"/>
                        </a:lnTo>
                        <a:lnTo>
                          <a:pt x="630" y="827"/>
                        </a:lnTo>
                        <a:lnTo>
                          <a:pt x="626" y="834"/>
                        </a:lnTo>
                        <a:lnTo>
                          <a:pt x="623" y="840"/>
                        </a:lnTo>
                        <a:lnTo>
                          <a:pt x="618" y="845"/>
                        </a:lnTo>
                        <a:lnTo>
                          <a:pt x="614" y="850"/>
                        </a:lnTo>
                        <a:lnTo>
                          <a:pt x="609" y="855"/>
                        </a:lnTo>
                        <a:lnTo>
                          <a:pt x="604" y="860"/>
                        </a:lnTo>
                        <a:lnTo>
                          <a:pt x="600" y="865"/>
                        </a:lnTo>
                        <a:lnTo>
                          <a:pt x="595" y="869"/>
                        </a:lnTo>
                        <a:lnTo>
                          <a:pt x="590" y="874"/>
                        </a:lnTo>
                        <a:lnTo>
                          <a:pt x="585" y="877"/>
                        </a:lnTo>
                        <a:lnTo>
                          <a:pt x="581" y="882"/>
                        </a:lnTo>
                        <a:lnTo>
                          <a:pt x="575" y="885"/>
                        </a:lnTo>
                        <a:lnTo>
                          <a:pt x="570" y="889"/>
                        </a:lnTo>
                        <a:lnTo>
                          <a:pt x="564" y="893"/>
                        </a:lnTo>
                        <a:lnTo>
                          <a:pt x="559" y="896"/>
                        </a:lnTo>
                        <a:lnTo>
                          <a:pt x="552" y="899"/>
                        </a:lnTo>
                        <a:lnTo>
                          <a:pt x="547" y="903"/>
                        </a:lnTo>
                        <a:lnTo>
                          <a:pt x="541" y="905"/>
                        </a:lnTo>
                        <a:lnTo>
                          <a:pt x="535" y="908"/>
                        </a:lnTo>
                        <a:lnTo>
                          <a:pt x="529" y="910"/>
                        </a:lnTo>
                        <a:lnTo>
                          <a:pt x="523" y="913"/>
                        </a:lnTo>
                        <a:lnTo>
                          <a:pt x="517" y="914"/>
                        </a:lnTo>
                        <a:lnTo>
                          <a:pt x="511" y="916"/>
                        </a:lnTo>
                        <a:lnTo>
                          <a:pt x="505" y="918"/>
                        </a:lnTo>
                        <a:lnTo>
                          <a:pt x="498" y="919"/>
                        </a:lnTo>
                        <a:lnTo>
                          <a:pt x="492" y="920"/>
                        </a:lnTo>
                        <a:lnTo>
                          <a:pt x="486" y="922"/>
                        </a:lnTo>
                        <a:lnTo>
                          <a:pt x="478" y="922"/>
                        </a:lnTo>
                        <a:lnTo>
                          <a:pt x="471" y="923"/>
                        </a:lnTo>
                        <a:lnTo>
                          <a:pt x="464" y="923"/>
                        </a:lnTo>
                        <a:lnTo>
                          <a:pt x="458" y="923"/>
                        </a:lnTo>
                        <a:lnTo>
                          <a:pt x="451" y="923"/>
                        </a:lnTo>
                        <a:lnTo>
                          <a:pt x="444" y="923"/>
                        </a:lnTo>
                        <a:lnTo>
                          <a:pt x="438" y="923"/>
                        </a:lnTo>
                        <a:lnTo>
                          <a:pt x="431" y="923"/>
                        </a:lnTo>
                        <a:lnTo>
                          <a:pt x="424" y="923"/>
                        </a:lnTo>
                        <a:lnTo>
                          <a:pt x="418" y="922"/>
                        </a:lnTo>
                        <a:lnTo>
                          <a:pt x="411" y="922"/>
                        </a:lnTo>
                        <a:lnTo>
                          <a:pt x="403" y="921"/>
                        </a:lnTo>
                        <a:lnTo>
                          <a:pt x="396" y="920"/>
                        </a:lnTo>
                        <a:lnTo>
                          <a:pt x="389" y="919"/>
                        </a:lnTo>
                        <a:lnTo>
                          <a:pt x="383" y="918"/>
                        </a:lnTo>
                        <a:lnTo>
                          <a:pt x="377" y="917"/>
                        </a:lnTo>
                        <a:lnTo>
                          <a:pt x="370" y="915"/>
                        </a:lnTo>
                        <a:lnTo>
                          <a:pt x="363" y="914"/>
                        </a:lnTo>
                        <a:lnTo>
                          <a:pt x="356" y="912"/>
                        </a:lnTo>
                        <a:lnTo>
                          <a:pt x="350" y="910"/>
                        </a:lnTo>
                        <a:lnTo>
                          <a:pt x="343" y="908"/>
                        </a:lnTo>
                        <a:lnTo>
                          <a:pt x="336" y="906"/>
                        </a:lnTo>
                        <a:lnTo>
                          <a:pt x="330" y="904"/>
                        </a:lnTo>
                        <a:lnTo>
                          <a:pt x="323" y="901"/>
                        </a:lnTo>
                        <a:lnTo>
                          <a:pt x="316" y="898"/>
                        </a:lnTo>
                        <a:lnTo>
                          <a:pt x="310" y="896"/>
                        </a:lnTo>
                        <a:lnTo>
                          <a:pt x="303" y="893"/>
                        </a:lnTo>
                        <a:lnTo>
                          <a:pt x="297" y="891"/>
                        </a:lnTo>
                        <a:lnTo>
                          <a:pt x="291" y="888"/>
                        </a:lnTo>
                        <a:lnTo>
                          <a:pt x="284" y="885"/>
                        </a:lnTo>
                        <a:lnTo>
                          <a:pt x="279" y="881"/>
                        </a:lnTo>
                        <a:lnTo>
                          <a:pt x="273" y="879"/>
                        </a:lnTo>
                        <a:lnTo>
                          <a:pt x="266" y="875"/>
                        </a:lnTo>
                        <a:lnTo>
                          <a:pt x="260" y="871"/>
                        </a:lnTo>
                        <a:lnTo>
                          <a:pt x="254" y="867"/>
                        </a:lnTo>
                        <a:lnTo>
                          <a:pt x="248" y="864"/>
                        </a:lnTo>
                        <a:lnTo>
                          <a:pt x="241" y="860"/>
                        </a:lnTo>
                        <a:lnTo>
                          <a:pt x="236" y="856"/>
                        </a:lnTo>
                        <a:lnTo>
                          <a:pt x="230" y="852"/>
                        </a:lnTo>
                        <a:lnTo>
                          <a:pt x="225" y="847"/>
                        </a:lnTo>
                        <a:lnTo>
                          <a:pt x="219" y="843"/>
                        </a:lnTo>
                        <a:lnTo>
                          <a:pt x="213" y="838"/>
                        </a:lnTo>
                        <a:lnTo>
                          <a:pt x="208" y="833"/>
                        </a:lnTo>
                        <a:lnTo>
                          <a:pt x="203" y="828"/>
                        </a:lnTo>
                        <a:lnTo>
                          <a:pt x="198" y="823"/>
                        </a:lnTo>
                        <a:lnTo>
                          <a:pt x="193" y="818"/>
                        </a:lnTo>
                        <a:lnTo>
                          <a:pt x="188" y="813"/>
                        </a:lnTo>
                        <a:lnTo>
                          <a:pt x="183" y="808"/>
                        </a:lnTo>
                        <a:lnTo>
                          <a:pt x="178" y="803"/>
                        </a:lnTo>
                        <a:lnTo>
                          <a:pt x="172" y="797"/>
                        </a:lnTo>
                        <a:lnTo>
                          <a:pt x="168" y="791"/>
                        </a:lnTo>
                        <a:lnTo>
                          <a:pt x="163" y="786"/>
                        </a:lnTo>
                        <a:lnTo>
                          <a:pt x="159" y="780"/>
                        </a:lnTo>
                        <a:lnTo>
                          <a:pt x="154" y="774"/>
                        </a:lnTo>
                        <a:lnTo>
                          <a:pt x="151" y="768"/>
                        </a:lnTo>
                        <a:lnTo>
                          <a:pt x="147" y="761"/>
                        </a:lnTo>
                        <a:lnTo>
                          <a:pt x="142" y="754"/>
                        </a:lnTo>
                        <a:lnTo>
                          <a:pt x="139" y="748"/>
                        </a:lnTo>
                        <a:lnTo>
                          <a:pt x="135" y="742"/>
                        </a:lnTo>
                        <a:lnTo>
                          <a:pt x="132" y="735"/>
                        </a:lnTo>
                        <a:lnTo>
                          <a:pt x="128" y="728"/>
                        </a:lnTo>
                        <a:lnTo>
                          <a:pt x="126" y="721"/>
                        </a:lnTo>
                        <a:lnTo>
                          <a:pt x="122" y="715"/>
                        </a:lnTo>
                        <a:lnTo>
                          <a:pt x="119" y="708"/>
                        </a:lnTo>
                        <a:lnTo>
                          <a:pt x="116" y="701"/>
                        </a:lnTo>
                        <a:lnTo>
                          <a:pt x="113" y="694"/>
                        </a:lnTo>
                        <a:lnTo>
                          <a:pt x="111" y="685"/>
                        </a:lnTo>
                        <a:lnTo>
                          <a:pt x="108" y="678"/>
                        </a:lnTo>
                        <a:lnTo>
                          <a:pt x="105" y="671"/>
                        </a:lnTo>
                        <a:lnTo>
                          <a:pt x="103" y="663"/>
                        </a:lnTo>
                        <a:lnTo>
                          <a:pt x="99" y="656"/>
                        </a:lnTo>
                        <a:lnTo>
                          <a:pt x="98" y="649"/>
                        </a:lnTo>
                        <a:lnTo>
                          <a:pt x="96" y="642"/>
                        </a:lnTo>
                        <a:lnTo>
                          <a:pt x="93" y="634"/>
                        </a:lnTo>
                        <a:lnTo>
                          <a:pt x="91" y="626"/>
                        </a:lnTo>
                        <a:lnTo>
                          <a:pt x="90" y="618"/>
                        </a:lnTo>
                        <a:lnTo>
                          <a:pt x="88" y="611"/>
                        </a:lnTo>
                        <a:lnTo>
                          <a:pt x="86" y="604"/>
                        </a:lnTo>
                        <a:lnTo>
                          <a:pt x="85" y="596"/>
                        </a:lnTo>
                        <a:lnTo>
                          <a:pt x="83" y="589"/>
                        </a:lnTo>
                        <a:lnTo>
                          <a:pt x="82" y="582"/>
                        </a:lnTo>
                        <a:lnTo>
                          <a:pt x="80" y="574"/>
                        </a:lnTo>
                        <a:lnTo>
                          <a:pt x="79" y="567"/>
                        </a:lnTo>
                        <a:lnTo>
                          <a:pt x="78" y="559"/>
                        </a:lnTo>
                        <a:lnTo>
                          <a:pt x="77" y="551"/>
                        </a:lnTo>
                        <a:lnTo>
                          <a:pt x="77" y="543"/>
                        </a:lnTo>
                        <a:lnTo>
                          <a:pt x="76" y="537"/>
                        </a:lnTo>
                        <a:lnTo>
                          <a:pt x="75" y="529"/>
                        </a:lnTo>
                        <a:lnTo>
                          <a:pt x="75" y="521"/>
                        </a:lnTo>
                        <a:lnTo>
                          <a:pt x="74" y="514"/>
                        </a:lnTo>
                        <a:lnTo>
                          <a:pt x="74" y="507"/>
                        </a:lnTo>
                        <a:lnTo>
                          <a:pt x="74" y="500"/>
                        </a:lnTo>
                        <a:lnTo>
                          <a:pt x="73" y="492"/>
                        </a:lnTo>
                        <a:lnTo>
                          <a:pt x="73" y="485"/>
                        </a:lnTo>
                        <a:lnTo>
                          <a:pt x="74" y="477"/>
                        </a:lnTo>
                        <a:lnTo>
                          <a:pt x="74" y="471"/>
                        </a:lnTo>
                        <a:lnTo>
                          <a:pt x="74" y="463"/>
                        </a:lnTo>
                        <a:lnTo>
                          <a:pt x="74" y="456"/>
                        </a:lnTo>
                        <a:lnTo>
                          <a:pt x="75" y="448"/>
                        </a:lnTo>
                        <a:lnTo>
                          <a:pt x="75" y="442"/>
                        </a:lnTo>
                        <a:lnTo>
                          <a:pt x="76" y="434"/>
                        </a:lnTo>
                        <a:lnTo>
                          <a:pt x="77" y="428"/>
                        </a:lnTo>
                        <a:lnTo>
                          <a:pt x="78" y="421"/>
                        </a:lnTo>
                        <a:lnTo>
                          <a:pt x="79" y="414"/>
                        </a:lnTo>
                        <a:lnTo>
                          <a:pt x="80" y="406"/>
                        </a:lnTo>
                        <a:lnTo>
                          <a:pt x="80" y="399"/>
                        </a:lnTo>
                        <a:lnTo>
                          <a:pt x="82" y="392"/>
                        </a:lnTo>
                        <a:lnTo>
                          <a:pt x="83" y="386"/>
                        </a:lnTo>
                        <a:lnTo>
                          <a:pt x="85" y="379"/>
                        </a:lnTo>
                        <a:lnTo>
                          <a:pt x="87" y="373"/>
                        </a:lnTo>
                        <a:lnTo>
                          <a:pt x="88" y="367"/>
                        </a:lnTo>
                        <a:lnTo>
                          <a:pt x="90" y="360"/>
                        </a:lnTo>
                        <a:lnTo>
                          <a:pt x="92" y="353"/>
                        </a:lnTo>
                        <a:lnTo>
                          <a:pt x="94" y="347"/>
                        </a:lnTo>
                        <a:lnTo>
                          <a:pt x="96" y="340"/>
                        </a:lnTo>
                        <a:lnTo>
                          <a:pt x="98" y="334"/>
                        </a:lnTo>
                        <a:lnTo>
                          <a:pt x="100" y="328"/>
                        </a:lnTo>
                        <a:lnTo>
                          <a:pt x="103" y="321"/>
                        </a:lnTo>
                        <a:lnTo>
                          <a:pt x="106" y="316"/>
                        </a:lnTo>
                        <a:lnTo>
                          <a:pt x="109" y="310"/>
                        </a:lnTo>
                        <a:lnTo>
                          <a:pt x="112" y="304"/>
                        </a:lnTo>
                        <a:lnTo>
                          <a:pt x="114" y="298"/>
                        </a:lnTo>
                        <a:lnTo>
                          <a:pt x="117" y="292"/>
                        </a:lnTo>
                        <a:lnTo>
                          <a:pt x="120" y="287"/>
                        </a:lnTo>
                        <a:lnTo>
                          <a:pt x="123" y="282"/>
                        </a:lnTo>
                        <a:lnTo>
                          <a:pt x="126" y="277"/>
                        </a:lnTo>
                        <a:lnTo>
                          <a:pt x="130" y="271"/>
                        </a:lnTo>
                        <a:lnTo>
                          <a:pt x="133" y="266"/>
                        </a:lnTo>
                        <a:lnTo>
                          <a:pt x="137" y="260"/>
                        </a:lnTo>
                        <a:lnTo>
                          <a:pt x="140" y="255"/>
                        </a:lnTo>
                        <a:lnTo>
                          <a:pt x="144" y="250"/>
                        </a:lnTo>
                        <a:lnTo>
                          <a:pt x="147" y="246"/>
                        </a:lnTo>
                        <a:lnTo>
                          <a:pt x="151" y="241"/>
                        </a:lnTo>
                        <a:lnTo>
                          <a:pt x="155" y="236"/>
                        </a:lnTo>
                        <a:lnTo>
                          <a:pt x="159" y="232"/>
                        </a:lnTo>
                        <a:lnTo>
                          <a:pt x="164" y="228"/>
                        </a:lnTo>
                        <a:lnTo>
                          <a:pt x="168" y="224"/>
                        </a:lnTo>
                        <a:lnTo>
                          <a:pt x="172" y="220"/>
                        </a:lnTo>
                        <a:lnTo>
                          <a:pt x="175" y="216"/>
                        </a:lnTo>
                        <a:lnTo>
                          <a:pt x="181" y="212"/>
                        </a:lnTo>
                        <a:lnTo>
                          <a:pt x="185" y="208"/>
                        </a:lnTo>
                        <a:lnTo>
                          <a:pt x="190" y="205"/>
                        </a:lnTo>
                        <a:lnTo>
                          <a:pt x="194" y="200"/>
                        </a:lnTo>
                        <a:lnTo>
                          <a:pt x="199" y="197"/>
                        </a:lnTo>
                        <a:lnTo>
                          <a:pt x="203" y="193"/>
                        </a:lnTo>
                        <a:lnTo>
                          <a:pt x="208" y="191"/>
                        </a:lnTo>
                        <a:lnTo>
                          <a:pt x="212" y="187"/>
                        </a:lnTo>
                        <a:lnTo>
                          <a:pt x="217" y="185"/>
                        </a:lnTo>
                        <a:lnTo>
                          <a:pt x="221" y="182"/>
                        </a:lnTo>
                        <a:lnTo>
                          <a:pt x="225" y="179"/>
                        </a:lnTo>
                        <a:lnTo>
                          <a:pt x="230" y="177"/>
                        </a:lnTo>
                        <a:lnTo>
                          <a:pt x="235" y="174"/>
                        </a:lnTo>
                        <a:lnTo>
                          <a:pt x="239" y="172"/>
                        </a:lnTo>
                        <a:lnTo>
                          <a:pt x="244" y="169"/>
                        </a:lnTo>
                        <a:lnTo>
                          <a:pt x="248" y="167"/>
                        </a:lnTo>
                        <a:lnTo>
                          <a:pt x="254" y="165"/>
                        </a:lnTo>
                        <a:lnTo>
                          <a:pt x="258" y="163"/>
                        </a:lnTo>
                        <a:lnTo>
                          <a:pt x="263" y="161"/>
                        </a:lnTo>
                        <a:lnTo>
                          <a:pt x="267" y="159"/>
                        </a:lnTo>
                        <a:lnTo>
                          <a:pt x="273" y="158"/>
                        </a:lnTo>
                        <a:lnTo>
                          <a:pt x="277" y="155"/>
                        </a:lnTo>
                        <a:lnTo>
                          <a:pt x="281" y="154"/>
                        </a:lnTo>
                        <a:lnTo>
                          <a:pt x="285" y="153"/>
                        </a:lnTo>
                        <a:lnTo>
                          <a:pt x="289" y="151"/>
                        </a:lnTo>
                        <a:lnTo>
                          <a:pt x="294" y="149"/>
                        </a:lnTo>
                        <a:lnTo>
                          <a:pt x="298" y="148"/>
                        </a:lnTo>
                        <a:lnTo>
                          <a:pt x="302" y="148"/>
                        </a:lnTo>
                        <a:lnTo>
                          <a:pt x="307" y="146"/>
                        </a:lnTo>
                        <a:lnTo>
                          <a:pt x="311" y="145"/>
                        </a:lnTo>
                        <a:lnTo>
                          <a:pt x="315" y="144"/>
                        </a:lnTo>
                        <a:lnTo>
                          <a:pt x="319" y="143"/>
                        </a:lnTo>
                        <a:lnTo>
                          <a:pt x="324" y="143"/>
                        </a:lnTo>
                        <a:lnTo>
                          <a:pt x="327" y="142"/>
                        </a:lnTo>
                        <a:lnTo>
                          <a:pt x="332" y="141"/>
                        </a:lnTo>
                        <a:lnTo>
                          <a:pt x="336" y="141"/>
                        </a:lnTo>
                        <a:lnTo>
                          <a:pt x="340" y="141"/>
                        </a:lnTo>
                        <a:lnTo>
                          <a:pt x="343" y="140"/>
                        </a:lnTo>
                        <a:lnTo>
                          <a:pt x="346" y="140"/>
                        </a:lnTo>
                        <a:lnTo>
                          <a:pt x="350" y="140"/>
                        </a:lnTo>
                        <a:lnTo>
                          <a:pt x="354" y="140"/>
                        </a:lnTo>
                        <a:lnTo>
                          <a:pt x="356" y="139"/>
                        </a:lnTo>
                        <a:lnTo>
                          <a:pt x="360" y="139"/>
                        </a:lnTo>
                        <a:lnTo>
                          <a:pt x="363" y="139"/>
                        </a:lnTo>
                        <a:lnTo>
                          <a:pt x="366" y="140"/>
                        </a:lnTo>
                        <a:lnTo>
                          <a:pt x="369" y="140"/>
                        </a:lnTo>
                        <a:lnTo>
                          <a:pt x="371" y="140"/>
                        </a:lnTo>
                        <a:lnTo>
                          <a:pt x="374" y="140"/>
                        </a:lnTo>
                        <a:lnTo>
                          <a:pt x="377" y="141"/>
                        </a:lnTo>
                        <a:lnTo>
                          <a:pt x="379" y="141"/>
                        </a:lnTo>
                        <a:lnTo>
                          <a:pt x="381" y="142"/>
                        </a:lnTo>
                        <a:lnTo>
                          <a:pt x="383" y="143"/>
                        </a:lnTo>
                        <a:lnTo>
                          <a:pt x="386" y="144"/>
                        </a:lnTo>
                        <a:lnTo>
                          <a:pt x="389" y="144"/>
                        </a:lnTo>
                        <a:lnTo>
                          <a:pt x="393" y="145"/>
                        </a:lnTo>
                        <a:lnTo>
                          <a:pt x="396" y="145"/>
                        </a:lnTo>
                        <a:lnTo>
                          <a:pt x="400" y="145"/>
                        </a:lnTo>
                        <a:lnTo>
                          <a:pt x="403" y="144"/>
                        </a:lnTo>
                        <a:lnTo>
                          <a:pt x="408" y="143"/>
                        </a:lnTo>
                        <a:lnTo>
                          <a:pt x="412" y="141"/>
                        </a:lnTo>
                        <a:lnTo>
                          <a:pt x="416" y="140"/>
                        </a:lnTo>
                        <a:lnTo>
                          <a:pt x="418" y="138"/>
                        </a:lnTo>
                        <a:lnTo>
                          <a:pt x="422" y="136"/>
                        </a:lnTo>
                        <a:lnTo>
                          <a:pt x="425" y="134"/>
                        </a:lnTo>
                        <a:lnTo>
                          <a:pt x="429" y="130"/>
                        </a:lnTo>
                        <a:lnTo>
                          <a:pt x="431" y="128"/>
                        </a:lnTo>
                        <a:lnTo>
                          <a:pt x="435" y="124"/>
                        </a:lnTo>
                        <a:lnTo>
                          <a:pt x="438" y="121"/>
                        </a:lnTo>
                        <a:lnTo>
                          <a:pt x="441" y="119"/>
                        </a:lnTo>
                        <a:lnTo>
                          <a:pt x="443" y="116"/>
                        </a:lnTo>
                        <a:lnTo>
                          <a:pt x="445" y="112"/>
                        </a:lnTo>
                        <a:lnTo>
                          <a:pt x="448" y="109"/>
                        </a:lnTo>
                        <a:lnTo>
                          <a:pt x="450" y="107"/>
                        </a:lnTo>
                        <a:lnTo>
                          <a:pt x="452" y="103"/>
                        </a:lnTo>
                        <a:lnTo>
                          <a:pt x="454" y="101"/>
                        </a:lnTo>
                        <a:lnTo>
                          <a:pt x="456" y="98"/>
                        </a:lnTo>
                        <a:lnTo>
                          <a:pt x="458" y="96"/>
                        </a:lnTo>
                        <a:lnTo>
                          <a:pt x="459" y="93"/>
                        </a:lnTo>
                        <a:lnTo>
                          <a:pt x="460" y="92"/>
                        </a:lnTo>
                        <a:lnTo>
                          <a:pt x="462" y="89"/>
                        </a:lnTo>
                        <a:lnTo>
                          <a:pt x="463" y="88"/>
                        </a:lnTo>
                        <a:lnTo>
                          <a:pt x="464" y="86"/>
                        </a:lnTo>
                        <a:lnTo>
                          <a:pt x="465" y="8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10"/>
                  <p:cNvSpPr>
                    <a:spLocks/>
                  </p:cNvSpPr>
                  <p:nvPr/>
                </p:nvSpPr>
                <p:spPr bwMode="auto">
                  <a:xfrm>
                    <a:off x="2554988" y="1059625"/>
                    <a:ext cx="189975" cy="136425"/>
                  </a:xfrm>
                  <a:custGeom>
                    <a:avLst/>
                    <a:gdLst>
                      <a:gd name="T0" fmla="*/ 69 w 298"/>
                      <a:gd name="T1" fmla="*/ 142 h 214"/>
                      <a:gd name="T2" fmla="*/ 74 w 298"/>
                      <a:gd name="T3" fmla="*/ 142 h 214"/>
                      <a:gd name="T4" fmla="*/ 82 w 298"/>
                      <a:gd name="T5" fmla="*/ 143 h 214"/>
                      <a:gd name="T6" fmla="*/ 90 w 298"/>
                      <a:gd name="T7" fmla="*/ 145 h 214"/>
                      <a:gd name="T8" fmla="*/ 101 w 298"/>
                      <a:gd name="T9" fmla="*/ 146 h 214"/>
                      <a:gd name="T10" fmla="*/ 113 w 298"/>
                      <a:gd name="T11" fmla="*/ 148 h 214"/>
                      <a:gd name="T12" fmla="*/ 124 w 298"/>
                      <a:gd name="T13" fmla="*/ 150 h 214"/>
                      <a:gd name="T14" fmla="*/ 135 w 298"/>
                      <a:gd name="T15" fmla="*/ 151 h 214"/>
                      <a:gd name="T16" fmla="*/ 146 w 298"/>
                      <a:gd name="T17" fmla="*/ 154 h 214"/>
                      <a:gd name="T18" fmla="*/ 155 w 298"/>
                      <a:gd name="T19" fmla="*/ 156 h 214"/>
                      <a:gd name="T20" fmla="*/ 163 w 298"/>
                      <a:gd name="T21" fmla="*/ 159 h 214"/>
                      <a:gd name="T22" fmla="*/ 173 w 298"/>
                      <a:gd name="T23" fmla="*/ 164 h 214"/>
                      <a:gd name="T24" fmla="*/ 183 w 298"/>
                      <a:gd name="T25" fmla="*/ 170 h 214"/>
                      <a:gd name="T26" fmla="*/ 194 w 298"/>
                      <a:gd name="T27" fmla="*/ 176 h 214"/>
                      <a:gd name="T28" fmla="*/ 206 w 298"/>
                      <a:gd name="T29" fmla="*/ 184 h 214"/>
                      <a:gd name="T30" fmla="*/ 216 w 298"/>
                      <a:gd name="T31" fmla="*/ 191 h 214"/>
                      <a:gd name="T32" fmla="*/ 226 w 298"/>
                      <a:gd name="T33" fmla="*/ 198 h 214"/>
                      <a:gd name="T34" fmla="*/ 234 w 298"/>
                      <a:gd name="T35" fmla="*/ 204 h 214"/>
                      <a:gd name="T36" fmla="*/ 244 w 298"/>
                      <a:gd name="T37" fmla="*/ 212 h 214"/>
                      <a:gd name="T38" fmla="*/ 298 w 298"/>
                      <a:gd name="T39" fmla="*/ 0 h 214"/>
                      <a:gd name="T40" fmla="*/ 293 w 298"/>
                      <a:gd name="T41" fmla="*/ 1 h 214"/>
                      <a:gd name="T42" fmla="*/ 284 w 298"/>
                      <a:gd name="T43" fmla="*/ 4 h 214"/>
                      <a:gd name="T44" fmla="*/ 274 w 298"/>
                      <a:gd name="T45" fmla="*/ 5 h 214"/>
                      <a:gd name="T46" fmla="*/ 264 w 298"/>
                      <a:gd name="T47" fmla="*/ 9 h 214"/>
                      <a:gd name="T48" fmla="*/ 250 w 298"/>
                      <a:gd name="T49" fmla="*/ 12 h 214"/>
                      <a:gd name="T50" fmla="*/ 236 w 298"/>
                      <a:gd name="T51" fmla="*/ 15 h 214"/>
                      <a:gd name="T52" fmla="*/ 221 w 298"/>
                      <a:gd name="T53" fmla="*/ 19 h 214"/>
                      <a:gd name="T54" fmla="*/ 206 w 298"/>
                      <a:gd name="T55" fmla="*/ 23 h 214"/>
                      <a:gd name="T56" fmla="*/ 189 w 298"/>
                      <a:gd name="T57" fmla="*/ 28 h 214"/>
                      <a:gd name="T58" fmla="*/ 171 w 298"/>
                      <a:gd name="T59" fmla="*/ 32 h 214"/>
                      <a:gd name="T60" fmla="*/ 154 w 298"/>
                      <a:gd name="T61" fmla="*/ 37 h 214"/>
                      <a:gd name="T62" fmla="*/ 136 w 298"/>
                      <a:gd name="T63" fmla="*/ 42 h 214"/>
                      <a:gd name="T64" fmla="*/ 119 w 298"/>
                      <a:gd name="T65" fmla="*/ 47 h 214"/>
                      <a:gd name="T66" fmla="*/ 101 w 298"/>
                      <a:gd name="T67" fmla="*/ 51 h 214"/>
                      <a:gd name="T68" fmla="*/ 85 w 298"/>
                      <a:gd name="T69" fmla="*/ 56 h 214"/>
                      <a:gd name="T70" fmla="*/ 70 w 298"/>
                      <a:gd name="T71" fmla="*/ 60 h 214"/>
                      <a:gd name="T72" fmla="*/ 55 w 298"/>
                      <a:gd name="T73" fmla="*/ 64 h 214"/>
                      <a:gd name="T74" fmla="*/ 42 w 298"/>
                      <a:gd name="T75" fmla="*/ 69 h 214"/>
                      <a:gd name="T76" fmla="*/ 30 w 298"/>
                      <a:gd name="T77" fmla="*/ 73 h 214"/>
                      <a:gd name="T78" fmla="*/ 21 w 298"/>
                      <a:gd name="T79" fmla="*/ 77 h 214"/>
                      <a:gd name="T80" fmla="*/ 12 w 298"/>
                      <a:gd name="T81" fmla="*/ 79 h 214"/>
                      <a:gd name="T82" fmla="*/ 4 w 298"/>
                      <a:gd name="T83" fmla="*/ 85 h 214"/>
                      <a:gd name="T84" fmla="*/ 0 w 298"/>
                      <a:gd name="T85" fmla="*/ 93 h 214"/>
                      <a:gd name="T86" fmla="*/ 3 w 298"/>
                      <a:gd name="T87" fmla="*/ 100 h 214"/>
                      <a:gd name="T88" fmla="*/ 9 w 298"/>
                      <a:gd name="T89" fmla="*/ 108 h 214"/>
                      <a:gd name="T90" fmla="*/ 19 w 298"/>
                      <a:gd name="T91" fmla="*/ 117 h 214"/>
                      <a:gd name="T92" fmla="*/ 31 w 298"/>
                      <a:gd name="T93" fmla="*/ 123 h 214"/>
                      <a:gd name="T94" fmla="*/ 43 w 298"/>
                      <a:gd name="T95" fmla="*/ 130 h 214"/>
                      <a:gd name="T96" fmla="*/ 54 w 298"/>
                      <a:gd name="T97" fmla="*/ 136 h 214"/>
                      <a:gd name="T98" fmla="*/ 62 w 298"/>
                      <a:gd name="T99" fmla="*/ 139 h 214"/>
                      <a:gd name="T100" fmla="*/ 66 w 298"/>
                      <a:gd name="T101" fmla="*/ 142 h 21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298"/>
                      <a:gd name="T154" fmla="*/ 0 h 214"/>
                      <a:gd name="T155" fmla="*/ 298 w 298"/>
                      <a:gd name="T156" fmla="*/ 214 h 21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298" h="214">
                        <a:moveTo>
                          <a:pt x="66" y="142"/>
                        </a:moveTo>
                        <a:lnTo>
                          <a:pt x="67" y="142"/>
                        </a:lnTo>
                        <a:lnTo>
                          <a:pt x="69" y="142"/>
                        </a:lnTo>
                        <a:lnTo>
                          <a:pt x="70" y="142"/>
                        </a:lnTo>
                        <a:lnTo>
                          <a:pt x="72" y="142"/>
                        </a:lnTo>
                        <a:lnTo>
                          <a:pt x="74" y="142"/>
                        </a:lnTo>
                        <a:lnTo>
                          <a:pt x="76" y="143"/>
                        </a:lnTo>
                        <a:lnTo>
                          <a:pt x="79" y="143"/>
                        </a:lnTo>
                        <a:lnTo>
                          <a:pt x="82" y="143"/>
                        </a:lnTo>
                        <a:lnTo>
                          <a:pt x="84" y="143"/>
                        </a:lnTo>
                        <a:lnTo>
                          <a:pt x="88" y="144"/>
                        </a:lnTo>
                        <a:lnTo>
                          <a:pt x="90" y="145"/>
                        </a:lnTo>
                        <a:lnTo>
                          <a:pt x="94" y="145"/>
                        </a:lnTo>
                        <a:lnTo>
                          <a:pt x="97" y="146"/>
                        </a:lnTo>
                        <a:lnTo>
                          <a:pt x="101" y="146"/>
                        </a:lnTo>
                        <a:lnTo>
                          <a:pt x="104" y="146"/>
                        </a:lnTo>
                        <a:lnTo>
                          <a:pt x="108" y="147"/>
                        </a:lnTo>
                        <a:lnTo>
                          <a:pt x="113" y="148"/>
                        </a:lnTo>
                        <a:lnTo>
                          <a:pt x="117" y="148"/>
                        </a:lnTo>
                        <a:lnTo>
                          <a:pt x="121" y="149"/>
                        </a:lnTo>
                        <a:lnTo>
                          <a:pt x="124" y="150"/>
                        </a:lnTo>
                        <a:lnTo>
                          <a:pt x="128" y="150"/>
                        </a:lnTo>
                        <a:lnTo>
                          <a:pt x="132" y="151"/>
                        </a:lnTo>
                        <a:lnTo>
                          <a:pt x="135" y="151"/>
                        </a:lnTo>
                        <a:lnTo>
                          <a:pt x="139" y="152"/>
                        </a:lnTo>
                        <a:lnTo>
                          <a:pt x="142" y="153"/>
                        </a:lnTo>
                        <a:lnTo>
                          <a:pt x="146" y="154"/>
                        </a:lnTo>
                        <a:lnTo>
                          <a:pt x="149" y="155"/>
                        </a:lnTo>
                        <a:lnTo>
                          <a:pt x="152" y="156"/>
                        </a:lnTo>
                        <a:lnTo>
                          <a:pt x="155" y="156"/>
                        </a:lnTo>
                        <a:lnTo>
                          <a:pt x="158" y="157"/>
                        </a:lnTo>
                        <a:lnTo>
                          <a:pt x="161" y="158"/>
                        </a:lnTo>
                        <a:lnTo>
                          <a:pt x="163" y="159"/>
                        </a:lnTo>
                        <a:lnTo>
                          <a:pt x="166" y="160"/>
                        </a:lnTo>
                        <a:lnTo>
                          <a:pt x="170" y="162"/>
                        </a:lnTo>
                        <a:lnTo>
                          <a:pt x="173" y="164"/>
                        </a:lnTo>
                        <a:lnTo>
                          <a:pt x="176" y="165"/>
                        </a:lnTo>
                        <a:lnTo>
                          <a:pt x="179" y="167"/>
                        </a:lnTo>
                        <a:lnTo>
                          <a:pt x="183" y="170"/>
                        </a:lnTo>
                        <a:lnTo>
                          <a:pt x="188" y="171"/>
                        </a:lnTo>
                        <a:lnTo>
                          <a:pt x="191" y="174"/>
                        </a:lnTo>
                        <a:lnTo>
                          <a:pt x="194" y="176"/>
                        </a:lnTo>
                        <a:lnTo>
                          <a:pt x="198" y="179"/>
                        </a:lnTo>
                        <a:lnTo>
                          <a:pt x="202" y="181"/>
                        </a:lnTo>
                        <a:lnTo>
                          <a:pt x="206" y="184"/>
                        </a:lnTo>
                        <a:lnTo>
                          <a:pt x="209" y="186"/>
                        </a:lnTo>
                        <a:lnTo>
                          <a:pt x="213" y="189"/>
                        </a:lnTo>
                        <a:lnTo>
                          <a:pt x="216" y="191"/>
                        </a:lnTo>
                        <a:lnTo>
                          <a:pt x="220" y="193"/>
                        </a:lnTo>
                        <a:lnTo>
                          <a:pt x="222" y="195"/>
                        </a:lnTo>
                        <a:lnTo>
                          <a:pt x="226" y="198"/>
                        </a:lnTo>
                        <a:lnTo>
                          <a:pt x="228" y="199"/>
                        </a:lnTo>
                        <a:lnTo>
                          <a:pt x="231" y="202"/>
                        </a:lnTo>
                        <a:lnTo>
                          <a:pt x="234" y="204"/>
                        </a:lnTo>
                        <a:lnTo>
                          <a:pt x="236" y="207"/>
                        </a:lnTo>
                        <a:lnTo>
                          <a:pt x="240" y="210"/>
                        </a:lnTo>
                        <a:lnTo>
                          <a:pt x="244" y="212"/>
                        </a:lnTo>
                        <a:lnTo>
                          <a:pt x="246" y="214"/>
                        </a:lnTo>
                        <a:lnTo>
                          <a:pt x="298" y="0"/>
                        </a:lnTo>
                        <a:lnTo>
                          <a:pt x="296" y="0"/>
                        </a:lnTo>
                        <a:lnTo>
                          <a:pt x="293" y="1"/>
                        </a:lnTo>
                        <a:lnTo>
                          <a:pt x="289" y="2"/>
                        </a:lnTo>
                        <a:lnTo>
                          <a:pt x="286" y="3"/>
                        </a:lnTo>
                        <a:lnTo>
                          <a:pt x="284" y="4"/>
                        </a:lnTo>
                        <a:lnTo>
                          <a:pt x="281" y="4"/>
                        </a:lnTo>
                        <a:lnTo>
                          <a:pt x="278" y="5"/>
                        </a:lnTo>
                        <a:lnTo>
                          <a:pt x="274" y="5"/>
                        </a:lnTo>
                        <a:lnTo>
                          <a:pt x="271" y="7"/>
                        </a:lnTo>
                        <a:lnTo>
                          <a:pt x="268" y="7"/>
                        </a:lnTo>
                        <a:lnTo>
                          <a:pt x="264" y="9"/>
                        </a:lnTo>
                        <a:lnTo>
                          <a:pt x="259" y="9"/>
                        </a:lnTo>
                        <a:lnTo>
                          <a:pt x="254" y="10"/>
                        </a:lnTo>
                        <a:lnTo>
                          <a:pt x="250" y="12"/>
                        </a:lnTo>
                        <a:lnTo>
                          <a:pt x="246" y="13"/>
                        </a:lnTo>
                        <a:lnTo>
                          <a:pt x="241" y="14"/>
                        </a:lnTo>
                        <a:lnTo>
                          <a:pt x="236" y="15"/>
                        </a:lnTo>
                        <a:lnTo>
                          <a:pt x="231" y="17"/>
                        </a:lnTo>
                        <a:lnTo>
                          <a:pt x="227" y="18"/>
                        </a:lnTo>
                        <a:lnTo>
                          <a:pt x="221" y="19"/>
                        </a:lnTo>
                        <a:lnTo>
                          <a:pt x="216" y="21"/>
                        </a:lnTo>
                        <a:lnTo>
                          <a:pt x="211" y="22"/>
                        </a:lnTo>
                        <a:lnTo>
                          <a:pt x="206" y="23"/>
                        </a:lnTo>
                        <a:lnTo>
                          <a:pt x="200" y="24"/>
                        </a:lnTo>
                        <a:lnTo>
                          <a:pt x="194" y="26"/>
                        </a:lnTo>
                        <a:lnTo>
                          <a:pt x="189" y="28"/>
                        </a:lnTo>
                        <a:lnTo>
                          <a:pt x="183" y="29"/>
                        </a:lnTo>
                        <a:lnTo>
                          <a:pt x="177" y="31"/>
                        </a:lnTo>
                        <a:lnTo>
                          <a:pt x="171" y="32"/>
                        </a:lnTo>
                        <a:lnTo>
                          <a:pt x="165" y="34"/>
                        </a:lnTo>
                        <a:lnTo>
                          <a:pt x="160" y="36"/>
                        </a:lnTo>
                        <a:lnTo>
                          <a:pt x="154" y="37"/>
                        </a:lnTo>
                        <a:lnTo>
                          <a:pt x="147" y="38"/>
                        </a:lnTo>
                        <a:lnTo>
                          <a:pt x="142" y="40"/>
                        </a:lnTo>
                        <a:lnTo>
                          <a:pt x="136" y="42"/>
                        </a:lnTo>
                        <a:lnTo>
                          <a:pt x="131" y="43"/>
                        </a:lnTo>
                        <a:lnTo>
                          <a:pt x="125" y="45"/>
                        </a:lnTo>
                        <a:lnTo>
                          <a:pt x="119" y="47"/>
                        </a:lnTo>
                        <a:lnTo>
                          <a:pt x="113" y="48"/>
                        </a:lnTo>
                        <a:lnTo>
                          <a:pt x="107" y="50"/>
                        </a:lnTo>
                        <a:lnTo>
                          <a:pt x="101" y="51"/>
                        </a:lnTo>
                        <a:lnTo>
                          <a:pt x="95" y="53"/>
                        </a:lnTo>
                        <a:lnTo>
                          <a:pt x="90" y="55"/>
                        </a:lnTo>
                        <a:lnTo>
                          <a:pt x="85" y="56"/>
                        </a:lnTo>
                        <a:lnTo>
                          <a:pt x="80" y="57"/>
                        </a:lnTo>
                        <a:lnTo>
                          <a:pt x="75" y="59"/>
                        </a:lnTo>
                        <a:lnTo>
                          <a:pt x="70" y="60"/>
                        </a:lnTo>
                        <a:lnTo>
                          <a:pt x="65" y="61"/>
                        </a:lnTo>
                        <a:lnTo>
                          <a:pt x="60" y="63"/>
                        </a:lnTo>
                        <a:lnTo>
                          <a:pt x="55" y="64"/>
                        </a:lnTo>
                        <a:lnTo>
                          <a:pt x="51" y="67"/>
                        </a:lnTo>
                        <a:lnTo>
                          <a:pt x="46" y="68"/>
                        </a:lnTo>
                        <a:lnTo>
                          <a:pt x="42" y="69"/>
                        </a:lnTo>
                        <a:lnTo>
                          <a:pt x="38" y="70"/>
                        </a:lnTo>
                        <a:lnTo>
                          <a:pt x="33" y="71"/>
                        </a:lnTo>
                        <a:lnTo>
                          <a:pt x="30" y="73"/>
                        </a:lnTo>
                        <a:lnTo>
                          <a:pt x="26" y="74"/>
                        </a:lnTo>
                        <a:lnTo>
                          <a:pt x="23" y="75"/>
                        </a:lnTo>
                        <a:lnTo>
                          <a:pt x="21" y="77"/>
                        </a:lnTo>
                        <a:lnTo>
                          <a:pt x="17" y="77"/>
                        </a:lnTo>
                        <a:lnTo>
                          <a:pt x="14" y="78"/>
                        </a:lnTo>
                        <a:lnTo>
                          <a:pt x="12" y="79"/>
                        </a:lnTo>
                        <a:lnTo>
                          <a:pt x="11" y="80"/>
                        </a:lnTo>
                        <a:lnTo>
                          <a:pt x="7" y="83"/>
                        </a:lnTo>
                        <a:lnTo>
                          <a:pt x="4" y="85"/>
                        </a:lnTo>
                        <a:lnTo>
                          <a:pt x="2" y="88"/>
                        </a:lnTo>
                        <a:lnTo>
                          <a:pt x="1" y="90"/>
                        </a:lnTo>
                        <a:lnTo>
                          <a:pt x="0" y="93"/>
                        </a:lnTo>
                        <a:lnTo>
                          <a:pt x="1" y="95"/>
                        </a:lnTo>
                        <a:lnTo>
                          <a:pt x="2" y="98"/>
                        </a:lnTo>
                        <a:lnTo>
                          <a:pt x="3" y="100"/>
                        </a:lnTo>
                        <a:lnTo>
                          <a:pt x="4" y="103"/>
                        </a:lnTo>
                        <a:lnTo>
                          <a:pt x="7" y="105"/>
                        </a:lnTo>
                        <a:lnTo>
                          <a:pt x="9" y="108"/>
                        </a:lnTo>
                        <a:lnTo>
                          <a:pt x="12" y="111"/>
                        </a:lnTo>
                        <a:lnTo>
                          <a:pt x="16" y="114"/>
                        </a:lnTo>
                        <a:lnTo>
                          <a:pt x="19" y="117"/>
                        </a:lnTo>
                        <a:lnTo>
                          <a:pt x="23" y="119"/>
                        </a:lnTo>
                        <a:lnTo>
                          <a:pt x="27" y="121"/>
                        </a:lnTo>
                        <a:lnTo>
                          <a:pt x="31" y="123"/>
                        </a:lnTo>
                        <a:lnTo>
                          <a:pt x="36" y="126"/>
                        </a:lnTo>
                        <a:lnTo>
                          <a:pt x="39" y="127"/>
                        </a:lnTo>
                        <a:lnTo>
                          <a:pt x="43" y="130"/>
                        </a:lnTo>
                        <a:lnTo>
                          <a:pt x="47" y="131"/>
                        </a:lnTo>
                        <a:lnTo>
                          <a:pt x="51" y="133"/>
                        </a:lnTo>
                        <a:lnTo>
                          <a:pt x="54" y="136"/>
                        </a:lnTo>
                        <a:lnTo>
                          <a:pt x="57" y="137"/>
                        </a:lnTo>
                        <a:lnTo>
                          <a:pt x="60" y="138"/>
                        </a:lnTo>
                        <a:lnTo>
                          <a:pt x="62" y="139"/>
                        </a:lnTo>
                        <a:lnTo>
                          <a:pt x="65" y="141"/>
                        </a:lnTo>
                        <a:lnTo>
                          <a:pt x="66" y="14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11"/>
                  <p:cNvSpPr>
                    <a:spLocks/>
                  </p:cNvSpPr>
                  <p:nvPr/>
                </p:nvSpPr>
                <p:spPr bwMode="auto">
                  <a:xfrm>
                    <a:off x="2496338" y="1207525"/>
                    <a:ext cx="240975" cy="390151"/>
                  </a:xfrm>
                  <a:custGeom>
                    <a:avLst/>
                    <a:gdLst>
                      <a:gd name="T0" fmla="*/ 269 w 377"/>
                      <a:gd name="T1" fmla="*/ 179 h 613"/>
                      <a:gd name="T2" fmla="*/ 311 w 377"/>
                      <a:gd name="T3" fmla="*/ 169 h 613"/>
                      <a:gd name="T4" fmla="*/ 319 w 377"/>
                      <a:gd name="T5" fmla="*/ 143 h 613"/>
                      <a:gd name="T6" fmla="*/ 292 w 377"/>
                      <a:gd name="T7" fmla="*/ 100 h 613"/>
                      <a:gd name="T8" fmla="*/ 250 w 377"/>
                      <a:gd name="T9" fmla="*/ 72 h 613"/>
                      <a:gd name="T10" fmla="*/ 219 w 377"/>
                      <a:gd name="T11" fmla="*/ 61 h 613"/>
                      <a:gd name="T12" fmla="*/ 179 w 377"/>
                      <a:gd name="T13" fmla="*/ 56 h 613"/>
                      <a:gd name="T14" fmla="*/ 153 w 377"/>
                      <a:gd name="T15" fmla="*/ 58 h 613"/>
                      <a:gd name="T16" fmla="*/ 145 w 377"/>
                      <a:gd name="T17" fmla="*/ 21 h 613"/>
                      <a:gd name="T18" fmla="*/ 124 w 377"/>
                      <a:gd name="T19" fmla="*/ 0 h 613"/>
                      <a:gd name="T20" fmla="*/ 91 w 377"/>
                      <a:gd name="T21" fmla="*/ 16 h 613"/>
                      <a:gd name="T22" fmla="*/ 101 w 377"/>
                      <a:gd name="T23" fmla="*/ 58 h 613"/>
                      <a:gd name="T24" fmla="*/ 85 w 377"/>
                      <a:gd name="T25" fmla="*/ 79 h 613"/>
                      <a:gd name="T26" fmla="*/ 43 w 377"/>
                      <a:gd name="T27" fmla="*/ 109 h 613"/>
                      <a:gd name="T28" fmla="*/ 15 w 377"/>
                      <a:gd name="T29" fmla="*/ 147 h 613"/>
                      <a:gd name="T30" fmla="*/ 3 w 377"/>
                      <a:gd name="T31" fmla="*/ 180 h 613"/>
                      <a:gd name="T32" fmla="*/ 0 w 377"/>
                      <a:gd name="T33" fmla="*/ 213 h 613"/>
                      <a:gd name="T34" fmla="*/ 4 w 377"/>
                      <a:gd name="T35" fmla="*/ 244 h 613"/>
                      <a:gd name="T36" fmla="*/ 24 w 377"/>
                      <a:gd name="T37" fmla="*/ 287 h 613"/>
                      <a:gd name="T38" fmla="*/ 69 w 377"/>
                      <a:gd name="T39" fmla="*/ 322 h 613"/>
                      <a:gd name="T40" fmla="*/ 116 w 377"/>
                      <a:gd name="T41" fmla="*/ 338 h 613"/>
                      <a:gd name="T42" fmla="*/ 166 w 377"/>
                      <a:gd name="T43" fmla="*/ 342 h 613"/>
                      <a:gd name="T44" fmla="*/ 210 w 377"/>
                      <a:gd name="T45" fmla="*/ 343 h 613"/>
                      <a:gd name="T46" fmla="*/ 254 w 377"/>
                      <a:gd name="T47" fmla="*/ 354 h 613"/>
                      <a:gd name="T48" fmla="*/ 286 w 377"/>
                      <a:gd name="T49" fmla="*/ 388 h 613"/>
                      <a:gd name="T50" fmla="*/ 292 w 377"/>
                      <a:gd name="T51" fmla="*/ 420 h 613"/>
                      <a:gd name="T52" fmla="*/ 265 w 377"/>
                      <a:gd name="T53" fmla="*/ 460 h 613"/>
                      <a:gd name="T54" fmla="*/ 214 w 377"/>
                      <a:gd name="T55" fmla="*/ 475 h 613"/>
                      <a:gd name="T56" fmla="*/ 171 w 377"/>
                      <a:gd name="T57" fmla="*/ 465 h 613"/>
                      <a:gd name="T58" fmla="*/ 136 w 377"/>
                      <a:gd name="T59" fmla="*/ 429 h 613"/>
                      <a:gd name="T60" fmla="*/ 103 w 377"/>
                      <a:gd name="T61" fmla="*/ 425 h 613"/>
                      <a:gd name="T62" fmla="*/ 70 w 377"/>
                      <a:gd name="T63" fmla="*/ 437 h 613"/>
                      <a:gd name="T64" fmla="*/ 62 w 377"/>
                      <a:gd name="T65" fmla="*/ 467 h 613"/>
                      <a:gd name="T66" fmla="*/ 79 w 377"/>
                      <a:gd name="T67" fmla="*/ 498 h 613"/>
                      <a:gd name="T68" fmla="*/ 116 w 377"/>
                      <a:gd name="T69" fmla="*/ 532 h 613"/>
                      <a:gd name="T70" fmla="*/ 169 w 377"/>
                      <a:gd name="T71" fmla="*/ 550 h 613"/>
                      <a:gd name="T72" fmla="*/ 214 w 377"/>
                      <a:gd name="T73" fmla="*/ 552 h 613"/>
                      <a:gd name="T74" fmla="*/ 232 w 377"/>
                      <a:gd name="T75" fmla="*/ 569 h 613"/>
                      <a:gd name="T76" fmla="*/ 240 w 377"/>
                      <a:gd name="T77" fmla="*/ 598 h 613"/>
                      <a:gd name="T78" fmla="*/ 268 w 377"/>
                      <a:gd name="T79" fmla="*/ 609 h 613"/>
                      <a:gd name="T80" fmla="*/ 289 w 377"/>
                      <a:gd name="T81" fmla="*/ 585 h 613"/>
                      <a:gd name="T82" fmla="*/ 281 w 377"/>
                      <a:gd name="T83" fmla="*/ 544 h 613"/>
                      <a:gd name="T84" fmla="*/ 309 w 377"/>
                      <a:gd name="T85" fmla="*/ 521 h 613"/>
                      <a:gd name="T86" fmla="*/ 356 w 377"/>
                      <a:gd name="T87" fmla="*/ 480 h 613"/>
                      <a:gd name="T88" fmla="*/ 373 w 377"/>
                      <a:gd name="T89" fmla="*/ 447 h 613"/>
                      <a:gd name="T90" fmla="*/ 377 w 377"/>
                      <a:gd name="T91" fmla="*/ 414 h 613"/>
                      <a:gd name="T92" fmla="*/ 376 w 377"/>
                      <a:gd name="T93" fmla="*/ 384 h 613"/>
                      <a:gd name="T94" fmla="*/ 360 w 377"/>
                      <a:gd name="T95" fmla="*/ 336 h 613"/>
                      <a:gd name="T96" fmla="*/ 321 w 377"/>
                      <a:gd name="T97" fmla="*/ 291 h 613"/>
                      <a:gd name="T98" fmla="*/ 290 w 377"/>
                      <a:gd name="T99" fmla="*/ 273 h 613"/>
                      <a:gd name="T100" fmla="*/ 252 w 377"/>
                      <a:gd name="T101" fmla="*/ 266 h 613"/>
                      <a:gd name="T102" fmla="*/ 215 w 377"/>
                      <a:gd name="T103" fmla="*/ 263 h 613"/>
                      <a:gd name="T104" fmla="*/ 179 w 377"/>
                      <a:gd name="T105" fmla="*/ 264 h 613"/>
                      <a:gd name="T106" fmla="*/ 138 w 377"/>
                      <a:gd name="T107" fmla="*/ 262 h 613"/>
                      <a:gd name="T108" fmla="*/ 103 w 377"/>
                      <a:gd name="T109" fmla="*/ 238 h 613"/>
                      <a:gd name="T110" fmla="*/ 90 w 377"/>
                      <a:gd name="T111" fmla="*/ 197 h 613"/>
                      <a:gd name="T112" fmla="*/ 111 w 377"/>
                      <a:gd name="T113" fmla="*/ 156 h 613"/>
                      <a:gd name="T114" fmla="*/ 153 w 377"/>
                      <a:gd name="T115" fmla="*/ 135 h 613"/>
                      <a:gd name="T116" fmla="*/ 194 w 377"/>
                      <a:gd name="T117" fmla="*/ 137 h 613"/>
                      <a:gd name="T118" fmla="*/ 227 w 377"/>
                      <a:gd name="T119" fmla="*/ 166 h 613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377"/>
                      <a:gd name="T181" fmla="*/ 0 h 613"/>
                      <a:gd name="T182" fmla="*/ 377 w 377"/>
                      <a:gd name="T183" fmla="*/ 613 h 613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377" h="613">
                        <a:moveTo>
                          <a:pt x="237" y="182"/>
                        </a:moveTo>
                        <a:lnTo>
                          <a:pt x="239" y="182"/>
                        </a:lnTo>
                        <a:lnTo>
                          <a:pt x="242" y="182"/>
                        </a:lnTo>
                        <a:lnTo>
                          <a:pt x="245" y="182"/>
                        </a:lnTo>
                        <a:lnTo>
                          <a:pt x="247" y="182"/>
                        </a:lnTo>
                        <a:lnTo>
                          <a:pt x="250" y="182"/>
                        </a:lnTo>
                        <a:lnTo>
                          <a:pt x="253" y="182"/>
                        </a:lnTo>
                        <a:lnTo>
                          <a:pt x="256" y="181"/>
                        </a:lnTo>
                        <a:lnTo>
                          <a:pt x="259" y="181"/>
                        </a:lnTo>
                        <a:lnTo>
                          <a:pt x="263" y="180"/>
                        </a:lnTo>
                        <a:lnTo>
                          <a:pt x="266" y="180"/>
                        </a:lnTo>
                        <a:lnTo>
                          <a:pt x="269" y="179"/>
                        </a:lnTo>
                        <a:lnTo>
                          <a:pt x="273" y="179"/>
                        </a:lnTo>
                        <a:lnTo>
                          <a:pt x="278" y="178"/>
                        </a:lnTo>
                        <a:lnTo>
                          <a:pt x="282" y="177"/>
                        </a:lnTo>
                        <a:lnTo>
                          <a:pt x="285" y="176"/>
                        </a:lnTo>
                        <a:lnTo>
                          <a:pt x="289" y="175"/>
                        </a:lnTo>
                        <a:lnTo>
                          <a:pt x="292" y="175"/>
                        </a:lnTo>
                        <a:lnTo>
                          <a:pt x="296" y="173"/>
                        </a:lnTo>
                        <a:lnTo>
                          <a:pt x="299" y="173"/>
                        </a:lnTo>
                        <a:lnTo>
                          <a:pt x="303" y="172"/>
                        </a:lnTo>
                        <a:lnTo>
                          <a:pt x="305" y="171"/>
                        </a:lnTo>
                        <a:lnTo>
                          <a:pt x="309" y="170"/>
                        </a:lnTo>
                        <a:lnTo>
                          <a:pt x="311" y="169"/>
                        </a:lnTo>
                        <a:lnTo>
                          <a:pt x="314" y="168"/>
                        </a:lnTo>
                        <a:lnTo>
                          <a:pt x="316" y="167"/>
                        </a:lnTo>
                        <a:lnTo>
                          <a:pt x="318" y="166"/>
                        </a:lnTo>
                        <a:lnTo>
                          <a:pt x="321" y="164"/>
                        </a:lnTo>
                        <a:lnTo>
                          <a:pt x="323" y="162"/>
                        </a:lnTo>
                        <a:lnTo>
                          <a:pt x="323" y="159"/>
                        </a:lnTo>
                        <a:lnTo>
                          <a:pt x="323" y="156"/>
                        </a:lnTo>
                        <a:lnTo>
                          <a:pt x="322" y="153"/>
                        </a:lnTo>
                        <a:lnTo>
                          <a:pt x="321" y="151"/>
                        </a:lnTo>
                        <a:lnTo>
                          <a:pt x="321" y="148"/>
                        </a:lnTo>
                        <a:lnTo>
                          <a:pt x="320" y="146"/>
                        </a:lnTo>
                        <a:lnTo>
                          <a:pt x="319" y="143"/>
                        </a:lnTo>
                        <a:lnTo>
                          <a:pt x="318" y="139"/>
                        </a:lnTo>
                        <a:lnTo>
                          <a:pt x="316" y="137"/>
                        </a:lnTo>
                        <a:lnTo>
                          <a:pt x="314" y="134"/>
                        </a:lnTo>
                        <a:lnTo>
                          <a:pt x="313" y="130"/>
                        </a:lnTo>
                        <a:lnTo>
                          <a:pt x="311" y="126"/>
                        </a:lnTo>
                        <a:lnTo>
                          <a:pt x="309" y="123"/>
                        </a:lnTo>
                        <a:lnTo>
                          <a:pt x="307" y="120"/>
                        </a:lnTo>
                        <a:lnTo>
                          <a:pt x="304" y="116"/>
                        </a:lnTo>
                        <a:lnTo>
                          <a:pt x="302" y="111"/>
                        </a:lnTo>
                        <a:lnTo>
                          <a:pt x="298" y="108"/>
                        </a:lnTo>
                        <a:lnTo>
                          <a:pt x="295" y="104"/>
                        </a:lnTo>
                        <a:lnTo>
                          <a:pt x="292" y="100"/>
                        </a:lnTo>
                        <a:lnTo>
                          <a:pt x="289" y="97"/>
                        </a:lnTo>
                        <a:lnTo>
                          <a:pt x="285" y="94"/>
                        </a:lnTo>
                        <a:lnTo>
                          <a:pt x="281" y="90"/>
                        </a:lnTo>
                        <a:lnTo>
                          <a:pt x="276" y="87"/>
                        </a:lnTo>
                        <a:lnTo>
                          <a:pt x="271" y="83"/>
                        </a:lnTo>
                        <a:lnTo>
                          <a:pt x="267" y="81"/>
                        </a:lnTo>
                        <a:lnTo>
                          <a:pt x="263" y="78"/>
                        </a:lnTo>
                        <a:lnTo>
                          <a:pt x="260" y="77"/>
                        </a:lnTo>
                        <a:lnTo>
                          <a:pt x="257" y="75"/>
                        </a:lnTo>
                        <a:lnTo>
                          <a:pt x="255" y="74"/>
                        </a:lnTo>
                        <a:lnTo>
                          <a:pt x="252" y="73"/>
                        </a:lnTo>
                        <a:lnTo>
                          <a:pt x="250" y="72"/>
                        </a:lnTo>
                        <a:lnTo>
                          <a:pt x="247" y="71"/>
                        </a:lnTo>
                        <a:lnTo>
                          <a:pt x="245" y="69"/>
                        </a:lnTo>
                        <a:lnTo>
                          <a:pt x="242" y="69"/>
                        </a:lnTo>
                        <a:lnTo>
                          <a:pt x="240" y="68"/>
                        </a:lnTo>
                        <a:lnTo>
                          <a:pt x="237" y="66"/>
                        </a:lnTo>
                        <a:lnTo>
                          <a:pt x="233" y="66"/>
                        </a:lnTo>
                        <a:lnTo>
                          <a:pt x="231" y="65"/>
                        </a:lnTo>
                        <a:lnTo>
                          <a:pt x="228" y="64"/>
                        </a:lnTo>
                        <a:lnTo>
                          <a:pt x="226" y="63"/>
                        </a:lnTo>
                        <a:lnTo>
                          <a:pt x="223" y="63"/>
                        </a:lnTo>
                        <a:lnTo>
                          <a:pt x="222" y="62"/>
                        </a:lnTo>
                        <a:lnTo>
                          <a:pt x="219" y="61"/>
                        </a:lnTo>
                        <a:lnTo>
                          <a:pt x="216" y="61"/>
                        </a:lnTo>
                        <a:lnTo>
                          <a:pt x="214" y="60"/>
                        </a:lnTo>
                        <a:lnTo>
                          <a:pt x="212" y="59"/>
                        </a:lnTo>
                        <a:lnTo>
                          <a:pt x="208" y="59"/>
                        </a:lnTo>
                        <a:lnTo>
                          <a:pt x="204" y="58"/>
                        </a:lnTo>
                        <a:lnTo>
                          <a:pt x="198" y="58"/>
                        </a:lnTo>
                        <a:lnTo>
                          <a:pt x="195" y="57"/>
                        </a:lnTo>
                        <a:lnTo>
                          <a:pt x="192" y="57"/>
                        </a:lnTo>
                        <a:lnTo>
                          <a:pt x="188" y="57"/>
                        </a:lnTo>
                        <a:lnTo>
                          <a:pt x="185" y="56"/>
                        </a:lnTo>
                        <a:lnTo>
                          <a:pt x="182" y="56"/>
                        </a:lnTo>
                        <a:lnTo>
                          <a:pt x="179" y="56"/>
                        </a:lnTo>
                        <a:lnTo>
                          <a:pt x="177" y="57"/>
                        </a:lnTo>
                        <a:lnTo>
                          <a:pt x="174" y="57"/>
                        </a:lnTo>
                        <a:lnTo>
                          <a:pt x="171" y="57"/>
                        </a:lnTo>
                        <a:lnTo>
                          <a:pt x="169" y="57"/>
                        </a:lnTo>
                        <a:lnTo>
                          <a:pt x="167" y="57"/>
                        </a:lnTo>
                        <a:lnTo>
                          <a:pt x="164" y="58"/>
                        </a:lnTo>
                        <a:lnTo>
                          <a:pt x="161" y="58"/>
                        </a:lnTo>
                        <a:lnTo>
                          <a:pt x="159" y="59"/>
                        </a:lnTo>
                        <a:lnTo>
                          <a:pt x="157" y="59"/>
                        </a:lnTo>
                        <a:lnTo>
                          <a:pt x="155" y="59"/>
                        </a:lnTo>
                        <a:lnTo>
                          <a:pt x="153" y="58"/>
                        </a:lnTo>
                        <a:lnTo>
                          <a:pt x="152" y="57"/>
                        </a:lnTo>
                        <a:lnTo>
                          <a:pt x="152" y="54"/>
                        </a:lnTo>
                        <a:lnTo>
                          <a:pt x="151" y="51"/>
                        </a:lnTo>
                        <a:lnTo>
                          <a:pt x="150" y="47"/>
                        </a:lnTo>
                        <a:lnTo>
                          <a:pt x="149" y="42"/>
                        </a:lnTo>
                        <a:lnTo>
                          <a:pt x="148" y="37"/>
                        </a:lnTo>
                        <a:lnTo>
                          <a:pt x="147" y="33"/>
                        </a:lnTo>
                        <a:lnTo>
                          <a:pt x="147" y="30"/>
                        </a:lnTo>
                        <a:lnTo>
                          <a:pt x="146" y="28"/>
                        </a:lnTo>
                        <a:lnTo>
                          <a:pt x="146" y="25"/>
                        </a:lnTo>
                        <a:lnTo>
                          <a:pt x="146" y="23"/>
                        </a:lnTo>
                        <a:lnTo>
                          <a:pt x="145" y="21"/>
                        </a:lnTo>
                        <a:lnTo>
                          <a:pt x="144" y="18"/>
                        </a:lnTo>
                        <a:lnTo>
                          <a:pt x="143" y="16"/>
                        </a:lnTo>
                        <a:lnTo>
                          <a:pt x="143" y="14"/>
                        </a:lnTo>
                        <a:lnTo>
                          <a:pt x="142" y="10"/>
                        </a:lnTo>
                        <a:lnTo>
                          <a:pt x="141" y="7"/>
                        </a:lnTo>
                        <a:lnTo>
                          <a:pt x="140" y="4"/>
                        </a:lnTo>
                        <a:lnTo>
                          <a:pt x="139" y="3"/>
                        </a:lnTo>
                        <a:lnTo>
                          <a:pt x="137" y="2"/>
                        </a:lnTo>
                        <a:lnTo>
                          <a:pt x="135" y="1"/>
                        </a:lnTo>
                        <a:lnTo>
                          <a:pt x="132" y="0"/>
                        </a:lnTo>
                        <a:lnTo>
                          <a:pt x="129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7" y="0"/>
                        </a:lnTo>
                        <a:lnTo>
                          <a:pt x="114" y="1"/>
                        </a:lnTo>
                        <a:lnTo>
                          <a:pt x="109" y="2"/>
                        </a:lnTo>
                        <a:lnTo>
                          <a:pt x="105" y="3"/>
                        </a:lnTo>
                        <a:lnTo>
                          <a:pt x="102" y="4"/>
                        </a:lnTo>
                        <a:lnTo>
                          <a:pt x="99" y="6"/>
                        </a:lnTo>
                        <a:lnTo>
                          <a:pt x="96" y="7"/>
                        </a:lnTo>
                        <a:lnTo>
                          <a:pt x="94" y="9"/>
                        </a:lnTo>
                        <a:lnTo>
                          <a:pt x="92" y="11"/>
                        </a:lnTo>
                        <a:lnTo>
                          <a:pt x="91" y="14"/>
                        </a:lnTo>
                        <a:lnTo>
                          <a:pt x="91" y="16"/>
                        </a:lnTo>
                        <a:lnTo>
                          <a:pt x="91" y="19"/>
                        </a:lnTo>
                        <a:lnTo>
                          <a:pt x="91" y="23"/>
                        </a:lnTo>
                        <a:lnTo>
                          <a:pt x="92" y="26"/>
                        </a:lnTo>
                        <a:lnTo>
                          <a:pt x="93" y="30"/>
                        </a:lnTo>
                        <a:lnTo>
                          <a:pt x="94" y="35"/>
                        </a:lnTo>
                        <a:lnTo>
                          <a:pt x="95" y="37"/>
                        </a:lnTo>
                        <a:lnTo>
                          <a:pt x="95" y="39"/>
                        </a:lnTo>
                        <a:lnTo>
                          <a:pt x="96" y="42"/>
                        </a:lnTo>
                        <a:lnTo>
                          <a:pt x="97" y="46"/>
                        </a:lnTo>
                        <a:lnTo>
                          <a:pt x="98" y="50"/>
                        </a:lnTo>
                        <a:lnTo>
                          <a:pt x="100" y="54"/>
                        </a:lnTo>
                        <a:lnTo>
                          <a:pt x="101" y="58"/>
                        </a:lnTo>
                        <a:lnTo>
                          <a:pt x="102" y="62"/>
                        </a:lnTo>
                        <a:lnTo>
                          <a:pt x="103" y="65"/>
                        </a:lnTo>
                        <a:lnTo>
                          <a:pt x="103" y="68"/>
                        </a:lnTo>
                        <a:lnTo>
                          <a:pt x="103" y="69"/>
                        </a:lnTo>
                        <a:lnTo>
                          <a:pt x="104" y="71"/>
                        </a:lnTo>
                        <a:lnTo>
                          <a:pt x="103" y="71"/>
                        </a:lnTo>
                        <a:lnTo>
                          <a:pt x="100" y="72"/>
                        </a:lnTo>
                        <a:lnTo>
                          <a:pt x="96" y="73"/>
                        </a:lnTo>
                        <a:lnTo>
                          <a:pt x="93" y="76"/>
                        </a:lnTo>
                        <a:lnTo>
                          <a:pt x="90" y="77"/>
                        </a:lnTo>
                        <a:lnTo>
                          <a:pt x="88" y="78"/>
                        </a:lnTo>
                        <a:lnTo>
                          <a:pt x="85" y="79"/>
                        </a:lnTo>
                        <a:lnTo>
                          <a:pt x="82" y="81"/>
                        </a:lnTo>
                        <a:lnTo>
                          <a:pt x="79" y="82"/>
                        </a:lnTo>
                        <a:lnTo>
                          <a:pt x="75" y="85"/>
                        </a:lnTo>
                        <a:lnTo>
                          <a:pt x="72" y="87"/>
                        </a:lnTo>
                        <a:lnTo>
                          <a:pt x="69" y="89"/>
                        </a:lnTo>
                        <a:lnTo>
                          <a:pt x="65" y="91"/>
                        </a:lnTo>
                        <a:lnTo>
                          <a:pt x="62" y="94"/>
                        </a:lnTo>
                        <a:lnTo>
                          <a:pt x="58" y="96"/>
                        </a:lnTo>
                        <a:lnTo>
                          <a:pt x="55" y="99"/>
                        </a:lnTo>
                        <a:lnTo>
                          <a:pt x="51" y="102"/>
                        </a:lnTo>
                        <a:lnTo>
                          <a:pt x="46" y="105"/>
                        </a:lnTo>
                        <a:lnTo>
                          <a:pt x="43" y="109"/>
                        </a:lnTo>
                        <a:lnTo>
                          <a:pt x="40" y="113"/>
                        </a:lnTo>
                        <a:lnTo>
                          <a:pt x="36" y="117"/>
                        </a:lnTo>
                        <a:lnTo>
                          <a:pt x="32" y="121"/>
                        </a:lnTo>
                        <a:lnTo>
                          <a:pt x="28" y="125"/>
                        </a:lnTo>
                        <a:lnTo>
                          <a:pt x="26" y="130"/>
                        </a:lnTo>
                        <a:lnTo>
                          <a:pt x="24" y="132"/>
                        </a:lnTo>
                        <a:lnTo>
                          <a:pt x="22" y="134"/>
                        </a:lnTo>
                        <a:lnTo>
                          <a:pt x="20" y="137"/>
                        </a:lnTo>
                        <a:lnTo>
                          <a:pt x="19" y="139"/>
                        </a:lnTo>
                        <a:lnTo>
                          <a:pt x="18" y="142"/>
                        </a:lnTo>
                        <a:lnTo>
                          <a:pt x="17" y="144"/>
                        </a:lnTo>
                        <a:lnTo>
                          <a:pt x="15" y="147"/>
                        </a:lnTo>
                        <a:lnTo>
                          <a:pt x="14" y="150"/>
                        </a:lnTo>
                        <a:lnTo>
                          <a:pt x="13" y="153"/>
                        </a:lnTo>
                        <a:lnTo>
                          <a:pt x="12" y="155"/>
                        </a:lnTo>
                        <a:lnTo>
                          <a:pt x="10" y="158"/>
                        </a:lnTo>
                        <a:lnTo>
                          <a:pt x="9" y="161"/>
                        </a:lnTo>
                        <a:lnTo>
                          <a:pt x="8" y="163"/>
                        </a:lnTo>
                        <a:lnTo>
                          <a:pt x="7" y="166"/>
                        </a:lnTo>
                        <a:lnTo>
                          <a:pt x="6" y="168"/>
                        </a:lnTo>
                        <a:lnTo>
                          <a:pt x="5" y="172"/>
                        </a:lnTo>
                        <a:lnTo>
                          <a:pt x="4" y="174"/>
                        </a:lnTo>
                        <a:lnTo>
                          <a:pt x="4" y="177"/>
                        </a:lnTo>
                        <a:lnTo>
                          <a:pt x="3" y="180"/>
                        </a:lnTo>
                        <a:lnTo>
                          <a:pt x="3" y="182"/>
                        </a:lnTo>
                        <a:lnTo>
                          <a:pt x="2" y="186"/>
                        </a:lnTo>
                        <a:lnTo>
                          <a:pt x="1" y="188"/>
                        </a:lnTo>
                        <a:lnTo>
                          <a:pt x="1" y="192"/>
                        </a:lnTo>
                        <a:lnTo>
                          <a:pt x="1" y="195"/>
                        </a:lnTo>
                        <a:lnTo>
                          <a:pt x="0" y="197"/>
                        </a:lnTo>
                        <a:lnTo>
                          <a:pt x="0" y="200"/>
                        </a:lnTo>
                        <a:lnTo>
                          <a:pt x="0" y="202"/>
                        </a:lnTo>
                        <a:lnTo>
                          <a:pt x="0" y="205"/>
                        </a:lnTo>
                        <a:lnTo>
                          <a:pt x="0" y="207"/>
                        </a:lnTo>
                        <a:lnTo>
                          <a:pt x="0" y="210"/>
                        </a:lnTo>
                        <a:lnTo>
                          <a:pt x="0" y="213"/>
                        </a:lnTo>
                        <a:lnTo>
                          <a:pt x="0" y="216"/>
                        </a:lnTo>
                        <a:lnTo>
                          <a:pt x="0" y="218"/>
                        </a:lnTo>
                        <a:lnTo>
                          <a:pt x="0" y="221"/>
                        </a:lnTo>
                        <a:lnTo>
                          <a:pt x="0" y="223"/>
                        </a:lnTo>
                        <a:lnTo>
                          <a:pt x="0" y="226"/>
                        </a:lnTo>
                        <a:lnTo>
                          <a:pt x="0" y="229"/>
                        </a:lnTo>
                        <a:lnTo>
                          <a:pt x="1" y="231"/>
                        </a:lnTo>
                        <a:lnTo>
                          <a:pt x="1" y="234"/>
                        </a:lnTo>
                        <a:lnTo>
                          <a:pt x="2" y="237"/>
                        </a:lnTo>
                        <a:lnTo>
                          <a:pt x="2" y="239"/>
                        </a:lnTo>
                        <a:lnTo>
                          <a:pt x="3" y="242"/>
                        </a:lnTo>
                        <a:lnTo>
                          <a:pt x="4" y="244"/>
                        </a:lnTo>
                        <a:lnTo>
                          <a:pt x="4" y="247"/>
                        </a:lnTo>
                        <a:lnTo>
                          <a:pt x="5" y="248"/>
                        </a:lnTo>
                        <a:lnTo>
                          <a:pt x="5" y="251"/>
                        </a:lnTo>
                        <a:lnTo>
                          <a:pt x="6" y="253"/>
                        </a:lnTo>
                        <a:lnTo>
                          <a:pt x="7" y="257"/>
                        </a:lnTo>
                        <a:lnTo>
                          <a:pt x="9" y="262"/>
                        </a:lnTo>
                        <a:lnTo>
                          <a:pt x="11" y="266"/>
                        </a:lnTo>
                        <a:lnTo>
                          <a:pt x="14" y="270"/>
                        </a:lnTo>
                        <a:lnTo>
                          <a:pt x="16" y="275"/>
                        </a:lnTo>
                        <a:lnTo>
                          <a:pt x="18" y="278"/>
                        </a:lnTo>
                        <a:lnTo>
                          <a:pt x="20" y="283"/>
                        </a:lnTo>
                        <a:lnTo>
                          <a:pt x="24" y="287"/>
                        </a:lnTo>
                        <a:lnTo>
                          <a:pt x="27" y="291"/>
                        </a:lnTo>
                        <a:lnTo>
                          <a:pt x="30" y="294"/>
                        </a:lnTo>
                        <a:lnTo>
                          <a:pt x="34" y="297"/>
                        </a:lnTo>
                        <a:lnTo>
                          <a:pt x="38" y="301"/>
                        </a:lnTo>
                        <a:lnTo>
                          <a:pt x="41" y="304"/>
                        </a:lnTo>
                        <a:lnTo>
                          <a:pt x="45" y="307"/>
                        </a:lnTo>
                        <a:lnTo>
                          <a:pt x="48" y="310"/>
                        </a:lnTo>
                        <a:lnTo>
                          <a:pt x="53" y="313"/>
                        </a:lnTo>
                        <a:lnTo>
                          <a:pt x="57" y="315"/>
                        </a:lnTo>
                        <a:lnTo>
                          <a:pt x="61" y="317"/>
                        </a:lnTo>
                        <a:lnTo>
                          <a:pt x="65" y="319"/>
                        </a:lnTo>
                        <a:lnTo>
                          <a:pt x="69" y="322"/>
                        </a:lnTo>
                        <a:lnTo>
                          <a:pt x="73" y="323"/>
                        </a:lnTo>
                        <a:lnTo>
                          <a:pt x="76" y="326"/>
                        </a:lnTo>
                        <a:lnTo>
                          <a:pt x="80" y="328"/>
                        </a:lnTo>
                        <a:lnTo>
                          <a:pt x="84" y="329"/>
                        </a:lnTo>
                        <a:lnTo>
                          <a:pt x="88" y="331"/>
                        </a:lnTo>
                        <a:lnTo>
                          <a:pt x="92" y="332"/>
                        </a:lnTo>
                        <a:lnTo>
                          <a:pt x="96" y="333"/>
                        </a:lnTo>
                        <a:lnTo>
                          <a:pt x="100" y="334"/>
                        </a:lnTo>
                        <a:lnTo>
                          <a:pt x="104" y="336"/>
                        </a:lnTo>
                        <a:lnTo>
                          <a:pt x="108" y="336"/>
                        </a:lnTo>
                        <a:lnTo>
                          <a:pt x="112" y="337"/>
                        </a:lnTo>
                        <a:lnTo>
                          <a:pt x="116" y="338"/>
                        </a:lnTo>
                        <a:lnTo>
                          <a:pt x="121" y="339"/>
                        </a:lnTo>
                        <a:lnTo>
                          <a:pt x="124" y="339"/>
                        </a:lnTo>
                        <a:lnTo>
                          <a:pt x="129" y="339"/>
                        </a:lnTo>
                        <a:lnTo>
                          <a:pt x="133" y="340"/>
                        </a:lnTo>
                        <a:lnTo>
                          <a:pt x="137" y="341"/>
                        </a:lnTo>
                        <a:lnTo>
                          <a:pt x="141" y="341"/>
                        </a:lnTo>
                        <a:lnTo>
                          <a:pt x="146" y="341"/>
                        </a:lnTo>
                        <a:lnTo>
                          <a:pt x="150" y="341"/>
                        </a:lnTo>
                        <a:lnTo>
                          <a:pt x="154" y="342"/>
                        </a:lnTo>
                        <a:lnTo>
                          <a:pt x="157" y="342"/>
                        </a:lnTo>
                        <a:lnTo>
                          <a:pt x="162" y="342"/>
                        </a:lnTo>
                        <a:lnTo>
                          <a:pt x="166" y="342"/>
                        </a:lnTo>
                        <a:lnTo>
                          <a:pt x="170" y="342"/>
                        </a:lnTo>
                        <a:lnTo>
                          <a:pt x="174" y="342"/>
                        </a:lnTo>
                        <a:lnTo>
                          <a:pt x="178" y="342"/>
                        </a:lnTo>
                        <a:lnTo>
                          <a:pt x="183" y="342"/>
                        </a:lnTo>
                        <a:lnTo>
                          <a:pt x="187" y="342"/>
                        </a:lnTo>
                        <a:lnTo>
                          <a:pt x="192" y="342"/>
                        </a:lnTo>
                        <a:lnTo>
                          <a:pt x="196" y="342"/>
                        </a:lnTo>
                        <a:lnTo>
                          <a:pt x="198" y="342"/>
                        </a:lnTo>
                        <a:lnTo>
                          <a:pt x="200" y="343"/>
                        </a:lnTo>
                        <a:lnTo>
                          <a:pt x="204" y="343"/>
                        </a:lnTo>
                        <a:lnTo>
                          <a:pt x="206" y="343"/>
                        </a:lnTo>
                        <a:lnTo>
                          <a:pt x="210" y="343"/>
                        </a:lnTo>
                        <a:lnTo>
                          <a:pt x="215" y="343"/>
                        </a:lnTo>
                        <a:lnTo>
                          <a:pt x="217" y="343"/>
                        </a:lnTo>
                        <a:lnTo>
                          <a:pt x="220" y="344"/>
                        </a:lnTo>
                        <a:lnTo>
                          <a:pt x="222" y="344"/>
                        </a:lnTo>
                        <a:lnTo>
                          <a:pt x="224" y="344"/>
                        </a:lnTo>
                        <a:lnTo>
                          <a:pt x="228" y="346"/>
                        </a:lnTo>
                        <a:lnTo>
                          <a:pt x="233" y="346"/>
                        </a:lnTo>
                        <a:lnTo>
                          <a:pt x="237" y="348"/>
                        </a:lnTo>
                        <a:lnTo>
                          <a:pt x="242" y="349"/>
                        </a:lnTo>
                        <a:lnTo>
                          <a:pt x="246" y="351"/>
                        </a:lnTo>
                        <a:lnTo>
                          <a:pt x="250" y="352"/>
                        </a:lnTo>
                        <a:lnTo>
                          <a:pt x="254" y="354"/>
                        </a:lnTo>
                        <a:lnTo>
                          <a:pt x="257" y="356"/>
                        </a:lnTo>
                        <a:lnTo>
                          <a:pt x="261" y="358"/>
                        </a:lnTo>
                        <a:lnTo>
                          <a:pt x="265" y="361"/>
                        </a:lnTo>
                        <a:lnTo>
                          <a:pt x="268" y="363"/>
                        </a:lnTo>
                        <a:lnTo>
                          <a:pt x="271" y="367"/>
                        </a:lnTo>
                        <a:lnTo>
                          <a:pt x="274" y="370"/>
                        </a:lnTo>
                        <a:lnTo>
                          <a:pt x="279" y="374"/>
                        </a:lnTo>
                        <a:lnTo>
                          <a:pt x="281" y="377"/>
                        </a:lnTo>
                        <a:lnTo>
                          <a:pt x="284" y="382"/>
                        </a:lnTo>
                        <a:lnTo>
                          <a:pt x="284" y="384"/>
                        </a:lnTo>
                        <a:lnTo>
                          <a:pt x="285" y="386"/>
                        </a:lnTo>
                        <a:lnTo>
                          <a:pt x="286" y="388"/>
                        </a:lnTo>
                        <a:lnTo>
                          <a:pt x="288" y="391"/>
                        </a:lnTo>
                        <a:lnTo>
                          <a:pt x="289" y="393"/>
                        </a:lnTo>
                        <a:lnTo>
                          <a:pt x="289" y="397"/>
                        </a:lnTo>
                        <a:lnTo>
                          <a:pt x="290" y="400"/>
                        </a:lnTo>
                        <a:lnTo>
                          <a:pt x="291" y="402"/>
                        </a:lnTo>
                        <a:lnTo>
                          <a:pt x="291" y="405"/>
                        </a:lnTo>
                        <a:lnTo>
                          <a:pt x="292" y="408"/>
                        </a:lnTo>
                        <a:lnTo>
                          <a:pt x="292" y="410"/>
                        </a:lnTo>
                        <a:lnTo>
                          <a:pt x="293" y="413"/>
                        </a:lnTo>
                        <a:lnTo>
                          <a:pt x="292" y="415"/>
                        </a:lnTo>
                        <a:lnTo>
                          <a:pt x="292" y="418"/>
                        </a:lnTo>
                        <a:lnTo>
                          <a:pt x="292" y="420"/>
                        </a:lnTo>
                        <a:lnTo>
                          <a:pt x="292" y="423"/>
                        </a:lnTo>
                        <a:lnTo>
                          <a:pt x="291" y="427"/>
                        </a:lnTo>
                        <a:lnTo>
                          <a:pt x="290" y="432"/>
                        </a:lnTo>
                        <a:lnTo>
                          <a:pt x="288" y="435"/>
                        </a:lnTo>
                        <a:lnTo>
                          <a:pt x="287" y="439"/>
                        </a:lnTo>
                        <a:lnTo>
                          <a:pt x="284" y="442"/>
                        </a:lnTo>
                        <a:lnTo>
                          <a:pt x="282" y="446"/>
                        </a:lnTo>
                        <a:lnTo>
                          <a:pt x="279" y="448"/>
                        </a:lnTo>
                        <a:lnTo>
                          <a:pt x="276" y="452"/>
                        </a:lnTo>
                        <a:lnTo>
                          <a:pt x="273" y="455"/>
                        </a:lnTo>
                        <a:lnTo>
                          <a:pt x="269" y="457"/>
                        </a:lnTo>
                        <a:lnTo>
                          <a:pt x="265" y="460"/>
                        </a:lnTo>
                        <a:lnTo>
                          <a:pt x="262" y="462"/>
                        </a:lnTo>
                        <a:lnTo>
                          <a:pt x="257" y="465"/>
                        </a:lnTo>
                        <a:lnTo>
                          <a:pt x="254" y="467"/>
                        </a:lnTo>
                        <a:lnTo>
                          <a:pt x="249" y="468"/>
                        </a:lnTo>
                        <a:lnTo>
                          <a:pt x="245" y="470"/>
                        </a:lnTo>
                        <a:lnTo>
                          <a:pt x="240" y="471"/>
                        </a:lnTo>
                        <a:lnTo>
                          <a:pt x="236" y="472"/>
                        </a:lnTo>
                        <a:lnTo>
                          <a:pt x="232" y="473"/>
                        </a:lnTo>
                        <a:lnTo>
                          <a:pt x="228" y="474"/>
                        </a:lnTo>
                        <a:lnTo>
                          <a:pt x="223" y="475"/>
                        </a:lnTo>
                        <a:lnTo>
                          <a:pt x="219" y="475"/>
                        </a:lnTo>
                        <a:lnTo>
                          <a:pt x="214" y="475"/>
                        </a:lnTo>
                        <a:lnTo>
                          <a:pt x="210" y="475"/>
                        </a:lnTo>
                        <a:lnTo>
                          <a:pt x="206" y="475"/>
                        </a:lnTo>
                        <a:lnTo>
                          <a:pt x="200" y="475"/>
                        </a:lnTo>
                        <a:lnTo>
                          <a:pt x="197" y="475"/>
                        </a:lnTo>
                        <a:lnTo>
                          <a:pt x="193" y="474"/>
                        </a:lnTo>
                        <a:lnTo>
                          <a:pt x="190" y="473"/>
                        </a:lnTo>
                        <a:lnTo>
                          <a:pt x="186" y="472"/>
                        </a:lnTo>
                        <a:lnTo>
                          <a:pt x="183" y="471"/>
                        </a:lnTo>
                        <a:lnTo>
                          <a:pt x="179" y="470"/>
                        </a:lnTo>
                        <a:lnTo>
                          <a:pt x="176" y="468"/>
                        </a:lnTo>
                        <a:lnTo>
                          <a:pt x="173" y="467"/>
                        </a:lnTo>
                        <a:lnTo>
                          <a:pt x="171" y="465"/>
                        </a:lnTo>
                        <a:lnTo>
                          <a:pt x="168" y="463"/>
                        </a:lnTo>
                        <a:lnTo>
                          <a:pt x="166" y="461"/>
                        </a:lnTo>
                        <a:lnTo>
                          <a:pt x="163" y="459"/>
                        </a:lnTo>
                        <a:lnTo>
                          <a:pt x="161" y="457"/>
                        </a:lnTo>
                        <a:lnTo>
                          <a:pt x="159" y="455"/>
                        </a:lnTo>
                        <a:lnTo>
                          <a:pt x="155" y="452"/>
                        </a:lnTo>
                        <a:lnTo>
                          <a:pt x="152" y="448"/>
                        </a:lnTo>
                        <a:lnTo>
                          <a:pt x="148" y="443"/>
                        </a:lnTo>
                        <a:lnTo>
                          <a:pt x="145" y="439"/>
                        </a:lnTo>
                        <a:lnTo>
                          <a:pt x="142" y="436"/>
                        </a:lnTo>
                        <a:lnTo>
                          <a:pt x="138" y="433"/>
                        </a:lnTo>
                        <a:lnTo>
                          <a:pt x="136" y="429"/>
                        </a:lnTo>
                        <a:lnTo>
                          <a:pt x="133" y="428"/>
                        </a:lnTo>
                        <a:lnTo>
                          <a:pt x="130" y="426"/>
                        </a:lnTo>
                        <a:lnTo>
                          <a:pt x="127" y="425"/>
                        </a:lnTo>
                        <a:lnTo>
                          <a:pt x="124" y="424"/>
                        </a:lnTo>
                        <a:lnTo>
                          <a:pt x="122" y="424"/>
                        </a:lnTo>
                        <a:lnTo>
                          <a:pt x="119" y="424"/>
                        </a:lnTo>
                        <a:lnTo>
                          <a:pt x="117" y="424"/>
                        </a:lnTo>
                        <a:lnTo>
                          <a:pt x="114" y="424"/>
                        </a:lnTo>
                        <a:lnTo>
                          <a:pt x="112" y="424"/>
                        </a:lnTo>
                        <a:lnTo>
                          <a:pt x="109" y="424"/>
                        </a:lnTo>
                        <a:lnTo>
                          <a:pt x="107" y="425"/>
                        </a:lnTo>
                        <a:lnTo>
                          <a:pt x="103" y="425"/>
                        </a:lnTo>
                        <a:lnTo>
                          <a:pt x="100" y="426"/>
                        </a:lnTo>
                        <a:lnTo>
                          <a:pt x="97" y="426"/>
                        </a:lnTo>
                        <a:lnTo>
                          <a:pt x="95" y="428"/>
                        </a:lnTo>
                        <a:lnTo>
                          <a:pt x="91" y="428"/>
                        </a:lnTo>
                        <a:lnTo>
                          <a:pt x="88" y="429"/>
                        </a:lnTo>
                        <a:lnTo>
                          <a:pt x="85" y="430"/>
                        </a:lnTo>
                        <a:lnTo>
                          <a:pt x="83" y="432"/>
                        </a:lnTo>
                        <a:lnTo>
                          <a:pt x="80" y="432"/>
                        </a:lnTo>
                        <a:lnTo>
                          <a:pt x="76" y="433"/>
                        </a:lnTo>
                        <a:lnTo>
                          <a:pt x="74" y="435"/>
                        </a:lnTo>
                        <a:lnTo>
                          <a:pt x="72" y="436"/>
                        </a:lnTo>
                        <a:lnTo>
                          <a:pt x="70" y="437"/>
                        </a:lnTo>
                        <a:lnTo>
                          <a:pt x="67" y="438"/>
                        </a:lnTo>
                        <a:lnTo>
                          <a:pt x="65" y="440"/>
                        </a:lnTo>
                        <a:lnTo>
                          <a:pt x="63" y="442"/>
                        </a:lnTo>
                        <a:lnTo>
                          <a:pt x="60" y="444"/>
                        </a:lnTo>
                        <a:lnTo>
                          <a:pt x="58" y="447"/>
                        </a:lnTo>
                        <a:lnTo>
                          <a:pt x="57" y="450"/>
                        </a:lnTo>
                        <a:lnTo>
                          <a:pt x="58" y="453"/>
                        </a:lnTo>
                        <a:lnTo>
                          <a:pt x="59" y="455"/>
                        </a:lnTo>
                        <a:lnTo>
                          <a:pt x="60" y="459"/>
                        </a:lnTo>
                        <a:lnTo>
                          <a:pt x="61" y="461"/>
                        </a:lnTo>
                        <a:lnTo>
                          <a:pt x="61" y="463"/>
                        </a:lnTo>
                        <a:lnTo>
                          <a:pt x="62" y="467"/>
                        </a:lnTo>
                        <a:lnTo>
                          <a:pt x="63" y="469"/>
                        </a:lnTo>
                        <a:lnTo>
                          <a:pt x="64" y="471"/>
                        </a:lnTo>
                        <a:lnTo>
                          <a:pt x="65" y="473"/>
                        </a:lnTo>
                        <a:lnTo>
                          <a:pt x="66" y="476"/>
                        </a:lnTo>
                        <a:lnTo>
                          <a:pt x="67" y="479"/>
                        </a:lnTo>
                        <a:lnTo>
                          <a:pt x="69" y="481"/>
                        </a:lnTo>
                        <a:lnTo>
                          <a:pt x="70" y="484"/>
                        </a:lnTo>
                        <a:lnTo>
                          <a:pt x="72" y="487"/>
                        </a:lnTo>
                        <a:lnTo>
                          <a:pt x="74" y="490"/>
                        </a:lnTo>
                        <a:lnTo>
                          <a:pt x="75" y="492"/>
                        </a:lnTo>
                        <a:lnTo>
                          <a:pt x="77" y="495"/>
                        </a:lnTo>
                        <a:lnTo>
                          <a:pt x="79" y="498"/>
                        </a:lnTo>
                        <a:lnTo>
                          <a:pt x="81" y="501"/>
                        </a:lnTo>
                        <a:lnTo>
                          <a:pt x="84" y="504"/>
                        </a:lnTo>
                        <a:lnTo>
                          <a:pt x="86" y="506"/>
                        </a:lnTo>
                        <a:lnTo>
                          <a:pt x="89" y="509"/>
                        </a:lnTo>
                        <a:lnTo>
                          <a:pt x="92" y="513"/>
                        </a:lnTo>
                        <a:lnTo>
                          <a:pt x="95" y="515"/>
                        </a:lnTo>
                        <a:lnTo>
                          <a:pt x="98" y="518"/>
                        </a:lnTo>
                        <a:lnTo>
                          <a:pt x="101" y="521"/>
                        </a:lnTo>
                        <a:lnTo>
                          <a:pt x="105" y="524"/>
                        </a:lnTo>
                        <a:lnTo>
                          <a:pt x="108" y="527"/>
                        </a:lnTo>
                        <a:lnTo>
                          <a:pt x="112" y="529"/>
                        </a:lnTo>
                        <a:lnTo>
                          <a:pt x="116" y="532"/>
                        </a:lnTo>
                        <a:lnTo>
                          <a:pt x="121" y="535"/>
                        </a:lnTo>
                        <a:lnTo>
                          <a:pt x="124" y="537"/>
                        </a:lnTo>
                        <a:lnTo>
                          <a:pt x="130" y="539"/>
                        </a:lnTo>
                        <a:lnTo>
                          <a:pt x="134" y="541"/>
                        </a:lnTo>
                        <a:lnTo>
                          <a:pt x="139" y="543"/>
                        </a:lnTo>
                        <a:lnTo>
                          <a:pt x="143" y="544"/>
                        </a:lnTo>
                        <a:lnTo>
                          <a:pt x="148" y="546"/>
                        </a:lnTo>
                        <a:lnTo>
                          <a:pt x="152" y="547"/>
                        </a:lnTo>
                        <a:lnTo>
                          <a:pt x="157" y="548"/>
                        </a:lnTo>
                        <a:lnTo>
                          <a:pt x="161" y="549"/>
                        </a:lnTo>
                        <a:lnTo>
                          <a:pt x="165" y="550"/>
                        </a:lnTo>
                        <a:lnTo>
                          <a:pt x="169" y="550"/>
                        </a:lnTo>
                        <a:lnTo>
                          <a:pt x="174" y="551"/>
                        </a:lnTo>
                        <a:lnTo>
                          <a:pt x="178" y="551"/>
                        </a:lnTo>
                        <a:lnTo>
                          <a:pt x="183" y="552"/>
                        </a:lnTo>
                        <a:lnTo>
                          <a:pt x="186" y="552"/>
                        </a:lnTo>
                        <a:lnTo>
                          <a:pt x="190" y="552"/>
                        </a:lnTo>
                        <a:lnTo>
                          <a:pt x="194" y="552"/>
                        </a:lnTo>
                        <a:lnTo>
                          <a:pt x="198" y="552"/>
                        </a:lnTo>
                        <a:lnTo>
                          <a:pt x="202" y="552"/>
                        </a:lnTo>
                        <a:lnTo>
                          <a:pt x="205" y="552"/>
                        </a:lnTo>
                        <a:lnTo>
                          <a:pt x="208" y="552"/>
                        </a:lnTo>
                        <a:lnTo>
                          <a:pt x="212" y="552"/>
                        </a:lnTo>
                        <a:lnTo>
                          <a:pt x="214" y="552"/>
                        </a:lnTo>
                        <a:lnTo>
                          <a:pt x="217" y="552"/>
                        </a:lnTo>
                        <a:lnTo>
                          <a:pt x="221" y="552"/>
                        </a:lnTo>
                        <a:lnTo>
                          <a:pt x="225" y="552"/>
                        </a:lnTo>
                        <a:lnTo>
                          <a:pt x="227" y="552"/>
                        </a:lnTo>
                        <a:lnTo>
                          <a:pt x="228" y="553"/>
                        </a:lnTo>
                        <a:lnTo>
                          <a:pt x="228" y="554"/>
                        </a:lnTo>
                        <a:lnTo>
                          <a:pt x="229" y="556"/>
                        </a:lnTo>
                        <a:lnTo>
                          <a:pt x="229" y="559"/>
                        </a:lnTo>
                        <a:lnTo>
                          <a:pt x="231" y="563"/>
                        </a:lnTo>
                        <a:lnTo>
                          <a:pt x="231" y="565"/>
                        </a:lnTo>
                        <a:lnTo>
                          <a:pt x="231" y="567"/>
                        </a:lnTo>
                        <a:lnTo>
                          <a:pt x="232" y="569"/>
                        </a:lnTo>
                        <a:lnTo>
                          <a:pt x="232" y="572"/>
                        </a:lnTo>
                        <a:lnTo>
                          <a:pt x="233" y="574"/>
                        </a:lnTo>
                        <a:lnTo>
                          <a:pt x="233" y="577"/>
                        </a:lnTo>
                        <a:lnTo>
                          <a:pt x="234" y="579"/>
                        </a:lnTo>
                        <a:lnTo>
                          <a:pt x="235" y="582"/>
                        </a:lnTo>
                        <a:lnTo>
                          <a:pt x="235" y="584"/>
                        </a:lnTo>
                        <a:lnTo>
                          <a:pt x="236" y="586"/>
                        </a:lnTo>
                        <a:lnTo>
                          <a:pt x="237" y="589"/>
                        </a:lnTo>
                        <a:lnTo>
                          <a:pt x="237" y="591"/>
                        </a:lnTo>
                        <a:lnTo>
                          <a:pt x="238" y="593"/>
                        </a:lnTo>
                        <a:lnTo>
                          <a:pt x="238" y="596"/>
                        </a:lnTo>
                        <a:lnTo>
                          <a:pt x="240" y="598"/>
                        </a:lnTo>
                        <a:lnTo>
                          <a:pt x="241" y="600"/>
                        </a:lnTo>
                        <a:lnTo>
                          <a:pt x="242" y="604"/>
                        </a:lnTo>
                        <a:lnTo>
                          <a:pt x="244" y="608"/>
                        </a:lnTo>
                        <a:lnTo>
                          <a:pt x="246" y="610"/>
                        </a:lnTo>
                        <a:lnTo>
                          <a:pt x="248" y="611"/>
                        </a:lnTo>
                        <a:lnTo>
                          <a:pt x="250" y="612"/>
                        </a:lnTo>
                        <a:lnTo>
                          <a:pt x="252" y="613"/>
                        </a:lnTo>
                        <a:lnTo>
                          <a:pt x="255" y="612"/>
                        </a:lnTo>
                        <a:lnTo>
                          <a:pt x="258" y="612"/>
                        </a:lnTo>
                        <a:lnTo>
                          <a:pt x="261" y="611"/>
                        </a:lnTo>
                        <a:lnTo>
                          <a:pt x="264" y="611"/>
                        </a:lnTo>
                        <a:lnTo>
                          <a:pt x="268" y="609"/>
                        </a:lnTo>
                        <a:lnTo>
                          <a:pt x="271" y="609"/>
                        </a:lnTo>
                        <a:lnTo>
                          <a:pt x="274" y="607"/>
                        </a:lnTo>
                        <a:lnTo>
                          <a:pt x="279" y="605"/>
                        </a:lnTo>
                        <a:lnTo>
                          <a:pt x="281" y="604"/>
                        </a:lnTo>
                        <a:lnTo>
                          <a:pt x="284" y="601"/>
                        </a:lnTo>
                        <a:lnTo>
                          <a:pt x="286" y="599"/>
                        </a:lnTo>
                        <a:lnTo>
                          <a:pt x="288" y="598"/>
                        </a:lnTo>
                        <a:lnTo>
                          <a:pt x="289" y="595"/>
                        </a:lnTo>
                        <a:lnTo>
                          <a:pt x="290" y="594"/>
                        </a:lnTo>
                        <a:lnTo>
                          <a:pt x="290" y="591"/>
                        </a:lnTo>
                        <a:lnTo>
                          <a:pt x="290" y="589"/>
                        </a:lnTo>
                        <a:lnTo>
                          <a:pt x="289" y="585"/>
                        </a:lnTo>
                        <a:lnTo>
                          <a:pt x="289" y="582"/>
                        </a:lnTo>
                        <a:lnTo>
                          <a:pt x="288" y="577"/>
                        </a:lnTo>
                        <a:lnTo>
                          <a:pt x="287" y="573"/>
                        </a:lnTo>
                        <a:lnTo>
                          <a:pt x="286" y="569"/>
                        </a:lnTo>
                        <a:lnTo>
                          <a:pt x="285" y="565"/>
                        </a:lnTo>
                        <a:lnTo>
                          <a:pt x="284" y="562"/>
                        </a:lnTo>
                        <a:lnTo>
                          <a:pt x="284" y="560"/>
                        </a:lnTo>
                        <a:lnTo>
                          <a:pt x="283" y="557"/>
                        </a:lnTo>
                        <a:lnTo>
                          <a:pt x="283" y="555"/>
                        </a:lnTo>
                        <a:lnTo>
                          <a:pt x="282" y="551"/>
                        </a:lnTo>
                        <a:lnTo>
                          <a:pt x="281" y="548"/>
                        </a:lnTo>
                        <a:lnTo>
                          <a:pt x="281" y="544"/>
                        </a:lnTo>
                        <a:lnTo>
                          <a:pt x="281" y="542"/>
                        </a:lnTo>
                        <a:lnTo>
                          <a:pt x="282" y="539"/>
                        </a:lnTo>
                        <a:lnTo>
                          <a:pt x="283" y="539"/>
                        </a:lnTo>
                        <a:lnTo>
                          <a:pt x="285" y="537"/>
                        </a:lnTo>
                        <a:lnTo>
                          <a:pt x="288" y="535"/>
                        </a:lnTo>
                        <a:lnTo>
                          <a:pt x="290" y="534"/>
                        </a:lnTo>
                        <a:lnTo>
                          <a:pt x="293" y="532"/>
                        </a:lnTo>
                        <a:lnTo>
                          <a:pt x="295" y="530"/>
                        </a:lnTo>
                        <a:lnTo>
                          <a:pt x="299" y="528"/>
                        </a:lnTo>
                        <a:lnTo>
                          <a:pt x="302" y="526"/>
                        </a:lnTo>
                        <a:lnTo>
                          <a:pt x="305" y="523"/>
                        </a:lnTo>
                        <a:lnTo>
                          <a:pt x="309" y="521"/>
                        </a:lnTo>
                        <a:lnTo>
                          <a:pt x="313" y="519"/>
                        </a:lnTo>
                        <a:lnTo>
                          <a:pt x="316" y="516"/>
                        </a:lnTo>
                        <a:lnTo>
                          <a:pt x="320" y="513"/>
                        </a:lnTo>
                        <a:lnTo>
                          <a:pt x="325" y="510"/>
                        </a:lnTo>
                        <a:lnTo>
                          <a:pt x="328" y="507"/>
                        </a:lnTo>
                        <a:lnTo>
                          <a:pt x="332" y="503"/>
                        </a:lnTo>
                        <a:lnTo>
                          <a:pt x="336" y="500"/>
                        </a:lnTo>
                        <a:lnTo>
                          <a:pt x="340" y="496"/>
                        </a:lnTo>
                        <a:lnTo>
                          <a:pt x="344" y="492"/>
                        </a:lnTo>
                        <a:lnTo>
                          <a:pt x="347" y="488"/>
                        </a:lnTo>
                        <a:lnTo>
                          <a:pt x="351" y="484"/>
                        </a:lnTo>
                        <a:lnTo>
                          <a:pt x="356" y="480"/>
                        </a:lnTo>
                        <a:lnTo>
                          <a:pt x="360" y="475"/>
                        </a:lnTo>
                        <a:lnTo>
                          <a:pt x="361" y="473"/>
                        </a:lnTo>
                        <a:lnTo>
                          <a:pt x="362" y="470"/>
                        </a:lnTo>
                        <a:lnTo>
                          <a:pt x="364" y="468"/>
                        </a:lnTo>
                        <a:lnTo>
                          <a:pt x="365" y="466"/>
                        </a:lnTo>
                        <a:lnTo>
                          <a:pt x="366" y="462"/>
                        </a:lnTo>
                        <a:lnTo>
                          <a:pt x="368" y="460"/>
                        </a:lnTo>
                        <a:lnTo>
                          <a:pt x="369" y="457"/>
                        </a:lnTo>
                        <a:lnTo>
                          <a:pt x="370" y="455"/>
                        </a:lnTo>
                        <a:lnTo>
                          <a:pt x="371" y="452"/>
                        </a:lnTo>
                        <a:lnTo>
                          <a:pt x="372" y="450"/>
                        </a:lnTo>
                        <a:lnTo>
                          <a:pt x="373" y="447"/>
                        </a:lnTo>
                        <a:lnTo>
                          <a:pt x="374" y="444"/>
                        </a:lnTo>
                        <a:lnTo>
                          <a:pt x="374" y="442"/>
                        </a:lnTo>
                        <a:lnTo>
                          <a:pt x="375" y="439"/>
                        </a:lnTo>
                        <a:lnTo>
                          <a:pt x="375" y="437"/>
                        </a:lnTo>
                        <a:lnTo>
                          <a:pt x="376" y="434"/>
                        </a:lnTo>
                        <a:lnTo>
                          <a:pt x="376" y="431"/>
                        </a:lnTo>
                        <a:lnTo>
                          <a:pt x="376" y="428"/>
                        </a:lnTo>
                        <a:lnTo>
                          <a:pt x="376" y="425"/>
                        </a:lnTo>
                        <a:lnTo>
                          <a:pt x="377" y="423"/>
                        </a:lnTo>
                        <a:lnTo>
                          <a:pt x="377" y="419"/>
                        </a:lnTo>
                        <a:lnTo>
                          <a:pt x="377" y="417"/>
                        </a:lnTo>
                        <a:lnTo>
                          <a:pt x="377" y="414"/>
                        </a:lnTo>
                        <a:lnTo>
                          <a:pt x="377" y="412"/>
                        </a:lnTo>
                        <a:lnTo>
                          <a:pt x="377" y="409"/>
                        </a:lnTo>
                        <a:lnTo>
                          <a:pt x="377" y="407"/>
                        </a:lnTo>
                        <a:lnTo>
                          <a:pt x="377" y="404"/>
                        </a:lnTo>
                        <a:lnTo>
                          <a:pt x="377" y="402"/>
                        </a:lnTo>
                        <a:lnTo>
                          <a:pt x="377" y="399"/>
                        </a:lnTo>
                        <a:lnTo>
                          <a:pt x="377" y="397"/>
                        </a:lnTo>
                        <a:lnTo>
                          <a:pt x="377" y="395"/>
                        </a:lnTo>
                        <a:lnTo>
                          <a:pt x="377" y="391"/>
                        </a:lnTo>
                        <a:lnTo>
                          <a:pt x="377" y="389"/>
                        </a:lnTo>
                        <a:lnTo>
                          <a:pt x="376" y="386"/>
                        </a:lnTo>
                        <a:lnTo>
                          <a:pt x="376" y="384"/>
                        </a:lnTo>
                        <a:lnTo>
                          <a:pt x="376" y="382"/>
                        </a:lnTo>
                        <a:lnTo>
                          <a:pt x="375" y="377"/>
                        </a:lnTo>
                        <a:lnTo>
                          <a:pt x="375" y="374"/>
                        </a:lnTo>
                        <a:lnTo>
                          <a:pt x="374" y="369"/>
                        </a:lnTo>
                        <a:lnTo>
                          <a:pt x="373" y="365"/>
                        </a:lnTo>
                        <a:lnTo>
                          <a:pt x="371" y="361"/>
                        </a:lnTo>
                        <a:lnTo>
                          <a:pt x="370" y="357"/>
                        </a:lnTo>
                        <a:lnTo>
                          <a:pt x="369" y="353"/>
                        </a:lnTo>
                        <a:lnTo>
                          <a:pt x="367" y="348"/>
                        </a:lnTo>
                        <a:lnTo>
                          <a:pt x="365" y="344"/>
                        </a:lnTo>
                        <a:lnTo>
                          <a:pt x="363" y="340"/>
                        </a:lnTo>
                        <a:lnTo>
                          <a:pt x="360" y="336"/>
                        </a:lnTo>
                        <a:lnTo>
                          <a:pt x="358" y="333"/>
                        </a:lnTo>
                        <a:lnTo>
                          <a:pt x="356" y="329"/>
                        </a:lnTo>
                        <a:lnTo>
                          <a:pt x="353" y="325"/>
                        </a:lnTo>
                        <a:lnTo>
                          <a:pt x="349" y="319"/>
                        </a:lnTo>
                        <a:lnTo>
                          <a:pt x="346" y="316"/>
                        </a:lnTo>
                        <a:lnTo>
                          <a:pt x="342" y="312"/>
                        </a:lnTo>
                        <a:lnTo>
                          <a:pt x="339" y="308"/>
                        </a:lnTo>
                        <a:lnTo>
                          <a:pt x="335" y="304"/>
                        </a:lnTo>
                        <a:lnTo>
                          <a:pt x="332" y="301"/>
                        </a:lnTo>
                        <a:lnTo>
                          <a:pt x="328" y="297"/>
                        </a:lnTo>
                        <a:lnTo>
                          <a:pt x="324" y="293"/>
                        </a:lnTo>
                        <a:lnTo>
                          <a:pt x="321" y="291"/>
                        </a:lnTo>
                        <a:lnTo>
                          <a:pt x="319" y="289"/>
                        </a:lnTo>
                        <a:lnTo>
                          <a:pt x="316" y="287"/>
                        </a:lnTo>
                        <a:lnTo>
                          <a:pt x="314" y="285"/>
                        </a:lnTo>
                        <a:lnTo>
                          <a:pt x="312" y="284"/>
                        </a:lnTo>
                        <a:lnTo>
                          <a:pt x="309" y="282"/>
                        </a:lnTo>
                        <a:lnTo>
                          <a:pt x="307" y="281"/>
                        </a:lnTo>
                        <a:lnTo>
                          <a:pt x="304" y="280"/>
                        </a:lnTo>
                        <a:lnTo>
                          <a:pt x="301" y="278"/>
                        </a:lnTo>
                        <a:lnTo>
                          <a:pt x="298" y="277"/>
                        </a:lnTo>
                        <a:lnTo>
                          <a:pt x="295" y="275"/>
                        </a:lnTo>
                        <a:lnTo>
                          <a:pt x="293" y="275"/>
                        </a:lnTo>
                        <a:lnTo>
                          <a:pt x="290" y="273"/>
                        </a:lnTo>
                        <a:lnTo>
                          <a:pt x="287" y="272"/>
                        </a:lnTo>
                        <a:lnTo>
                          <a:pt x="284" y="272"/>
                        </a:lnTo>
                        <a:lnTo>
                          <a:pt x="281" y="271"/>
                        </a:lnTo>
                        <a:lnTo>
                          <a:pt x="278" y="270"/>
                        </a:lnTo>
                        <a:lnTo>
                          <a:pt x="274" y="270"/>
                        </a:lnTo>
                        <a:lnTo>
                          <a:pt x="271" y="268"/>
                        </a:lnTo>
                        <a:lnTo>
                          <a:pt x="268" y="268"/>
                        </a:lnTo>
                        <a:lnTo>
                          <a:pt x="265" y="267"/>
                        </a:lnTo>
                        <a:lnTo>
                          <a:pt x="262" y="267"/>
                        </a:lnTo>
                        <a:lnTo>
                          <a:pt x="259" y="266"/>
                        </a:lnTo>
                        <a:lnTo>
                          <a:pt x="256" y="266"/>
                        </a:lnTo>
                        <a:lnTo>
                          <a:pt x="252" y="266"/>
                        </a:lnTo>
                        <a:lnTo>
                          <a:pt x="250" y="265"/>
                        </a:lnTo>
                        <a:lnTo>
                          <a:pt x="246" y="265"/>
                        </a:lnTo>
                        <a:lnTo>
                          <a:pt x="243" y="265"/>
                        </a:lnTo>
                        <a:lnTo>
                          <a:pt x="240" y="264"/>
                        </a:lnTo>
                        <a:lnTo>
                          <a:pt x="237" y="264"/>
                        </a:lnTo>
                        <a:lnTo>
                          <a:pt x="233" y="264"/>
                        </a:lnTo>
                        <a:lnTo>
                          <a:pt x="231" y="264"/>
                        </a:lnTo>
                        <a:lnTo>
                          <a:pt x="227" y="264"/>
                        </a:lnTo>
                        <a:lnTo>
                          <a:pt x="224" y="264"/>
                        </a:lnTo>
                        <a:lnTo>
                          <a:pt x="221" y="263"/>
                        </a:lnTo>
                        <a:lnTo>
                          <a:pt x="218" y="263"/>
                        </a:lnTo>
                        <a:lnTo>
                          <a:pt x="215" y="263"/>
                        </a:lnTo>
                        <a:lnTo>
                          <a:pt x="212" y="263"/>
                        </a:lnTo>
                        <a:lnTo>
                          <a:pt x="208" y="263"/>
                        </a:lnTo>
                        <a:lnTo>
                          <a:pt x="206" y="263"/>
                        </a:lnTo>
                        <a:lnTo>
                          <a:pt x="203" y="263"/>
                        </a:lnTo>
                        <a:lnTo>
                          <a:pt x="198" y="263"/>
                        </a:lnTo>
                        <a:lnTo>
                          <a:pt x="195" y="263"/>
                        </a:lnTo>
                        <a:lnTo>
                          <a:pt x="193" y="264"/>
                        </a:lnTo>
                        <a:lnTo>
                          <a:pt x="190" y="264"/>
                        </a:lnTo>
                        <a:lnTo>
                          <a:pt x="187" y="264"/>
                        </a:lnTo>
                        <a:lnTo>
                          <a:pt x="185" y="264"/>
                        </a:lnTo>
                        <a:lnTo>
                          <a:pt x="182" y="264"/>
                        </a:lnTo>
                        <a:lnTo>
                          <a:pt x="179" y="264"/>
                        </a:lnTo>
                        <a:lnTo>
                          <a:pt x="176" y="264"/>
                        </a:lnTo>
                        <a:lnTo>
                          <a:pt x="174" y="264"/>
                        </a:lnTo>
                        <a:lnTo>
                          <a:pt x="171" y="264"/>
                        </a:lnTo>
                        <a:lnTo>
                          <a:pt x="167" y="264"/>
                        </a:lnTo>
                        <a:lnTo>
                          <a:pt x="162" y="265"/>
                        </a:lnTo>
                        <a:lnTo>
                          <a:pt x="158" y="265"/>
                        </a:lnTo>
                        <a:lnTo>
                          <a:pt x="154" y="265"/>
                        </a:lnTo>
                        <a:lnTo>
                          <a:pt x="151" y="265"/>
                        </a:lnTo>
                        <a:lnTo>
                          <a:pt x="148" y="265"/>
                        </a:lnTo>
                        <a:lnTo>
                          <a:pt x="145" y="264"/>
                        </a:lnTo>
                        <a:lnTo>
                          <a:pt x="142" y="263"/>
                        </a:lnTo>
                        <a:lnTo>
                          <a:pt x="138" y="262"/>
                        </a:lnTo>
                        <a:lnTo>
                          <a:pt x="135" y="262"/>
                        </a:lnTo>
                        <a:lnTo>
                          <a:pt x="132" y="259"/>
                        </a:lnTo>
                        <a:lnTo>
                          <a:pt x="129" y="258"/>
                        </a:lnTo>
                        <a:lnTo>
                          <a:pt x="126" y="257"/>
                        </a:lnTo>
                        <a:lnTo>
                          <a:pt x="122" y="256"/>
                        </a:lnTo>
                        <a:lnTo>
                          <a:pt x="119" y="252"/>
                        </a:lnTo>
                        <a:lnTo>
                          <a:pt x="116" y="250"/>
                        </a:lnTo>
                        <a:lnTo>
                          <a:pt x="114" y="248"/>
                        </a:lnTo>
                        <a:lnTo>
                          <a:pt x="111" y="246"/>
                        </a:lnTo>
                        <a:lnTo>
                          <a:pt x="109" y="243"/>
                        </a:lnTo>
                        <a:lnTo>
                          <a:pt x="106" y="241"/>
                        </a:lnTo>
                        <a:lnTo>
                          <a:pt x="103" y="238"/>
                        </a:lnTo>
                        <a:lnTo>
                          <a:pt x="102" y="235"/>
                        </a:lnTo>
                        <a:lnTo>
                          <a:pt x="99" y="232"/>
                        </a:lnTo>
                        <a:lnTo>
                          <a:pt x="98" y="229"/>
                        </a:lnTo>
                        <a:lnTo>
                          <a:pt x="95" y="226"/>
                        </a:lnTo>
                        <a:lnTo>
                          <a:pt x="94" y="223"/>
                        </a:lnTo>
                        <a:lnTo>
                          <a:pt x="93" y="219"/>
                        </a:lnTo>
                        <a:lnTo>
                          <a:pt x="91" y="216"/>
                        </a:lnTo>
                        <a:lnTo>
                          <a:pt x="91" y="213"/>
                        </a:lnTo>
                        <a:lnTo>
                          <a:pt x="90" y="209"/>
                        </a:lnTo>
                        <a:lnTo>
                          <a:pt x="90" y="205"/>
                        </a:lnTo>
                        <a:lnTo>
                          <a:pt x="90" y="201"/>
                        </a:lnTo>
                        <a:lnTo>
                          <a:pt x="90" y="197"/>
                        </a:lnTo>
                        <a:lnTo>
                          <a:pt x="90" y="194"/>
                        </a:lnTo>
                        <a:lnTo>
                          <a:pt x="90" y="190"/>
                        </a:lnTo>
                        <a:lnTo>
                          <a:pt x="91" y="187"/>
                        </a:lnTo>
                        <a:lnTo>
                          <a:pt x="93" y="182"/>
                        </a:lnTo>
                        <a:lnTo>
                          <a:pt x="95" y="179"/>
                        </a:lnTo>
                        <a:lnTo>
                          <a:pt x="96" y="175"/>
                        </a:lnTo>
                        <a:lnTo>
                          <a:pt x="98" y="171"/>
                        </a:lnTo>
                        <a:lnTo>
                          <a:pt x="100" y="167"/>
                        </a:lnTo>
                        <a:lnTo>
                          <a:pt x="103" y="165"/>
                        </a:lnTo>
                        <a:lnTo>
                          <a:pt x="105" y="161"/>
                        </a:lnTo>
                        <a:lnTo>
                          <a:pt x="108" y="158"/>
                        </a:lnTo>
                        <a:lnTo>
                          <a:pt x="111" y="156"/>
                        </a:lnTo>
                        <a:lnTo>
                          <a:pt x="114" y="153"/>
                        </a:lnTo>
                        <a:lnTo>
                          <a:pt x="117" y="151"/>
                        </a:lnTo>
                        <a:lnTo>
                          <a:pt x="121" y="148"/>
                        </a:lnTo>
                        <a:lnTo>
                          <a:pt x="124" y="146"/>
                        </a:lnTo>
                        <a:lnTo>
                          <a:pt x="128" y="144"/>
                        </a:lnTo>
                        <a:lnTo>
                          <a:pt x="132" y="142"/>
                        </a:lnTo>
                        <a:lnTo>
                          <a:pt x="135" y="141"/>
                        </a:lnTo>
                        <a:lnTo>
                          <a:pt x="139" y="139"/>
                        </a:lnTo>
                        <a:lnTo>
                          <a:pt x="143" y="138"/>
                        </a:lnTo>
                        <a:lnTo>
                          <a:pt x="146" y="137"/>
                        </a:lnTo>
                        <a:lnTo>
                          <a:pt x="150" y="136"/>
                        </a:lnTo>
                        <a:lnTo>
                          <a:pt x="153" y="135"/>
                        </a:lnTo>
                        <a:lnTo>
                          <a:pt x="157" y="134"/>
                        </a:lnTo>
                        <a:lnTo>
                          <a:pt x="161" y="134"/>
                        </a:lnTo>
                        <a:lnTo>
                          <a:pt x="164" y="133"/>
                        </a:lnTo>
                        <a:lnTo>
                          <a:pt x="168" y="133"/>
                        </a:lnTo>
                        <a:lnTo>
                          <a:pt x="172" y="133"/>
                        </a:lnTo>
                        <a:lnTo>
                          <a:pt x="175" y="133"/>
                        </a:lnTo>
                        <a:lnTo>
                          <a:pt x="179" y="133"/>
                        </a:lnTo>
                        <a:lnTo>
                          <a:pt x="182" y="134"/>
                        </a:lnTo>
                        <a:lnTo>
                          <a:pt x="185" y="134"/>
                        </a:lnTo>
                        <a:lnTo>
                          <a:pt x="188" y="134"/>
                        </a:lnTo>
                        <a:lnTo>
                          <a:pt x="192" y="135"/>
                        </a:lnTo>
                        <a:lnTo>
                          <a:pt x="194" y="137"/>
                        </a:lnTo>
                        <a:lnTo>
                          <a:pt x="197" y="138"/>
                        </a:lnTo>
                        <a:lnTo>
                          <a:pt x="199" y="139"/>
                        </a:lnTo>
                        <a:lnTo>
                          <a:pt x="203" y="139"/>
                        </a:lnTo>
                        <a:lnTo>
                          <a:pt x="205" y="141"/>
                        </a:lnTo>
                        <a:lnTo>
                          <a:pt x="207" y="143"/>
                        </a:lnTo>
                        <a:lnTo>
                          <a:pt x="211" y="145"/>
                        </a:lnTo>
                        <a:lnTo>
                          <a:pt x="215" y="149"/>
                        </a:lnTo>
                        <a:lnTo>
                          <a:pt x="217" y="152"/>
                        </a:lnTo>
                        <a:lnTo>
                          <a:pt x="220" y="156"/>
                        </a:lnTo>
                        <a:lnTo>
                          <a:pt x="223" y="159"/>
                        </a:lnTo>
                        <a:lnTo>
                          <a:pt x="225" y="163"/>
                        </a:lnTo>
                        <a:lnTo>
                          <a:pt x="227" y="166"/>
                        </a:lnTo>
                        <a:lnTo>
                          <a:pt x="228" y="169"/>
                        </a:lnTo>
                        <a:lnTo>
                          <a:pt x="230" y="172"/>
                        </a:lnTo>
                        <a:lnTo>
                          <a:pt x="232" y="175"/>
                        </a:lnTo>
                        <a:lnTo>
                          <a:pt x="233" y="177"/>
                        </a:lnTo>
                        <a:lnTo>
                          <a:pt x="235" y="180"/>
                        </a:lnTo>
                        <a:lnTo>
                          <a:pt x="236" y="181"/>
                        </a:lnTo>
                        <a:lnTo>
                          <a:pt x="237" y="18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12"/>
                  <p:cNvSpPr>
                    <a:spLocks/>
                  </p:cNvSpPr>
                  <p:nvPr/>
                </p:nvSpPr>
                <p:spPr bwMode="auto">
                  <a:xfrm>
                    <a:off x="2575388" y="1285300"/>
                    <a:ext cx="89250" cy="224400"/>
                  </a:xfrm>
                  <a:custGeom>
                    <a:avLst/>
                    <a:gdLst>
                      <a:gd name="T0" fmla="*/ 95 w 140"/>
                      <a:gd name="T1" fmla="*/ 353 h 353"/>
                      <a:gd name="T2" fmla="*/ 52 w 140"/>
                      <a:gd name="T3" fmla="*/ 203 h 353"/>
                      <a:gd name="T4" fmla="*/ 0 w 140"/>
                      <a:gd name="T5" fmla="*/ 12 h 353"/>
                      <a:gd name="T6" fmla="*/ 47 w 140"/>
                      <a:gd name="T7" fmla="*/ 0 h 353"/>
                      <a:gd name="T8" fmla="*/ 140 w 140"/>
                      <a:gd name="T9" fmla="*/ 350 h 353"/>
                      <a:gd name="T10" fmla="*/ 95 w 140"/>
                      <a:gd name="T11" fmla="*/ 353 h 353"/>
                      <a:gd name="T12" fmla="*/ 95 w 140"/>
                      <a:gd name="T13" fmla="*/ 353 h 35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0"/>
                      <a:gd name="T22" fmla="*/ 0 h 353"/>
                      <a:gd name="T23" fmla="*/ 140 w 140"/>
                      <a:gd name="T24" fmla="*/ 353 h 35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0" h="353">
                        <a:moveTo>
                          <a:pt x="95" y="353"/>
                        </a:moveTo>
                        <a:lnTo>
                          <a:pt x="52" y="203"/>
                        </a:lnTo>
                        <a:lnTo>
                          <a:pt x="0" y="12"/>
                        </a:lnTo>
                        <a:lnTo>
                          <a:pt x="47" y="0"/>
                        </a:lnTo>
                        <a:lnTo>
                          <a:pt x="140" y="350"/>
                        </a:lnTo>
                        <a:lnTo>
                          <a:pt x="95" y="3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13"/>
                  <p:cNvSpPr>
                    <a:spLocks/>
                  </p:cNvSpPr>
                  <p:nvPr/>
                </p:nvSpPr>
                <p:spPr bwMode="auto">
                  <a:xfrm>
                    <a:off x="2716914" y="1110625"/>
                    <a:ext cx="94350" cy="51000"/>
                  </a:xfrm>
                  <a:custGeom>
                    <a:avLst/>
                    <a:gdLst>
                      <a:gd name="T0" fmla="*/ 118 w 147"/>
                      <a:gd name="T1" fmla="*/ 0 h 81"/>
                      <a:gd name="T2" fmla="*/ 115 w 147"/>
                      <a:gd name="T3" fmla="*/ 1 h 81"/>
                      <a:gd name="T4" fmla="*/ 110 w 147"/>
                      <a:gd name="T5" fmla="*/ 2 h 81"/>
                      <a:gd name="T6" fmla="*/ 103 w 147"/>
                      <a:gd name="T7" fmla="*/ 5 h 81"/>
                      <a:gd name="T8" fmla="*/ 97 w 147"/>
                      <a:gd name="T9" fmla="*/ 6 h 81"/>
                      <a:gd name="T10" fmla="*/ 93 w 147"/>
                      <a:gd name="T11" fmla="*/ 8 h 81"/>
                      <a:gd name="T12" fmla="*/ 88 w 147"/>
                      <a:gd name="T13" fmla="*/ 10 h 81"/>
                      <a:gd name="T14" fmla="*/ 82 w 147"/>
                      <a:gd name="T15" fmla="*/ 11 h 81"/>
                      <a:gd name="T16" fmla="*/ 77 w 147"/>
                      <a:gd name="T17" fmla="*/ 14 h 81"/>
                      <a:gd name="T18" fmla="*/ 71 w 147"/>
                      <a:gd name="T19" fmla="*/ 15 h 81"/>
                      <a:gd name="T20" fmla="*/ 66 w 147"/>
                      <a:gd name="T21" fmla="*/ 18 h 81"/>
                      <a:gd name="T22" fmla="*/ 61 w 147"/>
                      <a:gd name="T23" fmla="*/ 20 h 81"/>
                      <a:gd name="T24" fmla="*/ 56 w 147"/>
                      <a:gd name="T25" fmla="*/ 22 h 81"/>
                      <a:gd name="T26" fmla="*/ 49 w 147"/>
                      <a:gd name="T27" fmla="*/ 24 h 81"/>
                      <a:gd name="T28" fmla="*/ 44 w 147"/>
                      <a:gd name="T29" fmla="*/ 26 h 81"/>
                      <a:gd name="T30" fmla="*/ 39 w 147"/>
                      <a:gd name="T31" fmla="*/ 29 h 81"/>
                      <a:gd name="T32" fmla="*/ 34 w 147"/>
                      <a:gd name="T33" fmla="*/ 30 h 81"/>
                      <a:gd name="T34" fmla="*/ 29 w 147"/>
                      <a:gd name="T35" fmla="*/ 33 h 81"/>
                      <a:gd name="T36" fmla="*/ 22 w 147"/>
                      <a:gd name="T37" fmla="*/ 36 h 81"/>
                      <a:gd name="T38" fmla="*/ 14 w 147"/>
                      <a:gd name="T39" fmla="*/ 40 h 81"/>
                      <a:gd name="T40" fmla="*/ 6 w 147"/>
                      <a:gd name="T41" fmla="*/ 44 h 81"/>
                      <a:gd name="T42" fmla="*/ 1 w 147"/>
                      <a:gd name="T43" fmla="*/ 51 h 81"/>
                      <a:gd name="T44" fmla="*/ 0 w 147"/>
                      <a:gd name="T45" fmla="*/ 57 h 81"/>
                      <a:gd name="T46" fmla="*/ 2 w 147"/>
                      <a:gd name="T47" fmla="*/ 62 h 81"/>
                      <a:gd name="T48" fmla="*/ 4 w 147"/>
                      <a:gd name="T49" fmla="*/ 67 h 81"/>
                      <a:gd name="T50" fmla="*/ 8 w 147"/>
                      <a:gd name="T51" fmla="*/ 72 h 81"/>
                      <a:gd name="T52" fmla="*/ 13 w 147"/>
                      <a:gd name="T53" fmla="*/ 77 h 81"/>
                      <a:gd name="T54" fmla="*/ 20 w 147"/>
                      <a:gd name="T55" fmla="*/ 80 h 81"/>
                      <a:gd name="T56" fmla="*/ 25 w 147"/>
                      <a:gd name="T57" fmla="*/ 81 h 81"/>
                      <a:gd name="T58" fmla="*/ 29 w 147"/>
                      <a:gd name="T59" fmla="*/ 80 h 81"/>
                      <a:gd name="T60" fmla="*/ 34 w 147"/>
                      <a:gd name="T61" fmla="*/ 78 h 81"/>
                      <a:gd name="T62" fmla="*/ 40 w 147"/>
                      <a:gd name="T63" fmla="*/ 77 h 81"/>
                      <a:gd name="T64" fmla="*/ 48 w 147"/>
                      <a:gd name="T65" fmla="*/ 74 h 81"/>
                      <a:gd name="T66" fmla="*/ 57 w 147"/>
                      <a:gd name="T67" fmla="*/ 72 h 81"/>
                      <a:gd name="T68" fmla="*/ 64 w 147"/>
                      <a:gd name="T69" fmla="*/ 69 h 81"/>
                      <a:gd name="T70" fmla="*/ 69 w 147"/>
                      <a:gd name="T71" fmla="*/ 68 h 81"/>
                      <a:gd name="T72" fmla="*/ 74 w 147"/>
                      <a:gd name="T73" fmla="*/ 66 h 81"/>
                      <a:gd name="T74" fmla="*/ 79 w 147"/>
                      <a:gd name="T75" fmla="*/ 64 h 81"/>
                      <a:gd name="T76" fmla="*/ 85 w 147"/>
                      <a:gd name="T77" fmla="*/ 62 h 81"/>
                      <a:gd name="T78" fmla="*/ 90 w 147"/>
                      <a:gd name="T79" fmla="*/ 60 h 81"/>
                      <a:gd name="T80" fmla="*/ 95 w 147"/>
                      <a:gd name="T81" fmla="*/ 59 h 81"/>
                      <a:gd name="T82" fmla="*/ 100 w 147"/>
                      <a:gd name="T83" fmla="*/ 57 h 81"/>
                      <a:gd name="T84" fmla="*/ 105 w 147"/>
                      <a:gd name="T85" fmla="*/ 53 h 81"/>
                      <a:gd name="T86" fmla="*/ 110 w 147"/>
                      <a:gd name="T87" fmla="*/ 51 h 81"/>
                      <a:gd name="T88" fmla="*/ 116 w 147"/>
                      <a:gd name="T89" fmla="*/ 48 h 81"/>
                      <a:gd name="T90" fmla="*/ 125 w 147"/>
                      <a:gd name="T91" fmla="*/ 44 h 81"/>
                      <a:gd name="T92" fmla="*/ 133 w 147"/>
                      <a:gd name="T93" fmla="*/ 39 h 81"/>
                      <a:gd name="T94" fmla="*/ 139 w 147"/>
                      <a:gd name="T95" fmla="*/ 35 h 81"/>
                      <a:gd name="T96" fmla="*/ 144 w 147"/>
                      <a:gd name="T97" fmla="*/ 30 h 81"/>
                      <a:gd name="T98" fmla="*/ 147 w 147"/>
                      <a:gd name="T99" fmla="*/ 26 h 81"/>
                      <a:gd name="T100" fmla="*/ 147 w 147"/>
                      <a:gd name="T101" fmla="*/ 20 h 81"/>
                      <a:gd name="T102" fmla="*/ 146 w 147"/>
                      <a:gd name="T103" fmla="*/ 14 h 81"/>
                      <a:gd name="T104" fmla="*/ 141 w 147"/>
                      <a:gd name="T105" fmla="*/ 9 h 81"/>
                      <a:gd name="T106" fmla="*/ 137 w 147"/>
                      <a:gd name="T107" fmla="*/ 6 h 81"/>
                      <a:gd name="T108" fmla="*/ 131 w 147"/>
                      <a:gd name="T109" fmla="*/ 3 h 81"/>
                      <a:gd name="T110" fmla="*/ 125 w 147"/>
                      <a:gd name="T111" fmla="*/ 1 h 81"/>
                      <a:gd name="T112" fmla="*/ 120 w 147"/>
                      <a:gd name="T113" fmla="*/ 0 h 81"/>
                      <a:gd name="T114" fmla="*/ 119 w 147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7"/>
                      <a:gd name="T175" fmla="*/ 0 h 81"/>
                      <a:gd name="T176" fmla="*/ 147 w 147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7" h="81">
                        <a:moveTo>
                          <a:pt x="119" y="0"/>
                        </a:moveTo>
                        <a:lnTo>
                          <a:pt x="118" y="0"/>
                        </a:ln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3" y="1"/>
                        </a:lnTo>
                        <a:lnTo>
                          <a:pt x="110" y="2"/>
                        </a:lnTo>
                        <a:lnTo>
                          <a:pt x="107" y="3"/>
                        </a:lnTo>
                        <a:lnTo>
                          <a:pt x="103" y="5"/>
                        </a:lnTo>
                        <a:lnTo>
                          <a:pt x="100" y="6"/>
                        </a:lnTo>
                        <a:lnTo>
                          <a:pt x="97" y="6"/>
                        </a:lnTo>
                        <a:lnTo>
                          <a:pt x="95" y="7"/>
                        </a:lnTo>
                        <a:lnTo>
                          <a:pt x="93" y="8"/>
                        </a:lnTo>
                        <a:lnTo>
                          <a:pt x="91" y="9"/>
                        </a:lnTo>
                        <a:lnTo>
                          <a:pt x="88" y="10"/>
                        </a:lnTo>
                        <a:lnTo>
                          <a:pt x="86" y="11"/>
                        </a:lnTo>
                        <a:lnTo>
                          <a:pt x="82" y="11"/>
                        </a:lnTo>
                        <a:lnTo>
                          <a:pt x="80" y="13"/>
                        </a:lnTo>
                        <a:lnTo>
                          <a:pt x="77" y="14"/>
                        </a:lnTo>
                        <a:lnTo>
                          <a:pt x="75" y="15"/>
                        </a:lnTo>
                        <a:lnTo>
                          <a:pt x="71" y="15"/>
                        </a:lnTo>
                        <a:lnTo>
                          <a:pt x="69" y="16"/>
                        </a:lnTo>
                        <a:lnTo>
                          <a:pt x="66" y="18"/>
                        </a:lnTo>
                        <a:lnTo>
                          <a:pt x="63" y="19"/>
                        </a:lnTo>
                        <a:lnTo>
                          <a:pt x="61" y="20"/>
                        </a:lnTo>
                        <a:lnTo>
                          <a:pt x="58" y="21"/>
                        </a:lnTo>
                        <a:lnTo>
                          <a:pt x="56" y="22"/>
                        </a:lnTo>
                        <a:lnTo>
                          <a:pt x="53" y="23"/>
                        </a:lnTo>
                        <a:lnTo>
                          <a:pt x="49" y="24"/>
                        </a:lnTo>
                        <a:lnTo>
                          <a:pt x="47" y="25"/>
                        </a:lnTo>
                        <a:lnTo>
                          <a:pt x="44" y="26"/>
                        </a:lnTo>
                        <a:lnTo>
                          <a:pt x="42" y="27"/>
                        </a:lnTo>
                        <a:lnTo>
                          <a:pt x="39" y="29"/>
                        </a:lnTo>
                        <a:lnTo>
                          <a:pt x="36" y="30"/>
                        </a:lnTo>
                        <a:lnTo>
                          <a:pt x="34" y="30"/>
                        </a:lnTo>
                        <a:lnTo>
                          <a:pt x="31" y="32"/>
                        </a:lnTo>
                        <a:lnTo>
                          <a:pt x="29" y="33"/>
                        </a:lnTo>
                        <a:lnTo>
                          <a:pt x="26" y="34"/>
                        </a:lnTo>
                        <a:lnTo>
                          <a:pt x="22" y="36"/>
                        </a:lnTo>
                        <a:lnTo>
                          <a:pt x="18" y="39"/>
                        </a:lnTo>
                        <a:lnTo>
                          <a:pt x="14" y="40"/>
                        </a:lnTo>
                        <a:lnTo>
                          <a:pt x="10" y="42"/>
                        </a:lnTo>
                        <a:lnTo>
                          <a:pt x="6" y="44"/>
                        </a:lnTo>
                        <a:lnTo>
                          <a:pt x="4" y="47"/>
                        </a:lnTo>
                        <a:lnTo>
                          <a:pt x="1" y="51"/>
                        </a:lnTo>
                        <a:lnTo>
                          <a:pt x="0" y="54"/>
                        </a:lnTo>
                        <a:lnTo>
                          <a:pt x="0" y="57"/>
                        </a:lnTo>
                        <a:lnTo>
                          <a:pt x="1" y="60"/>
                        </a:lnTo>
                        <a:lnTo>
                          <a:pt x="2" y="62"/>
                        </a:lnTo>
                        <a:lnTo>
                          <a:pt x="4" y="66"/>
                        </a:lnTo>
                        <a:lnTo>
                          <a:pt x="4" y="67"/>
                        </a:lnTo>
                        <a:lnTo>
                          <a:pt x="5" y="70"/>
                        </a:lnTo>
                        <a:lnTo>
                          <a:pt x="8" y="72"/>
                        </a:lnTo>
                        <a:lnTo>
                          <a:pt x="10" y="74"/>
                        </a:lnTo>
                        <a:lnTo>
                          <a:pt x="13" y="77"/>
                        </a:lnTo>
                        <a:lnTo>
                          <a:pt x="17" y="80"/>
                        </a:lnTo>
                        <a:lnTo>
                          <a:pt x="20" y="80"/>
                        </a:lnTo>
                        <a:lnTo>
                          <a:pt x="22" y="81"/>
                        </a:lnTo>
                        <a:lnTo>
                          <a:pt x="25" y="81"/>
                        </a:lnTo>
                        <a:lnTo>
                          <a:pt x="28" y="81"/>
                        </a:lnTo>
                        <a:lnTo>
                          <a:pt x="29" y="80"/>
                        </a:lnTo>
                        <a:lnTo>
                          <a:pt x="31" y="79"/>
                        </a:lnTo>
                        <a:lnTo>
                          <a:pt x="34" y="78"/>
                        </a:lnTo>
                        <a:lnTo>
                          <a:pt x="37" y="78"/>
                        </a:lnTo>
                        <a:lnTo>
                          <a:pt x="40" y="77"/>
                        </a:lnTo>
                        <a:lnTo>
                          <a:pt x="44" y="76"/>
                        </a:lnTo>
                        <a:lnTo>
                          <a:pt x="48" y="74"/>
                        </a:lnTo>
                        <a:lnTo>
                          <a:pt x="53" y="74"/>
                        </a:lnTo>
                        <a:lnTo>
                          <a:pt x="57" y="72"/>
                        </a:lnTo>
                        <a:lnTo>
                          <a:pt x="61" y="71"/>
                        </a:lnTo>
                        <a:lnTo>
                          <a:pt x="64" y="69"/>
                        </a:lnTo>
                        <a:lnTo>
                          <a:pt x="66" y="69"/>
                        </a:lnTo>
                        <a:lnTo>
                          <a:pt x="69" y="68"/>
                        </a:lnTo>
                        <a:lnTo>
                          <a:pt x="71" y="67"/>
                        </a:lnTo>
                        <a:lnTo>
                          <a:pt x="74" y="66"/>
                        </a:lnTo>
                        <a:lnTo>
                          <a:pt x="76" y="66"/>
                        </a:lnTo>
                        <a:lnTo>
                          <a:pt x="79" y="64"/>
                        </a:lnTo>
                        <a:lnTo>
                          <a:pt x="81" y="64"/>
                        </a:lnTo>
                        <a:lnTo>
                          <a:pt x="85" y="62"/>
                        </a:lnTo>
                        <a:lnTo>
                          <a:pt x="88" y="62"/>
                        </a:lnTo>
                        <a:lnTo>
                          <a:pt x="90" y="60"/>
                        </a:lnTo>
                        <a:lnTo>
                          <a:pt x="93" y="60"/>
                        </a:lnTo>
                        <a:lnTo>
                          <a:pt x="95" y="59"/>
                        </a:lnTo>
                        <a:lnTo>
                          <a:pt x="98" y="58"/>
                        </a:lnTo>
                        <a:lnTo>
                          <a:pt x="100" y="57"/>
                        </a:lnTo>
                        <a:lnTo>
                          <a:pt x="103" y="54"/>
                        </a:lnTo>
                        <a:lnTo>
                          <a:pt x="105" y="53"/>
                        </a:lnTo>
                        <a:lnTo>
                          <a:pt x="107" y="52"/>
                        </a:lnTo>
                        <a:lnTo>
                          <a:pt x="110" y="51"/>
                        </a:lnTo>
                        <a:lnTo>
                          <a:pt x="113" y="51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5" y="44"/>
                        </a:lnTo>
                        <a:lnTo>
                          <a:pt x="130" y="42"/>
                        </a:lnTo>
                        <a:lnTo>
                          <a:pt x="133" y="39"/>
                        </a:lnTo>
                        <a:lnTo>
                          <a:pt x="136" y="37"/>
                        </a:lnTo>
                        <a:lnTo>
                          <a:pt x="139" y="35"/>
                        </a:lnTo>
                        <a:lnTo>
                          <a:pt x="142" y="33"/>
                        </a:lnTo>
                        <a:lnTo>
                          <a:pt x="144" y="30"/>
                        </a:lnTo>
                        <a:lnTo>
                          <a:pt x="146" y="29"/>
                        </a:lnTo>
                        <a:lnTo>
                          <a:pt x="147" y="26"/>
                        </a:lnTo>
                        <a:lnTo>
                          <a:pt x="147" y="25"/>
                        </a:lnTo>
                        <a:lnTo>
                          <a:pt x="147" y="20"/>
                        </a:lnTo>
                        <a:lnTo>
                          <a:pt x="147" y="17"/>
                        </a:lnTo>
                        <a:lnTo>
                          <a:pt x="146" y="14"/>
                        </a:lnTo>
                        <a:lnTo>
                          <a:pt x="144" y="11"/>
                        </a:lnTo>
                        <a:lnTo>
                          <a:pt x="141" y="9"/>
                        </a:lnTo>
                        <a:lnTo>
                          <a:pt x="139" y="7"/>
                        </a:lnTo>
                        <a:lnTo>
                          <a:pt x="137" y="6"/>
                        </a:lnTo>
                        <a:lnTo>
                          <a:pt x="134" y="5"/>
                        </a:lnTo>
                        <a:lnTo>
                          <a:pt x="131" y="3"/>
                        </a:lnTo>
                        <a:lnTo>
                          <a:pt x="128" y="2"/>
                        </a:lnTo>
                        <a:lnTo>
                          <a:pt x="125" y="1"/>
                        </a:lnTo>
                        <a:lnTo>
                          <a:pt x="124" y="1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14"/>
                  <p:cNvSpPr>
                    <a:spLocks/>
                  </p:cNvSpPr>
                  <p:nvPr/>
                </p:nvSpPr>
                <p:spPr bwMode="auto">
                  <a:xfrm>
                    <a:off x="2794689" y="1203700"/>
                    <a:ext cx="91800" cy="51000"/>
                  </a:xfrm>
                  <a:custGeom>
                    <a:avLst/>
                    <a:gdLst>
                      <a:gd name="T0" fmla="*/ 117 w 146"/>
                      <a:gd name="T1" fmla="*/ 0 h 81"/>
                      <a:gd name="T2" fmla="*/ 115 w 146"/>
                      <a:gd name="T3" fmla="*/ 1 h 81"/>
                      <a:gd name="T4" fmla="*/ 109 w 146"/>
                      <a:gd name="T5" fmla="*/ 2 h 81"/>
                      <a:gd name="T6" fmla="*/ 102 w 146"/>
                      <a:gd name="T7" fmla="*/ 4 h 81"/>
                      <a:gd name="T8" fmla="*/ 96 w 146"/>
                      <a:gd name="T9" fmla="*/ 7 h 81"/>
                      <a:gd name="T10" fmla="*/ 91 w 146"/>
                      <a:gd name="T11" fmla="*/ 8 h 81"/>
                      <a:gd name="T12" fmla="*/ 87 w 146"/>
                      <a:gd name="T13" fmla="*/ 10 h 81"/>
                      <a:gd name="T14" fmla="*/ 82 w 146"/>
                      <a:gd name="T15" fmla="*/ 12 h 81"/>
                      <a:gd name="T16" fmla="*/ 76 w 146"/>
                      <a:gd name="T17" fmla="*/ 14 h 81"/>
                      <a:gd name="T18" fmla="*/ 71 w 146"/>
                      <a:gd name="T19" fmla="*/ 16 h 81"/>
                      <a:gd name="T20" fmla="*/ 65 w 146"/>
                      <a:gd name="T21" fmla="*/ 18 h 81"/>
                      <a:gd name="T22" fmla="*/ 60 w 146"/>
                      <a:gd name="T23" fmla="*/ 20 h 81"/>
                      <a:gd name="T24" fmla="*/ 55 w 146"/>
                      <a:gd name="T25" fmla="*/ 22 h 81"/>
                      <a:gd name="T26" fmla="*/ 49 w 146"/>
                      <a:gd name="T27" fmla="*/ 24 h 81"/>
                      <a:gd name="T28" fmla="*/ 43 w 146"/>
                      <a:gd name="T29" fmla="*/ 26 h 81"/>
                      <a:gd name="T30" fmla="*/ 37 w 146"/>
                      <a:gd name="T31" fmla="*/ 29 h 81"/>
                      <a:gd name="T32" fmla="*/ 32 w 146"/>
                      <a:gd name="T33" fmla="*/ 31 h 81"/>
                      <a:gd name="T34" fmla="*/ 27 w 146"/>
                      <a:gd name="T35" fmla="*/ 34 h 81"/>
                      <a:gd name="T36" fmla="*/ 20 w 146"/>
                      <a:gd name="T37" fmla="*/ 37 h 81"/>
                      <a:gd name="T38" fmla="*/ 12 w 146"/>
                      <a:gd name="T39" fmla="*/ 41 h 81"/>
                      <a:gd name="T40" fmla="*/ 6 w 146"/>
                      <a:gd name="T41" fmla="*/ 45 h 81"/>
                      <a:gd name="T42" fmla="*/ 0 w 146"/>
                      <a:gd name="T43" fmla="*/ 52 h 81"/>
                      <a:gd name="T44" fmla="*/ 0 w 146"/>
                      <a:gd name="T45" fmla="*/ 58 h 81"/>
                      <a:gd name="T46" fmla="*/ 2 w 146"/>
                      <a:gd name="T47" fmla="*/ 63 h 81"/>
                      <a:gd name="T48" fmla="*/ 4 w 146"/>
                      <a:gd name="T49" fmla="*/ 68 h 81"/>
                      <a:gd name="T50" fmla="*/ 6 w 146"/>
                      <a:gd name="T51" fmla="*/ 73 h 81"/>
                      <a:gd name="T52" fmla="*/ 12 w 146"/>
                      <a:gd name="T53" fmla="*/ 78 h 81"/>
                      <a:gd name="T54" fmla="*/ 18 w 146"/>
                      <a:gd name="T55" fmla="*/ 81 h 81"/>
                      <a:gd name="T56" fmla="*/ 23 w 146"/>
                      <a:gd name="T57" fmla="*/ 81 h 81"/>
                      <a:gd name="T58" fmla="*/ 28 w 146"/>
                      <a:gd name="T59" fmla="*/ 81 h 81"/>
                      <a:gd name="T60" fmla="*/ 33 w 146"/>
                      <a:gd name="T61" fmla="*/ 79 h 81"/>
                      <a:gd name="T62" fmla="*/ 40 w 146"/>
                      <a:gd name="T63" fmla="*/ 78 h 81"/>
                      <a:gd name="T64" fmla="*/ 48 w 146"/>
                      <a:gd name="T65" fmla="*/ 75 h 81"/>
                      <a:gd name="T66" fmla="*/ 56 w 146"/>
                      <a:gd name="T67" fmla="*/ 72 h 81"/>
                      <a:gd name="T68" fmla="*/ 63 w 146"/>
                      <a:gd name="T69" fmla="*/ 70 h 81"/>
                      <a:gd name="T70" fmla="*/ 68 w 146"/>
                      <a:gd name="T71" fmla="*/ 68 h 81"/>
                      <a:gd name="T72" fmla="*/ 73 w 146"/>
                      <a:gd name="T73" fmla="*/ 67 h 81"/>
                      <a:gd name="T74" fmla="*/ 78 w 146"/>
                      <a:gd name="T75" fmla="*/ 65 h 81"/>
                      <a:gd name="T76" fmla="*/ 83 w 146"/>
                      <a:gd name="T77" fmla="*/ 63 h 81"/>
                      <a:gd name="T78" fmla="*/ 88 w 146"/>
                      <a:gd name="T79" fmla="*/ 61 h 81"/>
                      <a:gd name="T80" fmla="*/ 93 w 146"/>
                      <a:gd name="T81" fmla="*/ 59 h 81"/>
                      <a:gd name="T82" fmla="*/ 98 w 146"/>
                      <a:gd name="T83" fmla="*/ 56 h 81"/>
                      <a:gd name="T84" fmla="*/ 103 w 146"/>
                      <a:gd name="T85" fmla="*/ 54 h 81"/>
                      <a:gd name="T86" fmla="*/ 108 w 146"/>
                      <a:gd name="T87" fmla="*/ 53 h 81"/>
                      <a:gd name="T88" fmla="*/ 116 w 146"/>
                      <a:gd name="T89" fmla="*/ 48 h 81"/>
                      <a:gd name="T90" fmla="*/ 124 w 146"/>
                      <a:gd name="T91" fmla="*/ 44 h 81"/>
                      <a:gd name="T92" fmla="*/ 132 w 146"/>
                      <a:gd name="T93" fmla="*/ 40 h 81"/>
                      <a:gd name="T94" fmla="*/ 137 w 146"/>
                      <a:gd name="T95" fmla="*/ 35 h 81"/>
                      <a:gd name="T96" fmla="*/ 142 w 146"/>
                      <a:gd name="T97" fmla="*/ 31 h 81"/>
                      <a:gd name="T98" fmla="*/ 146 w 146"/>
                      <a:gd name="T99" fmla="*/ 27 h 81"/>
                      <a:gd name="T100" fmla="*/ 146 w 146"/>
                      <a:gd name="T101" fmla="*/ 21 h 81"/>
                      <a:gd name="T102" fmla="*/ 144 w 146"/>
                      <a:gd name="T103" fmla="*/ 15 h 81"/>
                      <a:gd name="T104" fmla="*/ 141 w 146"/>
                      <a:gd name="T105" fmla="*/ 10 h 81"/>
                      <a:gd name="T106" fmla="*/ 136 w 146"/>
                      <a:gd name="T107" fmla="*/ 6 h 81"/>
                      <a:gd name="T108" fmla="*/ 131 w 146"/>
                      <a:gd name="T109" fmla="*/ 3 h 81"/>
                      <a:gd name="T110" fmla="*/ 125 w 146"/>
                      <a:gd name="T111" fmla="*/ 1 h 81"/>
                      <a:gd name="T112" fmla="*/ 119 w 146"/>
                      <a:gd name="T113" fmla="*/ 0 h 81"/>
                      <a:gd name="T114" fmla="*/ 118 w 146"/>
                      <a:gd name="T115" fmla="*/ 0 h 81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146"/>
                      <a:gd name="T175" fmla="*/ 0 h 81"/>
                      <a:gd name="T176" fmla="*/ 146 w 146"/>
                      <a:gd name="T177" fmla="*/ 81 h 81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146" h="81">
                        <a:moveTo>
                          <a:pt x="118" y="0"/>
                        </a:moveTo>
                        <a:lnTo>
                          <a:pt x="117" y="0"/>
                        </a:lnTo>
                        <a:lnTo>
                          <a:pt x="115" y="1"/>
                        </a:lnTo>
                        <a:lnTo>
                          <a:pt x="112" y="1"/>
                        </a:lnTo>
                        <a:lnTo>
                          <a:pt x="109" y="2"/>
                        </a:lnTo>
                        <a:lnTo>
                          <a:pt x="106" y="3"/>
                        </a:lnTo>
                        <a:lnTo>
                          <a:pt x="102" y="4"/>
                        </a:lnTo>
                        <a:lnTo>
                          <a:pt x="98" y="6"/>
                        </a:lnTo>
                        <a:lnTo>
                          <a:pt x="96" y="7"/>
                        </a:lnTo>
                        <a:lnTo>
                          <a:pt x="94" y="8"/>
                        </a:lnTo>
                        <a:lnTo>
                          <a:pt x="91" y="8"/>
                        </a:lnTo>
                        <a:lnTo>
                          <a:pt x="89" y="10"/>
                        </a:lnTo>
                        <a:lnTo>
                          <a:pt x="87" y="10"/>
                        </a:lnTo>
                        <a:lnTo>
                          <a:pt x="84" y="11"/>
                        </a:lnTo>
                        <a:lnTo>
                          <a:pt x="82" y="12"/>
                        </a:lnTo>
                        <a:lnTo>
                          <a:pt x="79" y="13"/>
                        </a:lnTo>
                        <a:lnTo>
                          <a:pt x="76" y="14"/>
                        </a:lnTo>
                        <a:lnTo>
                          <a:pt x="74" y="15"/>
                        </a:lnTo>
                        <a:lnTo>
                          <a:pt x="71" y="16"/>
                        </a:lnTo>
                        <a:lnTo>
                          <a:pt x="68" y="17"/>
                        </a:lnTo>
                        <a:lnTo>
                          <a:pt x="65" y="18"/>
                        </a:lnTo>
                        <a:lnTo>
                          <a:pt x="63" y="19"/>
                        </a:lnTo>
                        <a:lnTo>
                          <a:pt x="60" y="20"/>
                        </a:lnTo>
                        <a:lnTo>
                          <a:pt x="58" y="22"/>
                        </a:lnTo>
                        <a:lnTo>
                          <a:pt x="55" y="22"/>
                        </a:lnTo>
                        <a:lnTo>
                          <a:pt x="52" y="24"/>
                        </a:lnTo>
                        <a:lnTo>
                          <a:pt x="49" y="24"/>
                        </a:lnTo>
                        <a:lnTo>
                          <a:pt x="46" y="25"/>
                        </a:lnTo>
                        <a:lnTo>
                          <a:pt x="43" y="26"/>
                        </a:lnTo>
                        <a:lnTo>
                          <a:pt x="41" y="27"/>
                        </a:lnTo>
                        <a:lnTo>
                          <a:pt x="37" y="29"/>
                        </a:lnTo>
                        <a:lnTo>
                          <a:pt x="35" y="30"/>
                        </a:lnTo>
                        <a:lnTo>
                          <a:pt x="32" y="31"/>
                        </a:lnTo>
                        <a:lnTo>
                          <a:pt x="30" y="32"/>
                        </a:lnTo>
                        <a:lnTo>
                          <a:pt x="27" y="34"/>
                        </a:lnTo>
                        <a:lnTo>
                          <a:pt x="25" y="35"/>
                        </a:lnTo>
                        <a:lnTo>
                          <a:pt x="20" y="37"/>
                        </a:lnTo>
                        <a:lnTo>
                          <a:pt x="16" y="39"/>
                        </a:lnTo>
                        <a:lnTo>
                          <a:pt x="12" y="41"/>
                        </a:lnTo>
                        <a:lnTo>
                          <a:pt x="9" y="43"/>
                        </a:lnTo>
                        <a:lnTo>
                          <a:pt x="6" y="45"/>
                        </a:lnTo>
                        <a:lnTo>
                          <a:pt x="4" y="48"/>
                        </a:lnTo>
                        <a:lnTo>
                          <a:pt x="0" y="52"/>
                        </a:lnTo>
                        <a:lnTo>
                          <a:pt x="0" y="55"/>
                        </a:lnTo>
                        <a:lnTo>
                          <a:pt x="0" y="58"/>
                        </a:lnTo>
                        <a:lnTo>
                          <a:pt x="0" y="60"/>
                        </a:lnTo>
                        <a:lnTo>
                          <a:pt x="2" y="63"/>
                        </a:lnTo>
                        <a:lnTo>
                          <a:pt x="3" y="66"/>
                        </a:lnTo>
                        <a:lnTo>
                          <a:pt x="4" y="68"/>
                        </a:lnTo>
                        <a:lnTo>
                          <a:pt x="5" y="71"/>
                        </a:lnTo>
                        <a:lnTo>
                          <a:pt x="6" y="73"/>
                        </a:lnTo>
                        <a:lnTo>
                          <a:pt x="8" y="75"/>
                        </a:lnTo>
                        <a:lnTo>
                          <a:pt x="12" y="78"/>
                        </a:lnTo>
                        <a:lnTo>
                          <a:pt x="16" y="81"/>
                        </a:lnTo>
                        <a:lnTo>
                          <a:pt x="18" y="81"/>
                        </a:lnTo>
                        <a:lnTo>
                          <a:pt x="21" y="81"/>
                        </a:lnTo>
                        <a:lnTo>
                          <a:pt x="23" y="81"/>
                        </a:lnTo>
                        <a:lnTo>
                          <a:pt x="27" y="81"/>
                        </a:lnTo>
                        <a:lnTo>
                          <a:pt x="28" y="81"/>
                        </a:lnTo>
                        <a:lnTo>
                          <a:pt x="30" y="80"/>
                        </a:lnTo>
                        <a:lnTo>
                          <a:pt x="33" y="79"/>
                        </a:lnTo>
                        <a:lnTo>
                          <a:pt x="36" y="79"/>
                        </a:lnTo>
                        <a:lnTo>
                          <a:pt x="40" y="78"/>
                        </a:lnTo>
                        <a:lnTo>
                          <a:pt x="44" y="76"/>
                        </a:lnTo>
                        <a:lnTo>
                          <a:pt x="48" y="75"/>
                        </a:lnTo>
                        <a:lnTo>
                          <a:pt x="52" y="74"/>
                        </a:lnTo>
                        <a:lnTo>
                          <a:pt x="56" y="72"/>
                        </a:lnTo>
                        <a:lnTo>
                          <a:pt x="61" y="71"/>
                        </a:lnTo>
                        <a:lnTo>
                          <a:pt x="63" y="70"/>
                        </a:lnTo>
                        <a:lnTo>
                          <a:pt x="66" y="69"/>
                        </a:lnTo>
                        <a:lnTo>
                          <a:pt x="68" y="68"/>
                        </a:lnTo>
                        <a:lnTo>
                          <a:pt x="71" y="68"/>
                        </a:lnTo>
                        <a:lnTo>
                          <a:pt x="73" y="67"/>
                        </a:lnTo>
                        <a:lnTo>
                          <a:pt x="75" y="65"/>
                        </a:lnTo>
                        <a:lnTo>
                          <a:pt x="78" y="65"/>
                        </a:lnTo>
                        <a:lnTo>
                          <a:pt x="80" y="64"/>
                        </a:lnTo>
                        <a:lnTo>
                          <a:pt x="83" y="63"/>
                        </a:lnTo>
                        <a:lnTo>
                          <a:pt x="85" y="62"/>
                        </a:lnTo>
                        <a:lnTo>
                          <a:pt x="88" y="61"/>
                        </a:lnTo>
                        <a:lnTo>
                          <a:pt x="91" y="60"/>
                        </a:lnTo>
                        <a:lnTo>
                          <a:pt x="93" y="59"/>
                        </a:lnTo>
                        <a:lnTo>
                          <a:pt x="96" y="58"/>
                        </a:lnTo>
                        <a:lnTo>
                          <a:pt x="98" y="56"/>
                        </a:lnTo>
                        <a:lnTo>
                          <a:pt x="101" y="55"/>
                        </a:lnTo>
                        <a:lnTo>
                          <a:pt x="103" y="54"/>
                        </a:lnTo>
                        <a:lnTo>
                          <a:pt x="106" y="54"/>
                        </a:lnTo>
                        <a:lnTo>
                          <a:pt x="108" y="53"/>
                        </a:lnTo>
                        <a:lnTo>
                          <a:pt x="111" y="52"/>
                        </a:lnTo>
                        <a:lnTo>
                          <a:pt x="116" y="48"/>
                        </a:lnTo>
                        <a:lnTo>
                          <a:pt x="121" y="46"/>
                        </a:lnTo>
                        <a:lnTo>
                          <a:pt x="124" y="44"/>
                        </a:lnTo>
                        <a:lnTo>
                          <a:pt x="129" y="42"/>
                        </a:lnTo>
                        <a:lnTo>
                          <a:pt x="132" y="40"/>
                        </a:lnTo>
                        <a:lnTo>
                          <a:pt x="135" y="38"/>
                        </a:lnTo>
                        <a:lnTo>
                          <a:pt x="137" y="35"/>
                        </a:lnTo>
                        <a:lnTo>
                          <a:pt x="141" y="34"/>
                        </a:lnTo>
                        <a:lnTo>
                          <a:pt x="142" y="31"/>
                        </a:lnTo>
                        <a:lnTo>
                          <a:pt x="144" y="29"/>
                        </a:lnTo>
                        <a:lnTo>
                          <a:pt x="146" y="27"/>
                        </a:lnTo>
                        <a:lnTo>
                          <a:pt x="146" y="25"/>
                        </a:lnTo>
                        <a:lnTo>
                          <a:pt x="146" y="21"/>
                        </a:lnTo>
                        <a:lnTo>
                          <a:pt x="146" y="18"/>
                        </a:lnTo>
                        <a:lnTo>
                          <a:pt x="144" y="15"/>
                        </a:lnTo>
                        <a:lnTo>
                          <a:pt x="143" y="12"/>
                        </a:lnTo>
                        <a:lnTo>
                          <a:pt x="141" y="10"/>
                        </a:lnTo>
                        <a:lnTo>
                          <a:pt x="138" y="7"/>
                        </a:lnTo>
                        <a:lnTo>
                          <a:pt x="136" y="6"/>
                        </a:lnTo>
                        <a:lnTo>
                          <a:pt x="133" y="4"/>
                        </a:lnTo>
                        <a:lnTo>
                          <a:pt x="131" y="3"/>
                        </a:lnTo>
                        <a:lnTo>
                          <a:pt x="127" y="2"/>
                        </a:lnTo>
                        <a:lnTo>
                          <a:pt x="125" y="1"/>
                        </a:lnTo>
                        <a:lnTo>
                          <a:pt x="123" y="1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15"/>
                  <p:cNvSpPr>
                    <a:spLocks/>
                  </p:cNvSpPr>
                  <p:nvPr/>
                </p:nvSpPr>
                <p:spPr bwMode="auto">
                  <a:xfrm>
                    <a:off x="2844414" y="1331201"/>
                    <a:ext cx="95625" cy="42075"/>
                  </a:xfrm>
                  <a:custGeom>
                    <a:avLst/>
                    <a:gdLst>
                      <a:gd name="T0" fmla="*/ 124 w 150"/>
                      <a:gd name="T1" fmla="*/ 0 h 66"/>
                      <a:gd name="T2" fmla="*/ 122 w 150"/>
                      <a:gd name="T3" fmla="*/ 0 h 66"/>
                      <a:gd name="T4" fmla="*/ 116 w 150"/>
                      <a:gd name="T5" fmla="*/ 0 h 66"/>
                      <a:gd name="T6" fmla="*/ 108 w 150"/>
                      <a:gd name="T7" fmla="*/ 1 h 66"/>
                      <a:gd name="T8" fmla="*/ 102 w 150"/>
                      <a:gd name="T9" fmla="*/ 2 h 66"/>
                      <a:gd name="T10" fmla="*/ 97 w 150"/>
                      <a:gd name="T11" fmla="*/ 4 h 66"/>
                      <a:gd name="T12" fmla="*/ 93 w 150"/>
                      <a:gd name="T13" fmla="*/ 4 h 66"/>
                      <a:gd name="T14" fmla="*/ 87 w 150"/>
                      <a:gd name="T15" fmla="*/ 5 h 66"/>
                      <a:gd name="T16" fmla="*/ 82 w 150"/>
                      <a:gd name="T17" fmla="*/ 6 h 66"/>
                      <a:gd name="T18" fmla="*/ 76 w 150"/>
                      <a:gd name="T19" fmla="*/ 7 h 66"/>
                      <a:gd name="T20" fmla="*/ 71 w 150"/>
                      <a:gd name="T21" fmla="*/ 9 h 66"/>
                      <a:gd name="T22" fmla="*/ 65 w 150"/>
                      <a:gd name="T23" fmla="*/ 10 h 66"/>
                      <a:gd name="T24" fmla="*/ 58 w 150"/>
                      <a:gd name="T25" fmla="*/ 12 h 66"/>
                      <a:gd name="T26" fmla="*/ 53 w 150"/>
                      <a:gd name="T27" fmla="*/ 13 h 66"/>
                      <a:gd name="T28" fmla="*/ 47 w 150"/>
                      <a:gd name="T29" fmla="*/ 14 h 66"/>
                      <a:gd name="T30" fmla="*/ 42 w 150"/>
                      <a:gd name="T31" fmla="*/ 15 h 66"/>
                      <a:gd name="T32" fmla="*/ 36 w 150"/>
                      <a:gd name="T33" fmla="*/ 17 h 66"/>
                      <a:gd name="T34" fmla="*/ 30 w 150"/>
                      <a:gd name="T35" fmla="*/ 18 h 66"/>
                      <a:gd name="T36" fmla="*/ 25 w 150"/>
                      <a:gd name="T37" fmla="*/ 20 h 66"/>
                      <a:gd name="T38" fmla="*/ 20 w 150"/>
                      <a:gd name="T39" fmla="*/ 21 h 66"/>
                      <a:gd name="T40" fmla="*/ 14 w 150"/>
                      <a:gd name="T41" fmla="*/ 24 h 66"/>
                      <a:gd name="T42" fmla="*/ 7 w 150"/>
                      <a:gd name="T43" fmla="*/ 26 h 66"/>
                      <a:gd name="T44" fmla="*/ 3 w 150"/>
                      <a:gd name="T45" fmla="*/ 29 h 66"/>
                      <a:gd name="T46" fmla="*/ 0 w 150"/>
                      <a:gd name="T47" fmla="*/ 33 h 66"/>
                      <a:gd name="T48" fmla="*/ 0 w 150"/>
                      <a:gd name="T49" fmla="*/ 37 h 66"/>
                      <a:gd name="T50" fmla="*/ 1 w 150"/>
                      <a:gd name="T51" fmla="*/ 43 h 66"/>
                      <a:gd name="T52" fmla="*/ 2 w 150"/>
                      <a:gd name="T53" fmla="*/ 48 h 66"/>
                      <a:gd name="T54" fmla="*/ 4 w 150"/>
                      <a:gd name="T55" fmla="*/ 53 h 66"/>
                      <a:gd name="T56" fmla="*/ 8 w 150"/>
                      <a:gd name="T57" fmla="*/ 60 h 66"/>
                      <a:gd name="T58" fmla="*/ 14 w 150"/>
                      <a:gd name="T59" fmla="*/ 64 h 66"/>
                      <a:gd name="T60" fmla="*/ 19 w 150"/>
                      <a:gd name="T61" fmla="*/ 65 h 66"/>
                      <a:gd name="T62" fmla="*/ 24 w 150"/>
                      <a:gd name="T63" fmla="*/ 65 h 66"/>
                      <a:gd name="T64" fmla="*/ 29 w 150"/>
                      <a:gd name="T65" fmla="*/ 64 h 66"/>
                      <a:gd name="T66" fmla="*/ 36 w 150"/>
                      <a:gd name="T67" fmla="*/ 63 h 66"/>
                      <a:gd name="T68" fmla="*/ 44 w 150"/>
                      <a:gd name="T69" fmla="*/ 63 h 66"/>
                      <a:gd name="T70" fmla="*/ 51 w 150"/>
                      <a:gd name="T71" fmla="*/ 61 h 66"/>
                      <a:gd name="T72" fmla="*/ 56 w 150"/>
                      <a:gd name="T73" fmla="*/ 61 h 66"/>
                      <a:gd name="T74" fmla="*/ 61 w 150"/>
                      <a:gd name="T75" fmla="*/ 58 h 66"/>
                      <a:gd name="T76" fmla="*/ 66 w 150"/>
                      <a:gd name="T77" fmla="*/ 57 h 66"/>
                      <a:gd name="T78" fmla="*/ 71 w 150"/>
                      <a:gd name="T79" fmla="*/ 57 h 66"/>
                      <a:gd name="T80" fmla="*/ 76 w 150"/>
                      <a:gd name="T81" fmla="*/ 56 h 66"/>
                      <a:gd name="T82" fmla="*/ 81 w 150"/>
                      <a:gd name="T83" fmla="*/ 54 h 66"/>
                      <a:gd name="T84" fmla="*/ 87 w 150"/>
                      <a:gd name="T85" fmla="*/ 53 h 66"/>
                      <a:gd name="T86" fmla="*/ 93 w 150"/>
                      <a:gd name="T87" fmla="*/ 53 h 66"/>
                      <a:gd name="T88" fmla="*/ 98 w 150"/>
                      <a:gd name="T89" fmla="*/ 51 h 66"/>
                      <a:gd name="T90" fmla="*/ 103 w 150"/>
                      <a:gd name="T91" fmla="*/ 50 h 66"/>
                      <a:gd name="T92" fmla="*/ 108 w 150"/>
                      <a:gd name="T93" fmla="*/ 48 h 66"/>
                      <a:gd name="T94" fmla="*/ 113 w 150"/>
                      <a:gd name="T95" fmla="*/ 47 h 66"/>
                      <a:gd name="T96" fmla="*/ 118 w 150"/>
                      <a:gd name="T97" fmla="*/ 45 h 66"/>
                      <a:gd name="T98" fmla="*/ 124 w 150"/>
                      <a:gd name="T99" fmla="*/ 43 h 66"/>
                      <a:gd name="T100" fmla="*/ 133 w 150"/>
                      <a:gd name="T101" fmla="*/ 40 h 66"/>
                      <a:gd name="T102" fmla="*/ 140 w 150"/>
                      <a:gd name="T103" fmla="*/ 36 h 66"/>
                      <a:gd name="T104" fmla="*/ 144 w 150"/>
                      <a:gd name="T105" fmla="*/ 33 h 66"/>
                      <a:gd name="T106" fmla="*/ 148 w 150"/>
                      <a:gd name="T107" fmla="*/ 29 h 66"/>
                      <a:gd name="T108" fmla="*/ 149 w 150"/>
                      <a:gd name="T109" fmla="*/ 24 h 66"/>
                      <a:gd name="T110" fmla="*/ 149 w 150"/>
                      <a:gd name="T111" fmla="*/ 17 h 66"/>
                      <a:gd name="T112" fmla="*/ 146 w 150"/>
                      <a:gd name="T113" fmla="*/ 11 h 66"/>
                      <a:gd name="T114" fmla="*/ 142 w 150"/>
                      <a:gd name="T115" fmla="*/ 7 h 66"/>
                      <a:gd name="T116" fmla="*/ 137 w 150"/>
                      <a:gd name="T117" fmla="*/ 4 h 66"/>
                      <a:gd name="T118" fmla="*/ 132 w 150"/>
                      <a:gd name="T119" fmla="*/ 1 h 66"/>
                      <a:gd name="T120" fmla="*/ 126 w 150"/>
                      <a:gd name="T121" fmla="*/ 0 h 66"/>
                      <a:gd name="T122" fmla="*/ 125 w 150"/>
                      <a:gd name="T123" fmla="*/ 0 h 6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150"/>
                      <a:gd name="T187" fmla="*/ 0 h 66"/>
                      <a:gd name="T188" fmla="*/ 150 w 150"/>
                      <a:gd name="T189" fmla="*/ 66 h 6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150" h="66">
                        <a:moveTo>
                          <a:pt x="125" y="0"/>
                        </a:moveTo>
                        <a:lnTo>
                          <a:pt x="124" y="0"/>
                        </a:lnTo>
                        <a:lnTo>
                          <a:pt x="122" y="0"/>
                        </a:lnTo>
                        <a:lnTo>
                          <a:pt x="120" y="0"/>
                        </a:lnTo>
                        <a:lnTo>
                          <a:pt x="116" y="0"/>
                        </a:lnTo>
                        <a:lnTo>
                          <a:pt x="113" y="1"/>
                        </a:lnTo>
                        <a:lnTo>
                          <a:pt x="108" y="1"/>
                        </a:lnTo>
                        <a:lnTo>
                          <a:pt x="104" y="2"/>
                        </a:lnTo>
                        <a:lnTo>
                          <a:pt x="102" y="2"/>
                        </a:lnTo>
                        <a:lnTo>
                          <a:pt x="99" y="3"/>
                        </a:lnTo>
                        <a:lnTo>
                          <a:pt x="97" y="4"/>
                        </a:lnTo>
                        <a:lnTo>
                          <a:pt x="95" y="4"/>
                        </a:lnTo>
                        <a:lnTo>
                          <a:pt x="93" y="4"/>
                        </a:lnTo>
                        <a:lnTo>
                          <a:pt x="90" y="5"/>
                        </a:lnTo>
                        <a:lnTo>
                          <a:pt x="87" y="5"/>
                        </a:lnTo>
                        <a:lnTo>
                          <a:pt x="85" y="6"/>
                        </a:lnTo>
                        <a:lnTo>
                          <a:pt x="82" y="6"/>
                        </a:lnTo>
                        <a:lnTo>
                          <a:pt x="79" y="7"/>
                        </a:lnTo>
                        <a:lnTo>
                          <a:pt x="76" y="7"/>
                        </a:lnTo>
                        <a:lnTo>
                          <a:pt x="73" y="9"/>
                        </a:lnTo>
                        <a:lnTo>
                          <a:pt x="71" y="9"/>
                        </a:lnTo>
                        <a:lnTo>
                          <a:pt x="67" y="10"/>
                        </a:lnTo>
                        <a:lnTo>
                          <a:pt x="65" y="10"/>
                        </a:lnTo>
                        <a:lnTo>
                          <a:pt x="62" y="11"/>
                        </a:lnTo>
                        <a:lnTo>
                          <a:pt x="58" y="12"/>
                        </a:lnTo>
                        <a:lnTo>
                          <a:pt x="56" y="12"/>
                        </a:lnTo>
                        <a:lnTo>
                          <a:pt x="53" y="13"/>
                        </a:lnTo>
                        <a:lnTo>
                          <a:pt x="50" y="14"/>
                        </a:lnTo>
                        <a:lnTo>
                          <a:pt x="47" y="14"/>
                        </a:lnTo>
                        <a:lnTo>
                          <a:pt x="44" y="15"/>
                        </a:lnTo>
                        <a:lnTo>
                          <a:pt x="42" y="15"/>
                        </a:lnTo>
                        <a:lnTo>
                          <a:pt x="39" y="16"/>
                        </a:lnTo>
                        <a:lnTo>
                          <a:pt x="36" y="17"/>
                        </a:lnTo>
                        <a:lnTo>
                          <a:pt x="33" y="18"/>
                        </a:lnTo>
                        <a:lnTo>
                          <a:pt x="30" y="18"/>
                        </a:lnTo>
                        <a:lnTo>
                          <a:pt x="28" y="19"/>
                        </a:lnTo>
                        <a:lnTo>
                          <a:pt x="25" y="20"/>
                        </a:lnTo>
                        <a:lnTo>
                          <a:pt x="23" y="21"/>
                        </a:lnTo>
                        <a:lnTo>
                          <a:pt x="20" y="21"/>
                        </a:lnTo>
                        <a:lnTo>
                          <a:pt x="18" y="23"/>
                        </a:lnTo>
                        <a:lnTo>
                          <a:pt x="14" y="24"/>
                        </a:lnTo>
                        <a:lnTo>
                          <a:pt x="10" y="25"/>
                        </a:lnTo>
                        <a:lnTo>
                          <a:pt x="7" y="26"/>
                        </a:lnTo>
                        <a:lnTo>
                          <a:pt x="5" y="28"/>
                        </a:lnTo>
                        <a:lnTo>
                          <a:pt x="3" y="29"/>
                        </a:lnTo>
                        <a:lnTo>
                          <a:pt x="1" y="31"/>
                        </a:lnTo>
                        <a:lnTo>
                          <a:pt x="0" y="33"/>
                        </a:lnTo>
                        <a:lnTo>
                          <a:pt x="0" y="34"/>
                        </a:lnTo>
                        <a:lnTo>
                          <a:pt x="0" y="37"/>
                        </a:lnTo>
                        <a:lnTo>
                          <a:pt x="0" y="40"/>
                        </a:lnTo>
                        <a:lnTo>
                          <a:pt x="1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3" y="51"/>
                        </a:lnTo>
                        <a:lnTo>
                          <a:pt x="4" y="53"/>
                        </a:lnTo>
                        <a:lnTo>
                          <a:pt x="5" y="56"/>
                        </a:lnTo>
                        <a:lnTo>
                          <a:pt x="8" y="60"/>
                        </a:lnTo>
                        <a:lnTo>
                          <a:pt x="12" y="63"/>
                        </a:lnTo>
                        <a:lnTo>
                          <a:pt x="14" y="64"/>
                        </a:lnTo>
                        <a:lnTo>
                          <a:pt x="17" y="64"/>
                        </a:lnTo>
                        <a:lnTo>
                          <a:pt x="19" y="65"/>
                        </a:lnTo>
                        <a:lnTo>
                          <a:pt x="23" y="66"/>
                        </a:lnTo>
                        <a:lnTo>
                          <a:pt x="24" y="65"/>
                        </a:lnTo>
                        <a:lnTo>
                          <a:pt x="27" y="64"/>
                        </a:lnTo>
                        <a:lnTo>
                          <a:pt x="29" y="64"/>
                        </a:lnTo>
                        <a:lnTo>
                          <a:pt x="32" y="64"/>
                        </a:lnTo>
                        <a:lnTo>
                          <a:pt x="36" y="63"/>
                        </a:lnTo>
                        <a:lnTo>
                          <a:pt x="40" y="63"/>
                        </a:lnTo>
                        <a:lnTo>
                          <a:pt x="44" y="63"/>
                        </a:lnTo>
                        <a:lnTo>
                          <a:pt x="49" y="62"/>
                        </a:lnTo>
                        <a:lnTo>
                          <a:pt x="51" y="61"/>
                        </a:lnTo>
                        <a:lnTo>
                          <a:pt x="53" y="61"/>
                        </a:lnTo>
                        <a:lnTo>
                          <a:pt x="56" y="61"/>
                        </a:lnTo>
                        <a:lnTo>
                          <a:pt x="58" y="60"/>
                        </a:lnTo>
                        <a:lnTo>
                          <a:pt x="61" y="58"/>
                        </a:lnTo>
                        <a:lnTo>
                          <a:pt x="63" y="58"/>
                        </a:lnTo>
                        <a:lnTo>
                          <a:pt x="66" y="57"/>
                        </a:lnTo>
                        <a:lnTo>
                          <a:pt x="68" y="57"/>
                        </a:lnTo>
                        <a:lnTo>
                          <a:pt x="71" y="57"/>
                        </a:lnTo>
                        <a:lnTo>
                          <a:pt x="73" y="56"/>
                        </a:lnTo>
                        <a:lnTo>
                          <a:pt x="76" y="56"/>
                        </a:lnTo>
                        <a:lnTo>
                          <a:pt x="79" y="55"/>
                        </a:lnTo>
                        <a:lnTo>
                          <a:pt x="81" y="54"/>
                        </a:lnTo>
                        <a:lnTo>
                          <a:pt x="84" y="54"/>
                        </a:lnTo>
                        <a:lnTo>
                          <a:pt x="87" y="53"/>
                        </a:lnTo>
                        <a:lnTo>
                          <a:pt x="90" y="53"/>
                        </a:lnTo>
                        <a:lnTo>
                          <a:pt x="93" y="53"/>
                        </a:lnTo>
                        <a:lnTo>
                          <a:pt x="95" y="52"/>
                        </a:lnTo>
                        <a:lnTo>
                          <a:pt x="98" y="51"/>
                        </a:lnTo>
                        <a:lnTo>
                          <a:pt x="100" y="51"/>
                        </a:lnTo>
                        <a:lnTo>
                          <a:pt x="103" y="50"/>
                        </a:lnTo>
                        <a:lnTo>
                          <a:pt x="105" y="49"/>
                        </a:lnTo>
                        <a:lnTo>
                          <a:pt x="108" y="48"/>
                        </a:lnTo>
                        <a:lnTo>
                          <a:pt x="111" y="48"/>
                        </a:lnTo>
                        <a:lnTo>
                          <a:pt x="113" y="47"/>
                        </a:lnTo>
                        <a:lnTo>
                          <a:pt x="116" y="46"/>
                        </a:lnTo>
                        <a:lnTo>
                          <a:pt x="118" y="45"/>
                        </a:lnTo>
                        <a:lnTo>
                          <a:pt x="120" y="44"/>
                        </a:lnTo>
                        <a:lnTo>
                          <a:pt x="124" y="43"/>
                        </a:lnTo>
                        <a:lnTo>
                          <a:pt x="129" y="42"/>
                        </a:lnTo>
                        <a:lnTo>
                          <a:pt x="133" y="40"/>
                        </a:lnTo>
                        <a:lnTo>
                          <a:pt x="136" y="38"/>
                        </a:lnTo>
                        <a:lnTo>
                          <a:pt x="140" y="36"/>
                        </a:lnTo>
                        <a:lnTo>
                          <a:pt x="143" y="35"/>
                        </a:lnTo>
                        <a:lnTo>
                          <a:pt x="144" y="33"/>
                        </a:lnTo>
                        <a:lnTo>
                          <a:pt x="147" y="31"/>
                        </a:lnTo>
                        <a:lnTo>
                          <a:pt x="148" y="29"/>
                        </a:lnTo>
                        <a:lnTo>
                          <a:pt x="149" y="28"/>
                        </a:lnTo>
                        <a:lnTo>
                          <a:pt x="149" y="24"/>
                        </a:lnTo>
                        <a:lnTo>
                          <a:pt x="150" y="20"/>
                        </a:lnTo>
                        <a:lnTo>
                          <a:pt x="149" y="17"/>
                        </a:lnTo>
                        <a:lnTo>
                          <a:pt x="148" y="14"/>
                        </a:lnTo>
                        <a:lnTo>
                          <a:pt x="146" y="11"/>
                        </a:lnTo>
                        <a:lnTo>
                          <a:pt x="144" y="9"/>
                        </a:lnTo>
                        <a:lnTo>
                          <a:pt x="142" y="7"/>
                        </a:lnTo>
                        <a:lnTo>
                          <a:pt x="140" y="6"/>
                        </a:lnTo>
                        <a:lnTo>
                          <a:pt x="137" y="4"/>
                        </a:lnTo>
                        <a:lnTo>
                          <a:pt x="134" y="2"/>
                        </a:lnTo>
                        <a:lnTo>
                          <a:pt x="132" y="1"/>
                        </a:lnTo>
                        <a:lnTo>
                          <a:pt x="130" y="1"/>
                        </a:lnTo>
                        <a:lnTo>
                          <a:pt x="126" y="0"/>
                        </a:lnTo>
                        <a:lnTo>
                          <a:pt x="1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16"/>
                  <p:cNvSpPr>
                    <a:spLocks/>
                  </p:cNvSpPr>
                  <p:nvPr/>
                </p:nvSpPr>
                <p:spPr bwMode="auto">
                  <a:xfrm>
                    <a:off x="2857164" y="1458701"/>
                    <a:ext cx="95625" cy="33150"/>
                  </a:xfrm>
                  <a:custGeom>
                    <a:avLst/>
                    <a:gdLst>
                      <a:gd name="T0" fmla="*/ 129 w 151"/>
                      <a:gd name="T1" fmla="*/ 0 h 52"/>
                      <a:gd name="T2" fmla="*/ 127 w 151"/>
                      <a:gd name="T3" fmla="*/ 0 h 52"/>
                      <a:gd name="T4" fmla="*/ 121 w 151"/>
                      <a:gd name="T5" fmla="*/ 0 h 52"/>
                      <a:gd name="T6" fmla="*/ 114 w 151"/>
                      <a:gd name="T7" fmla="*/ 0 h 52"/>
                      <a:gd name="T8" fmla="*/ 108 w 151"/>
                      <a:gd name="T9" fmla="*/ 2 h 52"/>
                      <a:gd name="T10" fmla="*/ 103 w 151"/>
                      <a:gd name="T11" fmla="*/ 2 h 52"/>
                      <a:gd name="T12" fmla="*/ 97 w 151"/>
                      <a:gd name="T13" fmla="*/ 2 h 52"/>
                      <a:gd name="T14" fmla="*/ 92 w 151"/>
                      <a:gd name="T15" fmla="*/ 2 h 52"/>
                      <a:gd name="T16" fmla="*/ 85 w 151"/>
                      <a:gd name="T17" fmla="*/ 2 h 52"/>
                      <a:gd name="T18" fmla="*/ 80 w 151"/>
                      <a:gd name="T19" fmla="*/ 2 h 52"/>
                      <a:gd name="T20" fmla="*/ 74 w 151"/>
                      <a:gd name="T21" fmla="*/ 3 h 52"/>
                      <a:gd name="T22" fmla="*/ 68 w 151"/>
                      <a:gd name="T23" fmla="*/ 4 h 52"/>
                      <a:gd name="T24" fmla="*/ 62 w 151"/>
                      <a:gd name="T25" fmla="*/ 4 h 52"/>
                      <a:gd name="T26" fmla="*/ 57 w 151"/>
                      <a:gd name="T27" fmla="*/ 4 h 52"/>
                      <a:gd name="T28" fmla="*/ 51 w 151"/>
                      <a:gd name="T29" fmla="*/ 5 h 52"/>
                      <a:gd name="T30" fmla="*/ 44 w 151"/>
                      <a:gd name="T31" fmla="*/ 6 h 52"/>
                      <a:gd name="T32" fmla="*/ 39 w 151"/>
                      <a:gd name="T33" fmla="*/ 6 h 52"/>
                      <a:gd name="T34" fmla="*/ 34 w 151"/>
                      <a:gd name="T35" fmla="*/ 7 h 52"/>
                      <a:gd name="T36" fmla="*/ 28 w 151"/>
                      <a:gd name="T37" fmla="*/ 8 h 52"/>
                      <a:gd name="T38" fmla="*/ 24 w 151"/>
                      <a:gd name="T39" fmla="*/ 9 h 52"/>
                      <a:gd name="T40" fmla="*/ 17 w 151"/>
                      <a:gd name="T41" fmla="*/ 10 h 52"/>
                      <a:gd name="T42" fmla="*/ 8 w 151"/>
                      <a:gd name="T43" fmla="*/ 12 h 52"/>
                      <a:gd name="T44" fmla="*/ 3 w 151"/>
                      <a:gd name="T45" fmla="*/ 15 h 52"/>
                      <a:gd name="T46" fmla="*/ 0 w 151"/>
                      <a:gd name="T47" fmla="*/ 17 h 52"/>
                      <a:gd name="T48" fmla="*/ 0 w 151"/>
                      <a:gd name="T49" fmla="*/ 21 h 52"/>
                      <a:gd name="T50" fmla="*/ 0 w 151"/>
                      <a:gd name="T51" fmla="*/ 27 h 52"/>
                      <a:gd name="T52" fmla="*/ 0 w 151"/>
                      <a:gd name="T53" fmla="*/ 33 h 52"/>
                      <a:gd name="T54" fmla="*/ 1 w 151"/>
                      <a:gd name="T55" fmla="*/ 38 h 52"/>
                      <a:gd name="T56" fmla="*/ 5 w 151"/>
                      <a:gd name="T57" fmla="*/ 44 h 52"/>
                      <a:gd name="T58" fmla="*/ 10 w 151"/>
                      <a:gd name="T59" fmla="*/ 49 h 52"/>
                      <a:gd name="T60" fmla="*/ 15 w 151"/>
                      <a:gd name="T61" fmla="*/ 50 h 52"/>
                      <a:gd name="T62" fmla="*/ 21 w 151"/>
                      <a:gd name="T63" fmla="*/ 51 h 52"/>
                      <a:gd name="T64" fmla="*/ 26 w 151"/>
                      <a:gd name="T65" fmla="*/ 51 h 52"/>
                      <a:gd name="T66" fmla="*/ 33 w 151"/>
                      <a:gd name="T67" fmla="*/ 51 h 52"/>
                      <a:gd name="T68" fmla="*/ 40 w 151"/>
                      <a:gd name="T69" fmla="*/ 51 h 52"/>
                      <a:gd name="T70" fmla="*/ 47 w 151"/>
                      <a:gd name="T71" fmla="*/ 51 h 52"/>
                      <a:gd name="T72" fmla="*/ 52 w 151"/>
                      <a:gd name="T73" fmla="*/ 51 h 52"/>
                      <a:gd name="T74" fmla="*/ 57 w 151"/>
                      <a:gd name="T75" fmla="*/ 51 h 52"/>
                      <a:gd name="T76" fmla="*/ 62 w 151"/>
                      <a:gd name="T77" fmla="*/ 51 h 52"/>
                      <a:gd name="T78" fmla="*/ 67 w 151"/>
                      <a:gd name="T79" fmla="*/ 51 h 52"/>
                      <a:gd name="T80" fmla="*/ 72 w 151"/>
                      <a:gd name="T81" fmla="*/ 50 h 52"/>
                      <a:gd name="T82" fmla="*/ 78 w 151"/>
                      <a:gd name="T83" fmla="*/ 50 h 52"/>
                      <a:gd name="T84" fmla="*/ 84 w 151"/>
                      <a:gd name="T85" fmla="*/ 50 h 52"/>
                      <a:gd name="T86" fmla="*/ 89 w 151"/>
                      <a:gd name="T87" fmla="*/ 50 h 52"/>
                      <a:gd name="T88" fmla="*/ 95 w 151"/>
                      <a:gd name="T89" fmla="*/ 49 h 52"/>
                      <a:gd name="T90" fmla="*/ 100 w 151"/>
                      <a:gd name="T91" fmla="*/ 49 h 52"/>
                      <a:gd name="T92" fmla="*/ 105 w 151"/>
                      <a:gd name="T93" fmla="*/ 48 h 52"/>
                      <a:gd name="T94" fmla="*/ 110 w 151"/>
                      <a:gd name="T95" fmla="*/ 47 h 52"/>
                      <a:gd name="T96" fmla="*/ 115 w 151"/>
                      <a:gd name="T97" fmla="*/ 46 h 52"/>
                      <a:gd name="T98" fmla="*/ 120 w 151"/>
                      <a:gd name="T99" fmla="*/ 45 h 52"/>
                      <a:gd name="T100" fmla="*/ 125 w 151"/>
                      <a:gd name="T101" fmla="*/ 44 h 52"/>
                      <a:gd name="T102" fmla="*/ 131 w 151"/>
                      <a:gd name="T103" fmla="*/ 43 h 52"/>
                      <a:gd name="T104" fmla="*/ 138 w 151"/>
                      <a:gd name="T105" fmla="*/ 40 h 52"/>
                      <a:gd name="T106" fmla="*/ 143 w 151"/>
                      <a:gd name="T107" fmla="*/ 37 h 52"/>
                      <a:gd name="T108" fmla="*/ 148 w 151"/>
                      <a:gd name="T109" fmla="*/ 35 h 52"/>
                      <a:gd name="T110" fmla="*/ 150 w 151"/>
                      <a:gd name="T111" fmla="*/ 29 h 52"/>
                      <a:gd name="T112" fmla="*/ 151 w 151"/>
                      <a:gd name="T113" fmla="*/ 22 h 52"/>
                      <a:gd name="T114" fmla="*/ 148 w 151"/>
                      <a:gd name="T115" fmla="*/ 16 h 52"/>
                      <a:gd name="T116" fmla="*/ 144 w 151"/>
                      <a:gd name="T117" fmla="*/ 11 h 52"/>
                      <a:gd name="T118" fmla="*/ 141 w 151"/>
                      <a:gd name="T119" fmla="*/ 7 h 52"/>
                      <a:gd name="T120" fmla="*/ 136 w 151"/>
                      <a:gd name="T121" fmla="*/ 4 h 52"/>
                      <a:gd name="T122" fmla="*/ 131 w 151"/>
                      <a:gd name="T123" fmla="*/ 2 h 52"/>
                      <a:gd name="T124" fmla="*/ 130 w 151"/>
                      <a:gd name="T125" fmla="*/ 0 h 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1"/>
                      <a:gd name="T190" fmla="*/ 0 h 52"/>
                      <a:gd name="T191" fmla="*/ 151 w 151"/>
                      <a:gd name="T192" fmla="*/ 52 h 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1" h="52">
                        <a:moveTo>
                          <a:pt x="130" y="0"/>
                        </a:moveTo>
                        <a:lnTo>
                          <a:pt x="129" y="0"/>
                        </a:lnTo>
                        <a:lnTo>
                          <a:pt x="128" y="0"/>
                        </a:lnTo>
                        <a:lnTo>
                          <a:pt x="127" y="0"/>
                        </a:lnTo>
                        <a:lnTo>
                          <a:pt x="124" y="0"/>
                        </a:lnTo>
                        <a:lnTo>
                          <a:pt x="121" y="0"/>
                        </a:lnTo>
                        <a:lnTo>
                          <a:pt x="118" y="0"/>
                        </a:lnTo>
                        <a:lnTo>
                          <a:pt x="114" y="0"/>
                        </a:lnTo>
                        <a:lnTo>
                          <a:pt x="110" y="2"/>
                        </a:lnTo>
                        <a:lnTo>
                          <a:pt x="108" y="2"/>
                        </a:lnTo>
                        <a:lnTo>
                          <a:pt x="105" y="2"/>
                        </a:lnTo>
                        <a:lnTo>
                          <a:pt x="103" y="2"/>
                        </a:lnTo>
                        <a:lnTo>
                          <a:pt x="100" y="2"/>
                        </a:lnTo>
                        <a:lnTo>
                          <a:pt x="97" y="2"/>
                        </a:lnTo>
                        <a:lnTo>
                          <a:pt x="95" y="2"/>
                        </a:lnTo>
                        <a:lnTo>
                          <a:pt x="92" y="2"/>
                        </a:lnTo>
                        <a:lnTo>
                          <a:pt x="89" y="2"/>
                        </a:lnTo>
                        <a:lnTo>
                          <a:pt x="85" y="2"/>
                        </a:lnTo>
                        <a:lnTo>
                          <a:pt x="82" y="2"/>
                        </a:lnTo>
                        <a:lnTo>
                          <a:pt x="80" y="2"/>
                        </a:lnTo>
                        <a:lnTo>
                          <a:pt x="77" y="3"/>
                        </a:lnTo>
                        <a:lnTo>
                          <a:pt x="74" y="3"/>
                        </a:lnTo>
                        <a:lnTo>
                          <a:pt x="71" y="3"/>
                        </a:lnTo>
                        <a:lnTo>
                          <a:pt x="68" y="4"/>
                        </a:lnTo>
                        <a:lnTo>
                          <a:pt x="66" y="4"/>
                        </a:lnTo>
                        <a:lnTo>
                          <a:pt x="62" y="4"/>
                        </a:lnTo>
                        <a:lnTo>
                          <a:pt x="60" y="4"/>
                        </a:lnTo>
                        <a:lnTo>
                          <a:pt x="57" y="4"/>
                        </a:lnTo>
                        <a:lnTo>
                          <a:pt x="53" y="5"/>
                        </a:lnTo>
                        <a:lnTo>
                          <a:pt x="51" y="5"/>
                        </a:lnTo>
                        <a:lnTo>
                          <a:pt x="48" y="6"/>
                        </a:lnTo>
                        <a:lnTo>
                          <a:pt x="44" y="6"/>
                        </a:lnTo>
                        <a:lnTo>
                          <a:pt x="42" y="6"/>
                        </a:lnTo>
                        <a:lnTo>
                          <a:pt x="39" y="6"/>
                        </a:lnTo>
                        <a:lnTo>
                          <a:pt x="36" y="7"/>
                        </a:lnTo>
                        <a:lnTo>
                          <a:pt x="34" y="7"/>
                        </a:lnTo>
                        <a:lnTo>
                          <a:pt x="31" y="8"/>
                        </a:lnTo>
                        <a:lnTo>
                          <a:pt x="28" y="8"/>
                        </a:lnTo>
                        <a:lnTo>
                          <a:pt x="26" y="8"/>
                        </a:lnTo>
                        <a:lnTo>
                          <a:pt x="24" y="9"/>
                        </a:lnTo>
                        <a:lnTo>
                          <a:pt x="21" y="9"/>
                        </a:lnTo>
                        <a:lnTo>
                          <a:pt x="17" y="10"/>
                        </a:lnTo>
                        <a:lnTo>
                          <a:pt x="12" y="11"/>
                        </a:lnTo>
                        <a:lnTo>
                          <a:pt x="8" y="12"/>
                        </a:lnTo>
                        <a:lnTo>
                          <a:pt x="6" y="13"/>
                        </a:lnTo>
                        <a:lnTo>
                          <a:pt x="3" y="15"/>
                        </a:lnTo>
                        <a:lnTo>
                          <a:pt x="1" y="16"/>
                        </a:lnTo>
                        <a:lnTo>
                          <a:pt x="0" y="17"/>
                        </a:lnTo>
                        <a:lnTo>
                          <a:pt x="0" y="19"/>
                        </a:lnTo>
                        <a:lnTo>
                          <a:pt x="0" y="21"/>
                        </a:lnTo>
                        <a:lnTo>
                          <a:pt x="0" y="25"/>
                        </a:lnTo>
                        <a:lnTo>
                          <a:pt x="0" y="27"/>
                        </a:lnTo>
                        <a:lnTo>
                          <a:pt x="0" y="30"/>
                        </a:lnTo>
                        <a:lnTo>
                          <a:pt x="0" y="33"/>
                        </a:lnTo>
                        <a:lnTo>
                          <a:pt x="1" y="35"/>
                        </a:lnTo>
                        <a:lnTo>
                          <a:pt x="1" y="38"/>
                        </a:lnTo>
                        <a:lnTo>
                          <a:pt x="3" y="40"/>
                        </a:lnTo>
                        <a:lnTo>
                          <a:pt x="5" y="44"/>
                        </a:lnTo>
                        <a:lnTo>
                          <a:pt x="9" y="48"/>
                        </a:lnTo>
                        <a:lnTo>
                          <a:pt x="10" y="49"/>
                        </a:lnTo>
                        <a:lnTo>
                          <a:pt x="13" y="50"/>
                        </a:lnTo>
                        <a:lnTo>
                          <a:pt x="15" y="50"/>
                        </a:lnTo>
                        <a:lnTo>
                          <a:pt x="20" y="51"/>
                        </a:lnTo>
                        <a:lnTo>
                          <a:pt x="21" y="51"/>
                        </a:lnTo>
                        <a:lnTo>
                          <a:pt x="23" y="51"/>
                        </a:lnTo>
                        <a:lnTo>
                          <a:pt x="26" y="51"/>
                        </a:lnTo>
                        <a:lnTo>
                          <a:pt x="29" y="51"/>
                        </a:lnTo>
                        <a:lnTo>
                          <a:pt x="33" y="51"/>
                        </a:lnTo>
                        <a:lnTo>
                          <a:pt x="36" y="51"/>
                        </a:lnTo>
                        <a:lnTo>
                          <a:pt x="40" y="51"/>
                        </a:lnTo>
                        <a:lnTo>
                          <a:pt x="45" y="52"/>
                        </a:lnTo>
                        <a:lnTo>
                          <a:pt x="47" y="51"/>
                        </a:lnTo>
                        <a:lnTo>
                          <a:pt x="49" y="51"/>
                        </a:lnTo>
                        <a:lnTo>
                          <a:pt x="52" y="51"/>
                        </a:lnTo>
                        <a:lnTo>
                          <a:pt x="54" y="51"/>
                        </a:lnTo>
                        <a:lnTo>
                          <a:pt x="57" y="51"/>
                        </a:lnTo>
                        <a:lnTo>
                          <a:pt x="60" y="51"/>
                        </a:lnTo>
                        <a:lnTo>
                          <a:pt x="62" y="51"/>
                        </a:lnTo>
                        <a:lnTo>
                          <a:pt x="65" y="51"/>
                        </a:lnTo>
                        <a:lnTo>
                          <a:pt x="67" y="51"/>
                        </a:lnTo>
                        <a:lnTo>
                          <a:pt x="70" y="51"/>
                        </a:lnTo>
                        <a:lnTo>
                          <a:pt x="72" y="50"/>
                        </a:lnTo>
                        <a:lnTo>
                          <a:pt x="75" y="50"/>
                        </a:lnTo>
                        <a:lnTo>
                          <a:pt x="78" y="50"/>
                        </a:lnTo>
                        <a:lnTo>
                          <a:pt x="80" y="50"/>
                        </a:lnTo>
                        <a:lnTo>
                          <a:pt x="84" y="50"/>
                        </a:lnTo>
                        <a:lnTo>
                          <a:pt x="86" y="50"/>
                        </a:lnTo>
                        <a:lnTo>
                          <a:pt x="89" y="50"/>
                        </a:lnTo>
                        <a:lnTo>
                          <a:pt x="92" y="49"/>
                        </a:lnTo>
                        <a:lnTo>
                          <a:pt x="95" y="49"/>
                        </a:lnTo>
                        <a:lnTo>
                          <a:pt x="98" y="49"/>
                        </a:lnTo>
                        <a:lnTo>
                          <a:pt x="100" y="49"/>
                        </a:lnTo>
                        <a:lnTo>
                          <a:pt x="103" y="48"/>
                        </a:lnTo>
                        <a:lnTo>
                          <a:pt x="105" y="48"/>
                        </a:lnTo>
                        <a:lnTo>
                          <a:pt x="109" y="48"/>
                        </a:lnTo>
                        <a:lnTo>
                          <a:pt x="110" y="47"/>
                        </a:lnTo>
                        <a:lnTo>
                          <a:pt x="113" y="47"/>
                        </a:lnTo>
                        <a:lnTo>
                          <a:pt x="115" y="46"/>
                        </a:lnTo>
                        <a:lnTo>
                          <a:pt x="118" y="46"/>
                        </a:lnTo>
                        <a:lnTo>
                          <a:pt x="120" y="45"/>
                        </a:lnTo>
                        <a:lnTo>
                          <a:pt x="123" y="45"/>
                        </a:lnTo>
                        <a:lnTo>
                          <a:pt x="125" y="44"/>
                        </a:lnTo>
                        <a:lnTo>
                          <a:pt x="128" y="44"/>
                        </a:lnTo>
                        <a:lnTo>
                          <a:pt x="131" y="43"/>
                        </a:lnTo>
                        <a:lnTo>
                          <a:pt x="135" y="42"/>
                        </a:lnTo>
                        <a:lnTo>
                          <a:pt x="138" y="40"/>
                        </a:lnTo>
                        <a:lnTo>
                          <a:pt x="141" y="39"/>
                        </a:lnTo>
                        <a:lnTo>
                          <a:pt x="143" y="37"/>
                        </a:lnTo>
                        <a:lnTo>
                          <a:pt x="146" y="36"/>
                        </a:lnTo>
                        <a:lnTo>
                          <a:pt x="148" y="35"/>
                        </a:lnTo>
                        <a:lnTo>
                          <a:pt x="150" y="33"/>
                        </a:lnTo>
                        <a:lnTo>
                          <a:pt x="150" y="29"/>
                        </a:lnTo>
                        <a:lnTo>
                          <a:pt x="151" y="26"/>
                        </a:lnTo>
                        <a:lnTo>
                          <a:pt x="151" y="22"/>
                        </a:lnTo>
                        <a:lnTo>
                          <a:pt x="150" y="20"/>
                        </a:lnTo>
                        <a:lnTo>
                          <a:pt x="148" y="16"/>
                        </a:lnTo>
                        <a:lnTo>
                          <a:pt x="147" y="14"/>
                        </a:lnTo>
                        <a:lnTo>
                          <a:pt x="144" y="11"/>
                        </a:lnTo>
                        <a:lnTo>
                          <a:pt x="143" y="9"/>
                        </a:lnTo>
                        <a:lnTo>
                          <a:pt x="141" y="7"/>
                        </a:lnTo>
                        <a:lnTo>
                          <a:pt x="138" y="6"/>
                        </a:lnTo>
                        <a:lnTo>
                          <a:pt x="136" y="4"/>
                        </a:lnTo>
                        <a:lnTo>
                          <a:pt x="134" y="3"/>
                        </a:lnTo>
                        <a:lnTo>
                          <a:pt x="131" y="2"/>
                        </a:lnTo>
                        <a:lnTo>
                          <a:pt x="13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17"/>
                  <p:cNvSpPr>
                    <a:spLocks/>
                  </p:cNvSpPr>
                  <p:nvPr/>
                </p:nvSpPr>
                <p:spPr bwMode="auto">
                  <a:xfrm>
                    <a:off x="2821464" y="1579826"/>
                    <a:ext cx="96900" cy="30600"/>
                  </a:xfrm>
                  <a:custGeom>
                    <a:avLst/>
                    <a:gdLst>
                      <a:gd name="T0" fmla="*/ 130 w 152"/>
                      <a:gd name="T1" fmla="*/ 0 h 48"/>
                      <a:gd name="T2" fmla="*/ 127 w 152"/>
                      <a:gd name="T3" fmla="*/ 0 h 48"/>
                      <a:gd name="T4" fmla="*/ 122 w 152"/>
                      <a:gd name="T5" fmla="*/ 0 h 48"/>
                      <a:gd name="T6" fmla="*/ 115 w 152"/>
                      <a:gd name="T7" fmla="*/ 0 h 48"/>
                      <a:gd name="T8" fmla="*/ 108 w 152"/>
                      <a:gd name="T9" fmla="*/ 0 h 48"/>
                      <a:gd name="T10" fmla="*/ 103 w 152"/>
                      <a:gd name="T11" fmla="*/ 0 h 48"/>
                      <a:gd name="T12" fmla="*/ 98 w 152"/>
                      <a:gd name="T13" fmla="*/ 0 h 48"/>
                      <a:gd name="T14" fmla="*/ 93 w 152"/>
                      <a:gd name="T15" fmla="*/ 0 h 48"/>
                      <a:gd name="T16" fmla="*/ 88 w 152"/>
                      <a:gd name="T17" fmla="*/ 0 h 48"/>
                      <a:gd name="T18" fmla="*/ 81 w 152"/>
                      <a:gd name="T19" fmla="*/ 0 h 48"/>
                      <a:gd name="T20" fmla="*/ 76 w 152"/>
                      <a:gd name="T21" fmla="*/ 0 h 48"/>
                      <a:gd name="T22" fmla="*/ 69 w 152"/>
                      <a:gd name="T23" fmla="*/ 0 h 48"/>
                      <a:gd name="T24" fmla="*/ 63 w 152"/>
                      <a:gd name="T25" fmla="*/ 0 h 48"/>
                      <a:gd name="T26" fmla="*/ 58 w 152"/>
                      <a:gd name="T27" fmla="*/ 0 h 48"/>
                      <a:gd name="T28" fmla="*/ 51 w 152"/>
                      <a:gd name="T29" fmla="*/ 0 h 48"/>
                      <a:gd name="T30" fmla="*/ 46 w 152"/>
                      <a:gd name="T31" fmla="*/ 0 h 48"/>
                      <a:gd name="T32" fmla="*/ 40 w 152"/>
                      <a:gd name="T33" fmla="*/ 0 h 48"/>
                      <a:gd name="T34" fmla="*/ 35 w 152"/>
                      <a:gd name="T35" fmla="*/ 1 h 48"/>
                      <a:gd name="T36" fmla="*/ 30 w 152"/>
                      <a:gd name="T37" fmla="*/ 1 h 48"/>
                      <a:gd name="T38" fmla="*/ 25 w 152"/>
                      <a:gd name="T39" fmla="*/ 2 h 48"/>
                      <a:gd name="T40" fmla="*/ 20 w 152"/>
                      <a:gd name="T41" fmla="*/ 2 h 48"/>
                      <a:gd name="T42" fmla="*/ 16 w 152"/>
                      <a:gd name="T43" fmla="*/ 4 h 48"/>
                      <a:gd name="T44" fmla="*/ 10 w 152"/>
                      <a:gd name="T45" fmla="*/ 4 h 48"/>
                      <a:gd name="T46" fmla="*/ 5 w 152"/>
                      <a:gd name="T47" fmla="*/ 6 h 48"/>
                      <a:gd name="T48" fmla="*/ 2 w 152"/>
                      <a:gd name="T49" fmla="*/ 9 h 48"/>
                      <a:gd name="T50" fmla="*/ 1 w 152"/>
                      <a:gd name="T51" fmla="*/ 13 h 48"/>
                      <a:gd name="T52" fmla="*/ 0 w 152"/>
                      <a:gd name="T53" fmla="*/ 20 h 48"/>
                      <a:gd name="T54" fmla="*/ 1 w 152"/>
                      <a:gd name="T55" fmla="*/ 25 h 48"/>
                      <a:gd name="T56" fmla="*/ 2 w 152"/>
                      <a:gd name="T57" fmla="*/ 30 h 48"/>
                      <a:gd name="T58" fmla="*/ 5 w 152"/>
                      <a:gd name="T59" fmla="*/ 37 h 48"/>
                      <a:gd name="T60" fmla="*/ 10 w 152"/>
                      <a:gd name="T61" fmla="*/ 43 h 48"/>
                      <a:gd name="T62" fmla="*/ 14 w 152"/>
                      <a:gd name="T63" fmla="*/ 44 h 48"/>
                      <a:gd name="T64" fmla="*/ 19 w 152"/>
                      <a:gd name="T65" fmla="*/ 46 h 48"/>
                      <a:gd name="T66" fmla="*/ 24 w 152"/>
                      <a:gd name="T67" fmla="*/ 46 h 48"/>
                      <a:gd name="T68" fmla="*/ 30 w 152"/>
                      <a:gd name="T69" fmla="*/ 46 h 48"/>
                      <a:gd name="T70" fmla="*/ 36 w 152"/>
                      <a:gd name="T71" fmla="*/ 47 h 48"/>
                      <a:gd name="T72" fmla="*/ 41 w 152"/>
                      <a:gd name="T73" fmla="*/ 47 h 48"/>
                      <a:gd name="T74" fmla="*/ 47 w 152"/>
                      <a:gd name="T75" fmla="*/ 48 h 48"/>
                      <a:gd name="T76" fmla="*/ 55 w 152"/>
                      <a:gd name="T77" fmla="*/ 48 h 48"/>
                      <a:gd name="T78" fmla="*/ 60 w 152"/>
                      <a:gd name="T79" fmla="*/ 48 h 48"/>
                      <a:gd name="T80" fmla="*/ 65 w 152"/>
                      <a:gd name="T81" fmla="*/ 48 h 48"/>
                      <a:gd name="T82" fmla="*/ 70 w 152"/>
                      <a:gd name="T83" fmla="*/ 48 h 48"/>
                      <a:gd name="T84" fmla="*/ 77 w 152"/>
                      <a:gd name="T85" fmla="*/ 48 h 48"/>
                      <a:gd name="T86" fmla="*/ 83 w 152"/>
                      <a:gd name="T87" fmla="*/ 48 h 48"/>
                      <a:gd name="T88" fmla="*/ 88 w 152"/>
                      <a:gd name="T89" fmla="*/ 48 h 48"/>
                      <a:gd name="T90" fmla="*/ 93 w 152"/>
                      <a:gd name="T91" fmla="*/ 48 h 48"/>
                      <a:gd name="T92" fmla="*/ 99 w 152"/>
                      <a:gd name="T93" fmla="*/ 47 h 48"/>
                      <a:gd name="T94" fmla="*/ 104 w 152"/>
                      <a:gd name="T95" fmla="*/ 47 h 48"/>
                      <a:gd name="T96" fmla="*/ 109 w 152"/>
                      <a:gd name="T97" fmla="*/ 47 h 48"/>
                      <a:gd name="T98" fmla="*/ 114 w 152"/>
                      <a:gd name="T99" fmla="*/ 46 h 48"/>
                      <a:gd name="T100" fmla="*/ 118 w 152"/>
                      <a:gd name="T101" fmla="*/ 45 h 48"/>
                      <a:gd name="T102" fmla="*/ 123 w 152"/>
                      <a:gd name="T103" fmla="*/ 45 h 48"/>
                      <a:gd name="T104" fmla="*/ 130 w 152"/>
                      <a:gd name="T105" fmla="*/ 44 h 48"/>
                      <a:gd name="T106" fmla="*/ 137 w 152"/>
                      <a:gd name="T107" fmla="*/ 41 h 48"/>
                      <a:gd name="T108" fmla="*/ 143 w 152"/>
                      <a:gd name="T109" fmla="*/ 39 h 48"/>
                      <a:gd name="T110" fmla="*/ 148 w 152"/>
                      <a:gd name="T111" fmla="*/ 36 h 48"/>
                      <a:gd name="T112" fmla="*/ 151 w 152"/>
                      <a:gd name="T113" fmla="*/ 31 h 48"/>
                      <a:gd name="T114" fmla="*/ 152 w 152"/>
                      <a:gd name="T115" fmla="*/ 24 h 48"/>
                      <a:gd name="T116" fmla="*/ 150 w 152"/>
                      <a:gd name="T117" fmla="*/ 18 h 48"/>
                      <a:gd name="T118" fmla="*/ 145 w 152"/>
                      <a:gd name="T119" fmla="*/ 12 h 48"/>
                      <a:gd name="T120" fmla="*/ 139 w 152"/>
                      <a:gd name="T121" fmla="*/ 6 h 48"/>
                      <a:gd name="T122" fmla="*/ 132 w 152"/>
                      <a:gd name="T123" fmla="*/ 1 h 48"/>
                      <a:gd name="T124" fmla="*/ 131 w 152"/>
                      <a:gd name="T125" fmla="*/ 1 h 4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52"/>
                      <a:gd name="T190" fmla="*/ 0 h 48"/>
                      <a:gd name="T191" fmla="*/ 152 w 152"/>
                      <a:gd name="T192" fmla="*/ 48 h 48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52" h="48">
                        <a:moveTo>
                          <a:pt x="131" y="1"/>
                        </a:moveTo>
                        <a:lnTo>
                          <a:pt x="130" y="0"/>
                        </a:lnTo>
                        <a:lnTo>
                          <a:pt x="129" y="0"/>
                        </a:lnTo>
                        <a:lnTo>
                          <a:pt x="127" y="0"/>
                        </a:lnTo>
                        <a:lnTo>
                          <a:pt x="125" y="0"/>
                        </a:lnTo>
                        <a:lnTo>
                          <a:pt x="122" y="0"/>
                        </a:lnTo>
                        <a:lnTo>
                          <a:pt x="118" y="0"/>
                        </a:lnTo>
                        <a:lnTo>
                          <a:pt x="115" y="0"/>
                        </a:lnTo>
                        <a:lnTo>
                          <a:pt x="111" y="0"/>
                        </a:lnTo>
                        <a:lnTo>
                          <a:pt x="108" y="0"/>
                        </a:lnTo>
                        <a:lnTo>
                          <a:pt x="106" y="0"/>
                        </a:lnTo>
                        <a:lnTo>
                          <a:pt x="103" y="0"/>
                        </a:lnTo>
                        <a:lnTo>
                          <a:pt x="101" y="0"/>
                        </a:lnTo>
                        <a:lnTo>
                          <a:pt x="98" y="0"/>
                        </a:lnTo>
                        <a:lnTo>
                          <a:pt x="96" y="0"/>
                        </a:lnTo>
                        <a:lnTo>
                          <a:pt x="93" y="0"/>
                        </a:lnTo>
                        <a:lnTo>
                          <a:pt x="90" y="0"/>
                        </a:lnTo>
                        <a:lnTo>
                          <a:pt x="88" y="0"/>
                        </a:lnTo>
                        <a:lnTo>
                          <a:pt x="84" y="0"/>
                        </a:lnTo>
                        <a:lnTo>
                          <a:pt x="81" y="0"/>
                        </a:lnTo>
                        <a:lnTo>
                          <a:pt x="79" y="0"/>
                        </a:lnTo>
                        <a:lnTo>
                          <a:pt x="76" y="0"/>
                        </a:lnTo>
                        <a:lnTo>
                          <a:pt x="73" y="0"/>
                        </a:lnTo>
                        <a:lnTo>
                          <a:pt x="69" y="0"/>
                        </a:lnTo>
                        <a:lnTo>
                          <a:pt x="66" y="0"/>
                        </a:lnTo>
                        <a:lnTo>
                          <a:pt x="63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4" y="0"/>
                        </a:lnTo>
                        <a:lnTo>
                          <a:pt x="51" y="0"/>
                        </a:lnTo>
                        <a:lnTo>
                          <a:pt x="49" y="0"/>
                        </a:lnTo>
                        <a:lnTo>
                          <a:pt x="46" y="0"/>
                        </a:lnTo>
                        <a:lnTo>
                          <a:pt x="43" y="0"/>
                        </a:lnTo>
                        <a:lnTo>
                          <a:pt x="40" y="0"/>
                        </a:lnTo>
                        <a:lnTo>
                          <a:pt x="37" y="0"/>
                        </a:lnTo>
                        <a:lnTo>
                          <a:pt x="35" y="1"/>
                        </a:lnTo>
                        <a:lnTo>
                          <a:pt x="32" y="1"/>
                        </a:lnTo>
                        <a:lnTo>
                          <a:pt x="30" y="1"/>
                        </a:lnTo>
                        <a:lnTo>
                          <a:pt x="27" y="2"/>
                        </a:lnTo>
                        <a:lnTo>
                          <a:pt x="25" y="2"/>
                        </a:lnTo>
                        <a:lnTo>
                          <a:pt x="23" y="2"/>
                        </a:lnTo>
                        <a:lnTo>
                          <a:pt x="20" y="2"/>
                        </a:lnTo>
                        <a:lnTo>
                          <a:pt x="18" y="3"/>
                        </a:lnTo>
                        <a:lnTo>
                          <a:pt x="16" y="4"/>
                        </a:lnTo>
                        <a:lnTo>
                          <a:pt x="14" y="4"/>
                        </a:lnTo>
                        <a:lnTo>
                          <a:pt x="10" y="4"/>
                        </a:lnTo>
                        <a:lnTo>
                          <a:pt x="8" y="5"/>
                        </a:lnTo>
                        <a:lnTo>
                          <a:pt x="5" y="6"/>
                        </a:lnTo>
                        <a:lnTo>
                          <a:pt x="3" y="7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1" y="13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1" y="28"/>
                        </a:lnTo>
                        <a:lnTo>
                          <a:pt x="2" y="30"/>
                        </a:lnTo>
                        <a:lnTo>
                          <a:pt x="3" y="33"/>
                        </a:lnTo>
                        <a:lnTo>
                          <a:pt x="5" y="37"/>
                        </a:lnTo>
                        <a:lnTo>
                          <a:pt x="8" y="41"/>
                        </a:lnTo>
                        <a:lnTo>
                          <a:pt x="10" y="43"/>
                        </a:lnTo>
                        <a:lnTo>
                          <a:pt x="12" y="44"/>
                        </a:lnTo>
                        <a:lnTo>
                          <a:pt x="14" y="44"/>
                        </a:lnTo>
                        <a:lnTo>
                          <a:pt x="18" y="46"/>
                        </a:lnTo>
                        <a:lnTo>
                          <a:pt x="19" y="46"/>
                        </a:lnTo>
                        <a:lnTo>
                          <a:pt x="22" y="46"/>
                        </a:lnTo>
                        <a:lnTo>
                          <a:pt x="24" y="46"/>
                        </a:lnTo>
                        <a:lnTo>
                          <a:pt x="27" y="46"/>
                        </a:lnTo>
                        <a:lnTo>
                          <a:pt x="30" y="46"/>
                        </a:lnTo>
                        <a:lnTo>
                          <a:pt x="35" y="47"/>
                        </a:lnTo>
                        <a:lnTo>
                          <a:pt x="36" y="47"/>
                        </a:lnTo>
                        <a:lnTo>
                          <a:pt x="39" y="47"/>
                        </a:lnTo>
                        <a:lnTo>
                          <a:pt x="41" y="47"/>
                        </a:lnTo>
                        <a:lnTo>
                          <a:pt x="44" y="48"/>
                        </a:lnTo>
                        <a:lnTo>
                          <a:pt x="47" y="48"/>
                        </a:lnTo>
                        <a:lnTo>
                          <a:pt x="53" y="48"/>
                        </a:lnTo>
                        <a:lnTo>
                          <a:pt x="55" y="48"/>
                        </a:lnTo>
                        <a:lnTo>
                          <a:pt x="58" y="48"/>
                        </a:lnTo>
                        <a:lnTo>
                          <a:pt x="60" y="48"/>
                        </a:lnTo>
                        <a:lnTo>
                          <a:pt x="63" y="48"/>
                        </a:lnTo>
                        <a:lnTo>
                          <a:pt x="65" y="48"/>
                        </a:lnTo>
                        <a:lnTo>
                          <a:pt x="68" y="48"/>
                        </a:lnTo>
                        <a:lnTo>
                          <a:pt x="70" y="48"/>
                        </a:lnTo>
                        <a:lnTo>
                          <a:pt x="74" y="48"/>
                        </a:lnTo>
                        <a:lnTo>
                          <a:pt x="77" y="48"/>
                        </a:lnTo>
                        <a:lnTo>
                          <a:pt x="80" y="48"/>
                        </a:lnTo>
                        <a:lnTo>
                          <a:pt x="83" y="48"/>
                        </a:lnTo>
                        <a:lnTo>
                          <a:pt x="86" y="48"/>
                        </a:lnTo>
                        <a:lnTo>
                          <a:pt x="88" y="48"/>
                        </a:lnTo>
                        <a:lnTo>
                          <a:pt x="91" y="48"/>
                        </a:lnTo>
                        <a:lnTo>
                          <a:pt x="93" y="48"/>
                        </a:lnTo>
                        <a:lnTo>
                          <a:pt x="96" y="48"/>
                        </a:lnTo>
                        <a:lnTo>
                          <a:pt x="99" y="47"/>
                        </a:lnTo>
                        <a:lnTo>
                          <a:pt x="101" y="47"/>
                        </a:lnTo>
                        <a:lnTo>
                          <a:pt x="104" y="47"/>
                        </a:lnTo>
                        <a:lnTo>
                          <a:pt x="107" y="47"/>
                        </a:lnTo>
                        <a:lnTo>
                          <a:pt x="109" y="47"/>
                        </a:lnTo>
                        <a:lnTo>
                          <a:pt x="112" y="46"/>
                        </a:lnTo>
                        <a:lnTo>
                          <a:pt x="114" y="46"/>
                        </a:lnTo>
                        <a:lnTo>
                          <a:pt x="117" y="46"/>
                        </a:lnTo>
                        <a:lnTo>
                          <a:pt x="118" y="45"/>
                        </a:lnTo>
                        <a:lnTo>
                          <a:pt x="121" y="45"/>
                        </a:lnTo>
                        <a:lnTo>
                          <a:pt x="123" y="45"/>
                        </a:lnTo>
                        <a:lnTo>
                          <a:pt x="126" y="45"/>
                        </a:lnTo>
                        <a:lnTo>
                          <a:pt x="130" y="44"/>
                        </a:lnTo>
                        <a:lnTo>
                          <a:pt x="134" y="43"/>
                        </a:lnTo>
                        <a:lnTo>
                          <a:pt x="137" y="41"/>
                        </a:lnTo>
                        <a:lnTo>
                          <a:pt x="140" y="40"/>
                        </a:lnTo>
                        <a:lnTo>
                          <a:pt x="143" y="39"/>
                        </a:lnTo>
                        <a:lnTo>
                          <a:pt x="145" y="38"/>
                        </a:lnTo>
                        <a:lnTo>
                          <a:pt x="148" y="36"/>
                        </a:lnTo>
                        <a:lnTo>
                          <a:pt x="150" y="35"/>
                        </a:lnTo>
                        <a:lnTo>
                          <a:pt x="151" y="31"/>
                        </a:lnTo>
                        <a:lnTo>
                          <a:pt x="152" y="27"/>
                        </a:lnTo>
                        <a:lnTo>
                          <a:pt x="152" y="24"/>
                        </a:lnTo>
                        <a:lnTo>
                          <a:pt x="151" y="22"/>
                        </a:lnTo>
                        <a:lnTo>
                          <a:pt x="150" y="18"/>
                        </a:lnTo>
                        <a:lnTo>
                          <a:pt x="149" y="15"/>
                        </a:lnTo>
                        <a:lnTo>
                          <a:pt x="145" y="12"/>
                        </a:lnTo>
                        <a:lnTo>
                          <a:pt x="144" y="10"/>
                        </a:lnTo>
                        <a:lnTo>
                          <a:pt x="139" y="6"/>
                        </a:lnTo>
                        <a:lnTo>
                          <a:pt x="135" y="3"/>
                        </a:lnTo>
                        <a:lnTo>
                          <a:pt x="132" y="1"/>
                        </a:lnTo>
                        <a:lnTo>
                          <a:pt x="131" y="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18"/>
                  <p:cNvSpPr>
                    <a:spLocks/>
                  </p:cNvSpPr>
                  <p:nvPr/>
                </p:nvSpPr>
                <p:spPr bwMode="auto">
                  <a:xfrm>
                    <a:off x="2431313" y="1215175"/>
                    <a:ext cx="86700" cy="240975"/>
                  </a:xfrm>
                  <a:custGeom>
                    <a:avLst/>
                    <a:gdLst>
                      <a:gd name="T0" fmla="*/ 80 w 137"/>
                      <a:gd name="T1" fmla="*/ 13 h 378"/>
                      <a:gd name="T2" fmla="*/ 69 w 137"/>
                      <a:gd name="T3" fmla="*/ 23 h 378"/>
                      <a:gd name="T4" fmla="*/ 57 w 137"/>
                      <a:gd name="T5" fmla="*/ 37 h 378"/>
                      <a:gd name="T6" fmla="*/ 50 w 137"/>
                      <a:gd name="T7" fmla="*/ 48 h 378"/>
                      <a:gd name="T8" fmla="*/ 44 w 137"/>
                      <a:gd name="T9" fmla="*/ 57 h 378"/>
                      <a:gd name="T10" fmla="*/ 38 w 137"/>
                      <a:gd name="T11" fmla="*/ 67 h 378"/>
                      <a:gd name="T12" fmla="*/ 32 w 137"/>
                      <a:gd name="T13" fmla="*/ 79 h 378"/>
                      <a:gd name="T14" fmla="*/ 27 w 137"/>
                      <a:gd name="T15" fmla="*/ 93 h 378"/>
                      <a:gd name="T16" fmla="*/ 22 w 137"/>
                      <a:gd name="T17" fmla="*/ 108 h 378"/>
                      <a:gd name="T18" fmla="*/ 17 w 137"/>
                      <a:gd name="T19" fmla="*/ 123 h 378"/>
                      <a:gd name="T20" fmla="*/ 13 w 137"/>
                      <a:gd name="T21" fmla="*/ 141 h 378"/>
                      <a:gd name="T22" fmla="*/ 9 w 137"/>
                      <a:gd name="T23" fmla="*/ 160 h 378"/>
                      <a:gd name="T24" fmla="*/ 6 w 137"/>
                      <a:gd name="T25" fmla="*/ 180 h 378"/>
                      <a:gd name="T26" fmla="*/ 3 w 137"/>
                      <a:gd name="T27" fmla="*/ 198 h 378"/>
                      <a:gd name="T28" fmla="*/ 1 w 137"/>
                      <a:gd name="T29" fmla="*/ 215 h 378"/>
                      <a:gd name="T30" fmla="*/ 0 w 137"/>
                      <a:gd name="T31" fmla="*/ 231 h 378"/>
                      <a:gd name="T32" fmla="*/ 0 w 137"/>
                      <a:gd name="T33" fmla="*/ 245 h 378"/>
                      <a:gd name="T34" fmla="*/ 0 w 137"/>
                      <a:gd name="T35" fmla="*/ 259 h 378"/>
                      <a:gd name="T36" fmla="*/ 3 w 137"/>
                      <a:gd name="T37" fmla="*/ 271 h 378"/>
                      <a:gd name="T38" fmla="*/ 4 w 137"/>
                      <a:gd name="T39" fmla="*/ 283 h 378"/>
                      <a:gd name="T40" fmla="*/ 5 w 137"/>
                      <a:gd name="T41" fmla="*/ 293 h 378"/>
                      <a:gd name="T42" fmla="*/ 6 w 137"/>
                      <a:gd name="T43" fmla="*/ 303 h 378"/>
                      <a:gd name="T44" fmla="*/ 10 w 137"/>
                      <a:gd name="T45" fmla="*/ 319 h 378"/>
                      <a:gd name="T46" fmla="*/ 14 w 137"/>
                      <a:gd name="T47" fmla="*/ 335 h 378"/>
                      <a:gd name="T48" fmla="*/ 18 w 137"/>
                      <a:gd name="T49" fmla="*/ 349 h 378"/>
                      <a:gd name="T50" fmla="*/ 22 w 137"/>
                      <a:gd name="T51" fmla="*/ 361 h 378"/>
                      <a:gd name="T52" fmla="*/ 29 w 137"/>
                      <a:gd name="T53" fmla="*/ 370 h 378"/>
                      <a:gd name="T54" fmla="*/ 39 w 137"/>
                      <a:gd name="T55" fmla="*/ 375 h 378"/>
                      <a:gd name="T56" fmla="*/ 50 w 137"/>
                      <a:gd name="T57" fmla="*/ 378 h 378"/>
                      <a:gd name="T58" fmla="*/ 60 w 137"/>
                      <a:gd name="T59" fmla="*/ 376 h 378"/>
                      <a:gd name="T60" fmla="*/ 70 w 137"/>
                      <a:gd name="T61" fmla="*/ 373 h 378"/>
                      <a:gd name="T62" fmla="*/ 82 w 137"/>
                      <a:gd name="T63" fmla="*/ 363 h 378"/>
                      <a:gd name="T64" fmla="*/ 84 w 137"/>
                      <a:gd name="T65" fmla="*/ 352 h 378"/>
                      <a:gd name="T66" fmla="*/ 84 w 137"/>
                      <a:gd name="T67" fmla="*/ 341 h 378"/>
                      <a:gd name="T68" fmla="*/ 81 w 137"/>
                      <a:gd name="T69" fmla="*/ 329 h 378"/>
                      <a:gd name="T70" fmla="*/ 79 w 137"/>
                      <a:gd name="T71" fmla="*/ 316 h 378"/>
                      <a:gd name="T72" fmla="*/ 74 w 137"/>
                      <a:gd name="T73" fmla="*/ 299 h 378"/>
                      <a:gd name="T74" fmla="*/ 72 w 137"/>
                      <a:gd name="T75" fmla="*/ 288 h 378"/>
                      <a:gd name="T76" fmla="*/ 71 w 137"/>
                      <a:gd name="T77" fmla="*/ 277 h 378"/>
                      <a:gd name="T78" fmla="*/ 70 w 137"/>
                      <a:gd name="T79" fmla="*/ 266 h 378"/>
                      <a:gd name="T80" fmla="*/ 69 w 137"/>
                      <a:gd name="T81" fmla="*/ 252 h 378"/>
                      <a:gd name="T82" fmla="*/ 69 w 137"/>
                      <a:gd name="T83" fmla="*/ 237 h 378"/>
                      <a:gd name="T84" fmla="*/ 69 w 137"/>
                      <a:gd name="T85" fmla="*/ 221 h 378"/>
                      <a:gd name="T86" fmla="*/ 69 w 137"/>
                      <a:gd name="T87" fmla="*/ 204 h 378"/>
                      <a:gd name="T88" fmla="*/ 70 w 137"/>
                      <a:gd name="T89" fmla="*/ 185 h 378"/>
                      <a:gd name="T90" fmla="*/ 73 w 137"/>
                      <a:gd name="T91" fmla="*/ 168 h 378"/>
                      <a:gd name="T92" fmla="*/ 76 w 137"/>
                      <a:gd name="T93" fmla="*/ 152 h 378"/>
                      <a:gd name="T94" fmla="*/ 83 w 137"/>
                      <a:gd name="T95" fmla="*/ 137 h 378"/>
                      <a:gd name="T96" fmla="*/ 88 w 137"/>
                      <a:gd name="T97" fmla="*/ 124 h 378"/>
                      <a:gd name="T98" fmla="*/ 94 w 137"/>
                      <a:gd name="T99" fmla="*/ 113 h 378"/>
                      <a:gd name="T100" fmla="*/ 100 w 137"/>
                      <a:gd name="T101" fmla="*/ 100 h 378"/>
                      <a:gd name="T102" fmla="*/ 106 w 137"/>
                      <a:gd name="T103" fmla="*/ 91 h 378"/>
                      <a:gd name="T104" fmla="*/ 112 w 137"/>
                      <a:gd name="T105" fmla="*/ 81 h 378"/>
                      <a:gd name="T106" fmla="*/ 122 w 137"/>
                      <a:gd name="T107" fmla="*/ 67 h 378"/>
                      <a:gd name="T108" fmla="*/ 131 w 137"/>
                      <a:gd name="T109" fmla="*/ 52 h 378"/>
                      <a:gd name="T110" fmla="*/ 136 w 137"/>
                      <a:gd name="T111" fmla="*/ 39 h 378"/>
                      <a:gd name="T112" fmla="*/ 136 w 137"/>
                      <a:gd name="T113" fmla="*/ 26 h 378"/>
                      <a:gd name="T114" fmla="*/ 131 w 137"/>
                      <a:gd name="T115" fmla="*/ 13 h 378"/>
                      <a:gd name="T116" fmla="*/ 119 w 137"/>
                      <a:gd name="T117" fmla="*/ 2 h 378"/>
                      <a:gd name="T118" fmla="*/ 105 w 137"/>
                      <a:gd name="T119" fmla="*/ 0 h 378"/>
                      <a:gd name="T120" fmla="*/ 92 w 137"/>
                      <a:gd name="T121" fmla="*/ 5 h 37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37"/>
                      <a:gd name="T184" fmla="*/ 0 h 378"/>
                      <a:gd name="T185" fmla="*/ 137 w 137"/>
                      <a:gd name="T186" fmla="*/ 378 h 37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37" h="378">
                        <a:moveTo>
                          <a:pt x="90" y="7"/>
                        </a:moveTo>
                        <a:lnTo>
                          <a:pt x="86" y="9"/>
                        </a:lnTo>
                        <a:lnTo>
                          <a:pt x="83" y="12"/>
                        </a:lnTo>
                        <a:lnTo>
                          <a:pt x="80" y="13"/>
                        </a:lnTo>
                        <a:lnTo>
                          <a:pt x="76" y="16"/>
                        </a:lnTo>
                        <a:lnTo>
                          <a:pt x="74" y="18"/>
                        </a:lnTo>
                        <a:lnTo>
                          <a:pt x="72" y="21"/>
                        </a:lnTo>
                        <a:lnTo>
                          <a:pt x="69" y="23"/>
                        </a:lnTo>
                        <a:lnTo>
                          <a:pt x="66" y="26"/>
                        </a:lnTo>
                        <a:lnTo>
                          <a:pt x="64" y="29"/>
                        </a:lnTo>
                        <a:lnTo>
                          <a:pt x="61" y="34"/>
                        </a:lnTo>
                        <a:lnTo>
                          <a:pt x="57" y="37"/>
                        </a:lnTo>
                        <a:lnTo>
                          <a:pt x="55" y="42"/>
                        </a:lnTo>
                        <a:lnTo>
                          <a:pt x="54" y="43"/>
                        </a:lnTo>
                        <a:lnTo>
                          <a:pt x="52" y="45"/>
                        </a:lnTo>
                        <a:lnTo>
                          <a:pt x="50" y="48"/>
                        </a:lnTo>
                        <a:lnTo>
                          <a:pt x="49" y="50"/>
                        </a:lnTo>
                        <a:lnTo>
                          <a:pt x="47" y="52"/>
                        </a:lnTo>
                        <a:lnTo>
                          <a:pt x="46" y="55"/>
                        </a:lnTo>
                        <a:lnTo>
                          <a:pt x="44" y="57"/>
                        </a:lnTo>
                        <a:lnTo>
                          <a:pt x="43" y="60"/>
                        </a:lnTo>
                        <a:lnTo>
                          <a:pt x="41" y="62"/>
                        </a:lnTo>
                        <a:lnTo>
                          <a:pt x="40" y="65"/>
                        </a:lnTo>
                        <a:lnTo>
                          <a:pt x="38" y="67"/>
                        </a:lnTo>
                        <a:lnTo>
                          <a:pt x="37" y="71"/>
                        </a:lnTo>
                        <a:lnTo>
                          <a:pt x="35" y="73"/>
                        </a:lnTo>
                        <a:lnTo>
                          <a:pt x="34" y="76"/>
                        </a:lnTo>
                        <a:lnTo>
                          <a:pt x="32" y="79"/>
                        </a:lnTo>
                        <a:lnTo>
                          <a:pt x="31" y="83"/>
                        </a:lnTo>
                        <a:lnTo>
                          <a:pt x="30" y="85"/>
                        </a:lnTo>
                        <a:lnTo>
                          <a:pt x="28" y="89"/>
                        </a:lnTo>
                        <a:lnTo>
                          <a:pt x="27" y="93"/>
                        </a:lnTo>
                        <a:lnTo>
                          <a:pt x="26" y="97"/>
                        </a:lnTo>
                        <a:lnTo>
                          <a:pt x="24" y="100"/>
                        </a:lnTo>
                        <a:lnTo>
                          <a:pt x="23" y="104"/>
                        </a:lnTo>
                        <a:lnTo>
                          <a:pt x="22" y="108"/>
                        </a:lnTo>
                        <a:lnTo>
                          <a:pt x="20" y="112"/>
                        </a:lnTo>
                        <a:lnTo>
                          <a:pt x="19" y="115"/>
                        </a:lnTo>
                        <a:lnTo>
                          <a:pt x="18" y="119"/>
                        </a:lnTo>
                        <a:lnTo>
                          <a:pt x="17" y="123"/>
                        </a:lnTo>
                        <a:lnTo>
                          <a:pt x="16" y="128"/>
                        </a:lnTo>
                        <a:lnTo>
                          <a:pt x="14" y="132"/>
                        </a:lnTo>
                        <a:lnTo>
                          <a:pt x="14" y="136"/>
                        </a:lnTo>
                        <a:lnTo>
                          <a:pt x="13" y="141"/>
                        </a:lnTo>
                        <a:lnTo>
                          <a:pt x="12" y="146"/>
                        </a:lnTo>
                        <a:lnTo>
                          <a:pt x="11" y="150"/>
                        </a:lnTo>
                        <a:lnTo>
                          <a:pt x="10" y="155"/>
                        </a:lnTo>
                        <a:lnTo>
                          <a:pt x="9" y="160"/>
                        </a:lnTo>
                        <a:lnTo>
                          <a:pt x="9" y="165"/>
                        </a:lnTo>
                        <a:lnTo>
                          <a:pt x="8" y="170"/>
                        </a:lnTo>
                        <a:lnTo>
                          <a:pt x="6" y="175"/>
                        </a:lnTo>
                        <a:lnTo>
                          <a:pt x="6" y="180"/>
                        </a:lnTo>
                        <a:lnTo>
                          <a:pt x="5" y="185"/>
                        </a:lnTo>
                        <a:lnTo>
                          <a:pt x="4" y="189"/>
                        </a:lnTo>
                        <a:lnTo>
                          <a:pt x="4" y="194"/>
                        </a:lnTo>
                        <a:lnTo>
                          <a:pt x="3" y="198"/>
                        </a:lnTo>
                        <a:lnTo>
                          <a:pt x="3" y="203"/>
                        </a:lnTo>
                        <a:lnTo>
                          <a:pt x="3" y="207"/>
                        </a:lnTo>
                        <a:lnTo>
                          <a:pt x="3" y="210"/>
                        </a:lnTo>
                        <a:lnTo>
                          <a:pt x="1" y="215"/>
                        </a:lnTo>
                        <a:lnTo>
                          <a:pt x="1" y="219"/>
                        </a:lnTo>
                        <a:lnTo>
                          <a:pt x="0" y="223"/>
                        </a:lnTo>
                        <a:lnTo>
                          <a:pt x="0" y="227"/>
                        </a:lnTo>
                        <a:lnTo>
                          <a:pt x="0" y="231"/>
                        </a:lnTo>
                        <a:lnTo>
                          <a:pt x="0" y="234"/>
                        </a:lnTo>
                        <a:lnTo>
                          <a:pt x="0" y="237"/>
                        </a:lnTo>
                        <a:lnTo>
                          <a:pt x="0" y="241"/>
                        </a:lnTo>
                        <a:lnTo>
                          <a:pt x="0" y="245"/>
                        </a:lnTo>
                        <a:lnTo>
                          <a:pt x="0" y="249"/>
                        </a:lnTo>
                        <a:lnTo>
                          <a:pt x="0" y="252"/>
                        </a:lnTo>
                        <a:lnTo>
                          <a:pt x="0" y="255"/>
                        </a:lnTo>
                        <a:lnTo>
                          <a:pt x="0" y="259"/>
                        </a:lnTo>
                        <a:lnTo>
                          <a:pt x="1" y="262"/>
                        </a:lnTo>
                        <a:lnTo>
                          <a:pt x="1" y="265"/>
                        </a:lnTo>
                        <a:lnTo>
                          <a:pt x="1" y="268"/>
                        </a:lnTo>
                        <a:lnTo>
                          <a:pt x="3" y="271"/>
                        </a:lnTo>
                        <a:lnTo>
                          <a:pt x="3" y="274"/>
                        </a:lnTo>
                        <a:lnTo>
                          <a:pt x="3" y="276"/>
                        </a:lnTo>
                        <a:lnTo>
                          <a:pt x="3" y="280"/>
                        </a:lnTo>
                        <a:lnTo>
                          <a:pt x="4" y="283"/>
                        </a:lnTo>
                        <a:lnTo>
                          <a:pt x="4" y="285"/>
                        </a:lnTo>
                        <a:lnTo>
                          <a:pt x="4" y="288"/>
                        </a:lnTo>
                        <a:lnTo>
                          <a:pt x="5" y="290"/>
                        </a:lnTo>
                        <a:lnTo>
                          <a:pt x="5" y="293"/>
                        </a:lnTo>
                        <a:lnTo>
                          <a:pt x="6" y="295"/>
                        </a:lnTo>
                        <a:lnTo>
                          <a:pt x="6" y="298"/>
                        </a:lnTo>
                        <a:lnTo>
                          <a:pt x="6" y="300"/>
                        </a:lnTo>
                        <a:lnTo>
                          <a:pt x="6" y="303"/>
                        </a:lnTo>
                        <a:lnTo>
                          <a:pt x="8" y="305"/>
                        </a:lnTo>
                        <a:lnTo>
                          <a:pt x="8" y="309"/>
                        </a:lnTo>
                        <a:lnTo>
                          <a:pt x="9" y="315"/>
                        </a:lnTo>
                        <a:lnTo>
                          <a:pt x="10" y="319"/>
                        </a:lnTo>
                        <a:lnTo>
                          <a:pt x="12" y="323"/>
                        </a:lnTo>
                        <a:lnTo>
                          <a:pt x="13" y="327"/>
                        </a:lnTo>
                        <a:lnTo>
                          <a:pt x="13" y="331"/>
                        </a:lnTo>
                        <a:lnTo>
                          <a:pt x="14" y="335"/>
                        </a:lnTo>
                        <a:lnTo>
                          <a:pt x="15" y="338"/>
                        </a:lnTo>
                        <a:lnTo>
                          <a:pt x="16" y="342"/>
                        </a:lnTo>
                        <a:lnTo>
                          <a:pt x="17" y="346"/>
                        </a:lnTo>
                        <a:lnTo>
                          <a:pt x="18" y="349"/>
                        </a:lnTo>
                        <a:lnTo>
                          <a:pt x="19" y="353"/>
                        </a:lnTo>
                        <a:lnTo>
                          <a:pt x="19" y="356"/>
                        </a:lnTo>
                        <a:lnTo>
                          <a:pt x="20" y="359"/>
                        </a:lnTo>
                        <a:lnTo>
                          <a:pt x="22" y="361"/>
                        </a:lnTo>
                        <a:lnTo>
                          <a:pt x="23" y="364"/>
                        </a:lnTo>
                        <a:lnTo>
                          <a:pt x="25" y="366"/>
                        </a:lnTo>
                        <a:lnTo>
                          <a:pt x="27" y="368"/>
                        </a:lnTo>
                        <a:lnTo>
                          <a:pt x="29" y="370"/>
                        </a:lnTo>
                        <a:lnTo>
                          <a:pt x="32" y="372"/>
                        </a:lnTo>
                        <a:lnTo>
                          <a:pt x="34" y="373"/>
                        </a:lnTo>
                        <a:lnTo>
                          <a:pt x="37" y="375"/>
                        </a:lnTo>
                        <a:lnTo>
                          <a:pt x="39" y="375"/>
                        </a:lnTo>
                        <a:lnTo>
                          <a:pt x="42" y="376"/>
                        </a:lnTo>
                        <a:lnTo>
                          <a:pt x="44" y="377"/>
                        </a:lnTo>
                        <a:lnTo>
                          <a:pt x="47" y="378"/>
                        </a:lnTo>
                        <a:lnTo>
                          <a:pt x="50" y="378"/>
                        </a:lnTo>
                        <a:lnTo>
                          <a:pt x="52" y="378"/>
                        </a:lnTo>
                        <a:lnTo>
                          <a:pt x="55" y="378"/>
                        </a:lnTo>
                        <a:lnTo>
                          <a:pt x="57" y="378"/>
                        </a:lnTo>
                        <a:lnTo>
                          <a:pt x="60" y="376"/>
                        </a:lnTo>
                        <a:lnTo>
                          <a:pt x="63" y="376"/>
                        </a:lnTo>
                        <a:lnTo>
                          <a:pt x="65" y="375"/>
                        </a:lnTo>
                        <a:lnTo>
                          <a:pt x="68" y="374"/>
                        </a:lnTo>
                        <a:lnTo>
                          <a:pt x="70" y="373"/>
                        </a:lnTo>
                        <a:lnTo>
                          <a:pt x="73" y="372"/>
                        </a:lnTo>
                        <a:lnTo>
                          <a:pt x="76" y="369"/>
                        </a:lnTo>
                        <a:lnTo>
                          <a:pt x="80" y="365"/>
                        </a:lnTo>
                        <a:lnTo>
                          <a:pt x="82" y="363"/>
                        </a:lnTo>
                        <a:lnTo>
                          <a:pt x="83" y="360"/>
                        </a:lnTo>
                        <a:lnTo>
                          <a:pt x="84" y="357"/>
                        </a:lnTo>
                        <a:lnTo>
                          <a:pt x="84" y="356"/>
                        </a:lnTo>
                        <a:lnTo>
                          <a:pt x="84" y="352"/>
                        </a:lnTo>
                        <a:lnTo>
                          <a:pt x="84" y="350"/>
                        </a:lnTo>
                        <a:lnTo>
                          <a:pt x="84" y="347"/>
                        </a:lnTo>
                        <a:lnTo>
                          <a:pt x="84" y="344"/>
                        </a:lnTo>
                        <a:lnTo>
                          <a:pt x="84" y="341"/>
                        </a:lnTo>
                        <a:lnTo>
                          <a:pt x="83" y="338"/>
                        </a:lnTo>
                        <a:lnTo>
                          <a:pt x="83" y="335"/>
                        </a:lnTo>
                        <a:lnTo>
                          <a:pt x="82" y="333"/>
                        </a:lnTo>
                        <a:lnTo>
                          <a:pt x="81" y="329"/>
                        </a:lnTo>
                        <a:lnTo>
                          <a:pt x="81" y="326"/>
                        </a:lnTo>
                        <a:lnTo>
                          <a:pt x="80" y="323"/>
                        </a:lnTo>
                        <a:lnTo>
                          <a:pt x="80" y="320"/>
                        </a:lnTo>
                        <a:lnTo>
                          <a:pt x="79" y="316"/>
                        </a:lnTo>
                        <a:lnTo>
                          <a:pt x="77" y="312"/>
                        </a:lnTo>
                        <a:lnTo>
                          <a:pt x="76" y="308"/>
                        </a:lnTo>
                        <a:lnTo>
                          <a:pt x="76" y="304"/>
                        </a:lnTo>
                        <a:lnTo>
                          <a:pt x="74" y="299"/>
                        </a:lnTo>
                        <a:lnTo>
                          <a:pt x="74" y="295"/>
                        </a:lnTo>
                        <a:lnTo>
                          <a:pt x="73" y="293"/>
                        </a:lnTo>
                        <a:lnTo>
                          <a:pt x="73" y="290"/>
                        </a:lnTo>
                        <a:lnTo>
                          <a:pt x="72" y="288"/>
                        </a:lnTo>
                        <a:lnTo>
                          <a:pt x="72" y="285"/>
                        </a:lnTo>
                        <a:lnTo>
                          <a:pt x="71" y="283"/>
                        </a:lnTo>
                        <a:lnTo>
                          <a:pt x="71" y="280"/>
                        </a:lnTo>
                        <a:lnTo>
                          <a:pt x="71" y="277"/>
                        </a:lnTo>
                        <a:lnTo>
                          <a:pt x="71" y="274"/>
                        </a:lnTo>
                        <a:lnTo>
                          <a:pt x="70" y="271"/>
                        </a:lnTo>
                        <a:lnTo>
                          <a:pt x="70" y="269"/>
                        </a:lnTo>
                        <a:lnTo>
                          <a:pt x="70" y="266"/>
                        </a:lnTo>
                        <a:lnTo>
                          <a:pt x="70" y="262"/>
                        </a:lnTo>
                        <a:lnTo>
                          <a:pt x="69" y="259"/>
                        </a:lnTo>
                        <a:lnTo>
                          <a:pt x="69" y="256"/>
                        </a:lnTo>
                        <a:lnTo>
                          <a:pt x="69" y="252"/>
                        </a:lnTo>
                        <a:lnTo>
                          <a:pt x="69" y="249"/>
                        </a:lnTo>
                        <a:lnTo>
                          <a:pt x="69" y="245"/>
                        </a:lnTo>
                        <a:lnTo>
                          <a:pt x="69" y="241"/>
                        </a:lnTo>
                        <a:lnTo>
                          <a:pt x="69" y="237"/>
                        </a:lnTo>
                        <a:lnTo>
                          <a:pt x="69" y="233"/>
                        </a:lnTo>
                        <a:lnTo>
                          <a:pt x="69" y="229"/>
                        </a:lnTo>
                        <a:lnTo>
                          <a:pt x="69" y="225"/>
                        </a:lnTo>
                        <a:lnTo>
                          <a:pt x="69" y="221"/>
                        </a:lnTo>
                        <a:lnTo>
                          <a:pt x="69" y="217"/>
                        </a:lnTo>
                        <a:lnTo>
                          <a:pt x="69" y="212"/>
                        </a:lnTo>
                        <a:lnTo>
                          <a:pt x="69" y="208"/>
                        </a:lnTo>
                        <a:lnTo>
                          <a:pt x="69" y="204"/>
                        </a:lnTo>
                        <a:lnTo>
                          <a:pt x="70" y="199"/>
                        </a:lnTo>
                        <a:lnTo>
                          <a:pt x="70" y="194"/>
                        </a:lnTo>
                        <a:lnTo>
                          <a:pt x="70" y="190"/>
                        </a:lnTo>
                        <a:lnTo>
                          <a:pt x="70" y="185"/>
                        </a:lnTo>
                        <a:lnTo>
                          <a:pt x="71" y="181"/>
                        </a:lnTo>
                        <a:lnTo>
                          <a:pt x="71" y="176"/>
                        </a:lnTo>
                        <a:lnTo>
                          <a:pt x="73" y="171"/>
                        </a:lnTo>
                        <a:lnTo>
                          <a:pt x="73" y="168"/>
                        </a:lnTo>
                        <a:lnTo>
                          <a:pt x="74" y="164"/>
                        </a:lnTo>
                        <a:lnTo>
                          <a:pt x="75" y="159"/>
                        </a:lnTo>
                        <a:lnTo>
                          <a:pt x="76" y="156"/>
                        </a:lnTo>
                        <a:lnTo>
                          <a:pt x="76" y="152"/>
                        </a:lnTo>
                        <a:lnTo>
                          <a:pt x="79" y="148"/>
                        </a:lnTo>
                        <a:lnTo>
                          <a:pt x="80" y="145"/>
                        </a:lnTo>
                        <a:lnTo>
                          <a:pt x="81" y="141"/>
                        </a:lnTo>
                        <a:lnTo>
                          <a:pt x="83" y="137"/>
                        </a:lnTo>
                        <a:lnTo>
                          <a:pt x="84" y="134"/>
                        </a:lnTo>
                        <a:lnTo>
                          <a:pt x="85" y="131"/>
                        </a:lnTo>
                        <a:lnTo>
                          <a:pt x="86" y="128"/>
                        </a:lnTo>
                        <a:lnTo>
                          <a:pt x="88" y="124"/>
                        </a:lnTo>
                        <a:lnTo>
                          <a:pt x="89" y="122"/>
                        </a:lnTo>
                        <a:lnTo>
                          <a:pt x="90" y="118"/>
                        </a:lnTo>
                        <a:lnTo>
                          <a:pt x="92" y="115"/>
                        </a:lnTo>
                        <a:lnTo>
                          <a:pt x="94" y="113"/>
                        </a:lnTo>
                        <a:lnTo>
                          <a:pt x="95" y="110"/>
                        </a:lnTo>
                        <a:lnTo>
                          <a:pt x="96" y="107"/>
                        </a:lnTo>
                        <a:lnTo>
                          <a:pt x="98" y="104"/>
                        </a:lnTo>
                        <a:lnTo>
                          <a:pt x="100" y="100"/>
                        </a:lnTo>
                        <a:lnTo>
                          <a:pt x="102" y="98"/>
                        </a:lnTo>
                        <a:lnTo>
                          <a:pt x="103" y="95"/>
                        </a:lnTo>
                        <a:lnTo>
                          <a:pt x="104" y="93"/>
                        </a:lnTo>
                        <a:lnTo>
                          <a:pt x="106" y="91"/>
                        </a:lnTo>
                        <a:lnTo>
                          <a:pt x="108" y="89"/>
                        </a:lnTo>
                        <a:lnTo>
                          <a:pt x="109" y="86"/>
                        </a:lnTo>
                        <a:lnTo>
                          <a:pt x="110" y="84"/>
                        </a:lnTo>
                        <a:lnTo>
                          <a:pt x="112" y="81"/>
                        </a:lnTo>
                        <a:lnTo>
                          <a:pt x="113" y="79"/>
                        </a:lnTo>
                        <a:lnTo>
                          <a:pt x="116" y="75"/>
                        </a:lnTo>
                        <a:lnTo>
                          <a:pt x="119" y="71"/>
                        </a:lnTo>
                        <a:lnTo>
                          <a:pt x="122" y="67"/>
                        </a:lnTo>
                        <a:lnTo>
                          <a:pt x="124" y="63"/>
                        </a:lnTo>
                        <a:lnTo>
                          <a:pt x="127" y="60"/>
                        </a:lnTo>
                        <a:lnTo>
                          <a:pt x="130" y="56"/>
                        </a:lnTo>
                        <a:lnTo>
                          <a:pt x="131" y="52"/>
                        </a:lnTo>
                        <a:lnTo>
                          <a:pt x="133" y="49"/>
                        </a:lnTo>
                        <a:lnTo>
                          <a:pt x="134" y="45"/>
                        </a:lnTo>
                        <a:lnTo>
                          <a:pt x="136" y="42"/>
                        </a:lnTo>
                        <a:lnTo>
                          <a:pt x="136" y="39"/>
                        </a:lnTo>
                        <a:lnTo>
                          <a:pt x="137" y="36"/>
                        </a:lnTo>
                        <a:lnTo>
                          <a:pt x="137" y="32"/>
                        </a:lnTo>
                        <a:lnTo>
                          <a:pt x="137" y="29"/>
                        </a:lnTo>
                        <a:lnTo>
                          <a:pt x="136" y="26"/>
                        </a:lnTo>
                        <a:lnTo>
                          <a:pt x="135" y="23"/>
                        </a:lnTo>
                        <a:lnTo>
                          <a:pt x="135" y="20"/>
                        </a:lnTo>
                        <a:lnTo>
                          <a:pt x="133" y="18"/>
                        </a:lnTo>
                        <a:lnTo>
                          <a:pt x="131" y="13"/>
                        </a:lnTo>
                        <a:lnTo>
                          <a:pt x="129" y="10"/>
                        </a:lnTo>
                        <a:lnTo>
                          <a:pt x="126" y="7"/>
                        </a:lnTo>
                        <a:lnTo>
                          <a:pt x="123" y="4"/>
                        </a:lnTo>
                        <a:lnTo>
                          <a:pt x="119" y="2"/>
                        </a:lnTo>
                        <a:lnTo>
                          <a:pt x="116" y="1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5" y="0"/>
                        </a:lnTo>
                        <a:lnTo>
                          <a:pt x="102" y="1"/>
                        </a:lnTo>
                        <a:lnTo>
                          <a:pt x="98" y="1"/>
                        </a:lnTo>
                        <a:lnTo>
                          <a:pt x="95" y="3"/>
                        </a:lnTo>
                        <a:lnTo>
                          <a:pt x="92" y="5"/>
                        </a:lnTo>
                        <a:lnTo>
                          <a:pt x="90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625E0-39F2-42D5-91AE-17987FCB7BD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3119438" y="5546725"/>
            <a:ext cx="36083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Indistinguishable</a:t>
            </a:r>
          </a:p>
        </p:txBody>
      </p:sp>
    </p:spTree>
    <p:custDataLst>
      <p:tags r:id="rId1"/>
    </p:custDataLst>
  </p:cSld>
  <p:clrMapOvr>
    <a:masterClrMapping/>
  </p:clrMapOvr>
  <p:transition advTm="6193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Black-Box Zero Knowledge [GO90]</a:t>
            </a: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Universal S interacts with and </a:t>
            </a:r>
            <a:r>
              <a:rPr lang="en-US" b="1" smtClean="0">
                <a:solidFill>
                  <a:schemeClr val="accent2"/>
                </a:solidFill>
              </a:rPr>
              <a:t>rewinds</a:t>
            </a:r>
            <a:r>
              <a:rPr lang="en-US" smtClean="0"/>
              <a:t> V*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>
              <a:buFont typeface="Arial" charset="0"/>
              <a:buNone/>
            </a:pPr>
            <a:r>
              <a:rPr lang="en-US" sz="2400" smtClean="0"/>
              <a:t>Equivalently: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Most known and all practical ZK are BB</a:t>
            </a:r>
          </a:p>
          <a:p>
            <a:pPr lvl="1"/>
            <a:r>
              <a:rPr lang="en-US" smtClean="0"/>
              <a:t>This talk: Focus on </a:t>
            </a:r>
            <a:r>
              <a:rPr lang="en-US" b="1" smtClean="0">
                <a:solidFill>
                  <a:srgbClr val="FF0000"/>
                </a:solidFill>
              </a:rPr>
              <a:t>BB ZK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7CAEC-CDD4-4F1F-97C0-E74FBAAD0790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24580" name="Group 20"/>
          <p:cNvGrpSpPr>
            <a:grpSpLocks/>
          </p:cNvGrpSpPr>
          <p:nvPr/>
        </p:nvGrpSpPr>
        <p:grpSpPr bwMode="auto">
          <a:xfrm>
            <a:off x="2992438" y="2244725"/>
            <a:ext cx="3159125" cy="941388"/>
            <a:chOff x="2992747" y="3306622"/>
            <a:chExt cx="3158507" cy="941059"/>
          </a:xfrm>
        </p:grpSpPr>
        <p:grpSp>
          <p:nvGrpSpPr>
            <p:cNvPr id="24654" name="Group 15"/>
            <p:cNvGrpSpPr>
              <a:grpSpLocks/>
            </p:cNvGrpSpPr>
            <p:nvPr/>
          </p:nvGrpSpPr>
          <p:grpSpPr bwMode="auto">
            <a:xfrm>
              <a:off x="5307939" y="3306622"/>
              <a:ext cx="843315" cy="941059"/>
              <a:chOff x="6131542" y="4051300"/>
              <a:chExt cx="843315" cy="941059"/>
            </a:xfrm>
          </p:grpSpPr>
          <p:pic>
            <p:nvPicPr>
              <p:cNvPr id="11" name="Picture 2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131542" y="4100694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24657" name="Freeform 29"/>
              <p:cNvSpPr>
                <a:spLocks/>
              </p:cNvSpPr>
              <p:nvPr/>
            </p:nvSpPr>
            <p:spPr bwMode="auto">
              <a:xfrm>
                <a:off x="6676377" y="4051300"/>
                <a:ext cx="86590" cy="191071"/>
              </a:xfrm>
              <a:custGeom>
                <a:avLst/>
                <a:gdLst>
                  <a:gd name="T0" fmla="*/ 0 w 126"/>
                  <a:gd name="T1" fmla="*/ 113 h 192"/>
                  <a:gd name="T2" fmla="*/ 96 w 126"/>
                  <a:gd name="T3" fmla="*/ 26 h 192"/>
                  <a:gd name="T4" fmla="*/ 105 w 126"/>
                  <a:gd name="T5" fmla="*/ 0 h 192"/>
                  <a:gd name="T6" fmla="*/ 105 w 126"/>
                  <a:gd name="T7" fmla="*/ 52 h 192"/>
                  <a:gd name="T8" fmla="*/ 43 w 126"/>
                  <a:gd name="T9" fmla="*/ 174 h 192"/>
                  <a:gd name="T10" fmla="*/ 0 w 126"/>
                  <a:gd name="T11" fmla="*/ 192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192"/>
                  <a:gd name="T20" fmla="*/ 126 w 126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192">
                    <a:moveTo>
                      <a:pt x="0" y="113"/>
                    </a:moveTo>
                    <a:cubicBezTo>
                      <a:pt x="60" y="92"/>
                      <a:pt x="53" y="66"/>
                      <a:pt x="96" y="26"/>
                    </a:cubicBezTo>
                    <a:cubicBezTo>
                      <a:pt x="99" y="17"/>
                      <a:pt x="96" y="0"/>
                      <a:pt x="105" y="0"/>
                    </a:cubicBezTo>
                    <a:cubicBezTo>
                      <a:pt x="126" y="0"/>
                      <a:pt x="105" y="52"/>
                      <a:pt x="105" y="52"/>
                    </a:cubicBezTo>
                    <a:cubicBezTo>
                      <a:pt x="93" y="97"/>
                      <a:pt x="87" y="148"/>
                      <a:pt x="43" y="174"/>
                    </a:cubicBezTo>
                    <a:cubicBezTo>
                      <a:pt x="30" y="182"/>
                      <a:pt x="14" y="185"/>
                      <a:pt x="0" y="192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8" name="Freeform 30"/>
              <p:cNvSpPr>
                <a:spLocks/>
              </p:cNvSpPr>
              <p:nvPr/>
            </p:nvSpPr>
            <p:spPr bwMode="auto">
              <a:xfrm>
                <a:off x="6365227" y="4080791"/>
                <a:ext cx="90355" cy="147284"/>
              </a:xfrm>
              <a:custGeom>
                <a:avLst/>
                <a:gdLst>
                  <a:gd name="T0" fmla="*/ 131 w 131"/>
                  <a:gd name="T1" fmla="*/ 61 h 149"/>
                  <a:gd name="T2" fmla="*/ 61 w 131"/>
                  <a:gd name="T3" fmla="*/ 44 h 149"/>
                  <a:gd name="T4" fmla="*/ 0 w 131"/>
                  <a:gd name="T5" fmla="*/ 0 h 149"/>
                  <a:gd name="T6" fmla="*/ 131 w 131"/>
                  <a:gd name="T7" fmla="*/ 149 h 1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49"/>
                  <a:gd name="T14" fmla="*/ 131 w 131"/>
                  <a:gd name="T15" fmla="*/ 149 h 1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49">
                    <a:moveTo>
                      <a:pt x="131" y="61"/>
                    </a:moveTo>
                    <a:cubicBezTo>
                      <a:pt x="119" y="59"/>
                      <a:pt x="76" y="53"/>
                      <a:pt x="61" y="44"/>
                    </a:cubicBezTo>
                    <a:cubicBezTo>
                      <a:pt x="35" y="28"/>
                      <a:pt x="31" y="11"/>
                      <a:pt x="0" y="0"/>
                    </a:cubicBezTo>
                    <a:cubicBezTo>
                      <a:pt x="24" y="69"/>
                      <a:pt x="36" y="149"/>
                      <a:pt x="131" y="149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24655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92747" y="3363164"/>
              <a:ext cx="747941" cy="82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7" name="AutoShape 6"/>
          <p:cNvSpPr>
            <a:spLocks noChangeArrowheads="1"/>
          </p:cNvSpPr>
          <p:nvPr/>
        </p:nvSpPr>
        <p:spPr bwMode="auto">
          <a:xfrm>
            <a:off x="3919538" y="2336800"/>
            <a:ext cx="1144587" cy="190500"/>
          </a:xfrm>
          <a:prstGeom prst="leftArrow">
            <a:avLst>
              <a:gd name="adj1" fmla="val 50000"/>
              <a:gd name="adj2" fmla="val 1583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5" name="AutoShape 8"/>
          <p:cNvSpPr>
            <a:spLocks noChangeArrowheads="1"/>
          </p:cNvSpPr>
          <p:nvPr/>
        </p:nvSpPr>
        <p:spPr bwMode="auto">
          <a:xfrm rot="10800000">
            <a:off x="3986213" y="2598738"/>
            <a:ext cx="1144587" cy="192087"/>
          </a:xfrm>
          <a:prstGeom prst="leftArrow">
            <a:avLst>
              <a:gd name="adj1" fmla="val 50000"/>
              <a:gd name="adj2" fmla="val 1583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3919538" y="2860675"/>
            <a:ext cx="1144587" cy="192088"/>
          </a:xfrm>
          <a:prstGeom prst="leftArrow">
            <a:avLst>
              <a:gd name="adj1" fmla="val 50000"/>
              <a:gd name="adj2" fmla="val 1583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 rot="10800000">
            <a:off x="3986213" y="2598738"/>
            <a:ext cx="1144587" cy="192087"/>
          </a:xfrm>
          <a:prstGeom prst="leftArrow">
            <a:avLst>
              <a:gd name="adj1" fmla="val 50000"/>
              <a:gd name="adj2" fmla="val 15833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919538" y="2860675"/>
            <a:ext cx="1144587" cy="192088"/>
          </a:xfrm>
          <a:prstGeom prst="leftArrow">
            <a:avLst>
              <a:gd name="adj1" fmla="val 50000"/>
              <a:gd name="adj2" fmla="val 15833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01" name="Group 100"/>
          <p:cNvGrpSpPr>
            <a:grpSpLocks/>
          </p:cNvGrpSpPr>
          <p:nvPr/>
        </p:nvGrpSpPr>
        <p:grpSpPr bwMode="auto">
          <a:xfrm>
            <a:off x="1841500" y="3565525"/>
            <a:ext cx="5461000" cy="1422400"/>
            <a:chOff x="1841066" y="3564809"/>
            <a:chExt cx="5461869" cy="1423879"/>
          </a:xfrm>
        </p:grpSpPr>
        <p:grpSp>
          <p:nvGrpSpPr>
            <p:cNvPr id="24613" name="Group 15"/>
            <p:cNvGrpSpPr>
              <a:grpSpLocks/>
            </p:cNvGrpSpPr>
            <p:nvPr/>
          </p:nvGrpSpPr>
          <p:grpSpPr bwMode="auto">
            <a:xfrm>
              <a:off x="6459620" y="3806219"/>
              <a:ext cx="843315" cy="941059"/>
              <a:chOff x="6131542" y="4051300"/>
              <a:chExt cx="843315" cy="941059"/>
            </a:xfrm>
          </p:grpSpPr>
          <p:pic>
            <p:nvPicPr>
              <p:cNvPr id="80" name="Picture 2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131542" y="4100694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24652" name="Freeform 29"/>
              <p:cNvSpPr>
                <a:spLocks/>
              </p:cNvSpPr>
              <p:nvPr/>
            </p:nvSpPr>
            <p:spPr bwMode="auto">
              <a:xfrm>
                <a:off x="6676377" y="4051300"/>
                <a:ext cx="86590" cy="191071"/>
              </a:xfrm>
              <a:custGeom>
                <a:avLst/>
                <a:gdLst>
                  <a:gd name="T0" fmla="*/ 0 w 126"/>
                  <a:gd name="T1" fmla="*/ 113 h 192"/>
                  <a:gd name="T2" fmla="*/ 96 w 126"/>
                  <a:gd name="T3" fmla="*/ 26 h 192"/>
                  <a:gd name="T4" fmla="*/ 105 w 126"/>
                  <a:gd name="T5" fmla="*/ 0 h 192"/>
                  <a:gd name="T6" fmla="*/ 105 w 126"/>
                  <a:gd name="T7" fmla="*/ 52 h 192"/>
                  <a:gd name="T8" fmla="*/ 43 w 126"/>
                  <a:gd name="T9" fmla="*/ 174 h 192"/>
                  <a:gd name="T10" fmla="*/ 0 w 126"/>
                  <a:gd name="T11" fmla="*/ 192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192"/>
                  <a:gd name="T20" fmla="*/ 126 w 126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192">
                    <a:moveTo>
                      <a:pt x="0" y="113"/>
                    </a:moveTo>
                    <a:cubicBezTo>
                      <a:pt x="60" y="92"/>
                      <a:pt x="53" y="66"/>
                      <a:pt x="96" y="26"/>
                    </a:cubicBezTo>
                    <a:cubicBezTo>
                      <a:pt x="99" y="17"/>
                      <a:pt x="96" y="0"/>
                      <a:pt x="105" y="0"/>
                    </a:cubicBezTo>
                    <a:cubicBezTo>
                      <a:pt x="126" y="0"/>
                      <a:pt x="105" y="52"/>
                      <a:pt x="105" y="52"/>
                    </a:cubicBezTo>
                    <a:cubicBezTo>
                      <a:pt x="93" y="97"/>
                      <a:pt x="87" y="148"/>
                      <a:pt x="43" y="174"/>
                    </a:cubicBezTo>
                    <a:cubicBezTo>
                      <a:pt x="30" y="182"/>
                      <a:pt x="14" y="185"/>
                      <a:pt x="0" y="192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3" name="Freeform 30"/>
              <p:cNvSpPr>
                <a:spLocks/>
              </p:cNvSpPr>
              <p:nvPr/>
            </p:nvSpPr>
            <p:spPr bwMode="auto">
              <a:xfrm>
                <a:off x="6365227" y="4080791"/>
                <a:ext cx="90355" cy="147284"/>
              </a:xfrm>
              <a:custGeom>
                <a:avLst/>
                <a:gdLst>
                  <a:gd name="T0" fmla="*/ 131 w 131"/>
                  <a:gd name="T1" fmla="*/ 61 h 149"/>
                  <a:gd name="T2" fmla="*/ 61 w 131"/>
                  <a:gd name="T3" fmla="*/ 44 h 149"/>
                  <a:gd name="T4" fmla="*/ 0 w 131"/>
                  <a:gd name="T5" fmla="*/ 0 h 149"/>
                  <a:gd name="T6" fmla="*/ 131 w 131"/>
                  <a:gd name="T7" fmla="*/ 149 h 1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49"/>
                  <a:gd name="T14" fmla="*/ 131 w 131"/>
                  <a:gd name="T15" fmla="*/ 149 h 1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49">
                    <a:moveTo>
                      <a:pt x="131" y="61"/>
                    </a:moveTo>
                    <a:cubicBezTo>
                      <a:pt x="119" y="59"/>
                      <a:pt x="76" y="53"/>
                      <a:pt x="61" y="44"/>
                    </a:cubicBezTo>
                    <a:cubicBezTo>
                      <a:pt x="35" y="28"/>
                      <a:pt x="31" y="11"/>
                      <a:pt x="0" y="0"/>
                    </a:cubicBezTo>
                    <a:cubicBezTo>
                      <a:pt x="24" y="69"/>
                      <a:pt x="36" y="149"/>
                      <a:pt x="131" y="149"/>
                    </a:cubicBezTo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24614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1066" y="3862761"/>
              <a:ext cx="747941" cy="82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24615" name="Group 99"/>
            <p:cNvGrpSpPr>
              <a:grpSpLocks/>
            </p:cNvGrpSpPr>
            <p:nvPr/>
          </p:nvGrpSpPr>
          <p:grpSpPr bwMode="auto">
            <a:xfrm>
              <a:off x="3285482" y="3564809"/>
              <a:ext cx="2477662" cy="1423879"/>
              <a:chOff x="3285482" y="3564809"/>
              <a:chExt cx="2477662" cy="1423879"/>
            </a:xfrm>
          </p:grpSpPr>
          <p:grpSp>
            <p:nvGrpSpPr>
              <p:cNvPr id="24616" name="Group 17"/>
              <p:cNvGrpSpPr>
                <a:grpSpLocks/>
              </p:cNvGrpSpPr>
              <p:nvPr/>
            </p:nvGrpSpPr>
            <p:grpSpPr bwMode="auto">
              <a:xfrm>
                <a:off x="4981370" y="4084072"/>
                <a:ext cx="781774" cy="385354"/>
                <a:chOff x="3828289" y="3474728"/>
                <a:chExt cx="1036320" cy="682754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3828648" y="3475418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48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5649738" y="3770512"/>
                    <a:ext cx="633522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/>
                  <p:nvPr/>
                </p:nvCxnSpPr>
                <p:spPr>
                  <a:xfrm rot="10800000" flipV="1">
                    <a:off x="5626585" y="3947896"/>
                    <a:ext cx="633523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617" name="Group 17"/>
              <p:cNvGrpSpPr>
                <a:grpSpLocks/>
              </p:cNvGrpSpPr>
              <p:nvPr/>
            </p:nvGrpSpPr>
            <p:grpSpPr bwMode="auto">
              <a:xfrm>
                <a:off x="4981370" y="4603334"/>
                <a:ext cx="781774" cy="385354"/>
                <a:chOff x="3828289" y="3474728"/>
                <a:chExt cx="1036320" cy="682754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3828648" y="3476110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44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>
                    <a:off x="5649738" y="3771206"/>
                    <a:ext cx="633522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 rot="10800000" flipV="1">
                    <a:off x="5626585" y="3948588"/>
                    <a:ext cx="633523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618" name="Group 17"/>
              <p:cNvGrpSpPr>
                <a:grpSpLocks/>
              </p:cNvGrpSpPr>
              <p:nvPr/>
            </p:nvGrpSpPr>
            <p:grpSpPr bwMode="auto">
              <a:xfrm>
                <a:off x="4133426" y="4603334"/>
                <a:ext cx="781774" cy="385354"/>
                <a:chOff x="3828289" y="3474728"/>
                <a:chExt cx="1036320" cy="682754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3828760" y="3476110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40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5649849" y="3771206"/>
                    <a:ext cx="633522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 rot="10800000" flipV="1">
                    <a:off x="5626696" y="3948588"/>
                    <a:ext cx="633523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619" name="Group 17"/>
              <p:cNvGrpSpPr>
                <a:grpSpLocks/>
              </p:cNvGrpSpPr>
              <p:nvPr/>
            </p:nvGrpSpPr>
            <p:grpSpPr bwMode="auto">
              <a:xfrm>
                <a:off x="3285482" y="3564809"/>
                <a:ext cx="781774" cy="385354"/>
                <a:chOff x="3828289" y="3474728"/>
                <a:chExt cx="1036320" cy="682754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3828871" y="3474728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36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84" name="Straight Arrow Connector 83"/>
                  <p:cNvCxnSpPr/>
                  <p:nvPr/>
                </p:nvCxnSpPr>
                <p:spPr>
                  <a:xfrm>
                    <a:off x="5649960" y="3769824"/>
                    <a:ext cx="633522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Arrow Connector 84"/>
                  <p:cNvCxnSpPr/>
                  <p:nvPr/>
                </p:nvCxnSpPr>
                <p:spPr>
                  <a:xfrm rot="10800000" flipV="1">
                    <a:off x="5626808" y="3947206"/>
                    <a:ext cx="633523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620" name="Group 17"/>
              <p:cNvGrpSpPr>
                <a:grpSpLocks/>
              </p:cNvGrpSpPr>
              <p:nvPr/>
            </p:nvGrpSpPr>
            <p:grpSpPr bwMode="auto">
              <a:xfrm>
                <a:off x="3285482" y="4084072"/>
                <a:ext cx="781774" cy="385354"/>
                <a:chOff x="3828289" y="3474728"/>
                <a:chExt cx="1036320" cy="682754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3828871" y="3475418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32" name="Group 72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74" name="Straight Arrow Connector 73"/>
                  <p:cNvCxnSpPr/>
                  <p:nvPr/>
                </p:nvCxnSpPr>
                <p:spPr>
                  <a:xfrm>
                    <a:off x="5649960" y="3770512"/>
                    <a:ext cx="633522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Arrow Connector 74"/>
                  <p:cNvCxnSpPr/>
                  <p:nvPr/>
                </p:nvCxnSpPr>
                <p:spPr>
                  <a:xfrm rot="10800000" flipV="1">
                    <a:off x="5626808" y="3947896"/>
                    <a:ext cx="633523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621" name="Group 17"/>
              <p:cNvGrpSpPr>
                <a:grpSpLocks/>
              </p:cNvGrpSpPr>
              <p:nvPr/>
            </p:nvGrpSpPr>
            <p:grpSpPr bwMode="auto">
              <a:xfrm>
                <a:off x="3285482" y="4603334"/>
                <a:ext cx="781774" cy="385354"/>
                <a:chOff x="3828289" y="3474728"/>
                <a:chExt cx="1036320" cy="682754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3828871" y="3476110"/>
                  <a:ext cx="1035525" cy="681372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28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70" name="Straight Arrow Connector 69"/>
                  <p:cNvCxnSpPr/>
                  <p:nvPr/>
                </p:nvCxnSpPr>
                <p:spPr>
                  <a:xfrm>
                    <a:off x="5649960" y="3771206"/>
                    <a:ext cx="633522" cy="2815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Arrow Connector 70"/>
                  <p:cNvCxnSpPr/>
                  <p:nvPr/>
                </p:nvCxnSpPr>
                <p:spPr>
                  <a:xfrm rot="10800000" flipV="1">
                    <a:off x="5626808" y="3948588"/>
                    <a:ext cx="633523" cy="2816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9" name="Straight Connector 88"/>
              <p:cNvCxnSpPr>
                <a:stCxn id="76" idx="4"/>
                <a:endCxn id="72" idx="0"/>
              </p:cNvCxnSpPr>
              <p:nvPr/>
            </p:nvCxnSpPr>
            <p:spPr>
              <a:xfrm rot="5400000">
                <a:off x="3610558" y="4016923"/>
                <a:ext cx="133489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72" idx="4"/>
                <a:endCxn id="63" idx="0"/>
              </p:cNvCxnSpPr>
              <p:nvPr/>
            </p:nvCxnSpPr>
            <p:spPr>
              <a:xfrm rot="5400000">
                <a:off x="3610558" y="4536575"/>
                <a:ext cx="133489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76" idx="6"/>
                <a:endCxn id="33" idx="1"/>
              </p:cNvCxnSpPr>
              <p:nvPr/>
            </p:nvCxnSpPr>
            <p:spPr>
              <a:xfrm>
                <a:off x="4067095" y="3757097"/>
                <a:ext cx="1028864" cy="382985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2" idx="5"/>
                <a:endCxn id="47" idx="0"/>
              </p:cNvCxnSpPr>
              <p:nvPr/>
            </p:nvCxnSpPr>
            <p:spPr>
              <a:xfrm rot="16200000" flipH="1">
                <a:off x="4143224" y="4222969"/>
                <a:ext cx="190698" cy="571591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33" idx="4"/>
                <a:endCxn id="38" idx="0"/>
              </p:cNvCxnSpPr>
              <p:nvPr/>
            </p:nvCxnSpPr>
            <p:spPr>
              <a:xfrm rot="5400000">
                <a:off x="5304690" y="4536575"/>
                <a:ext cx="133489" cy="1587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1" name="Group 130"/>
          <p:cNvGrpSpPr>
            <a:grpSpLocks/>
          </p:cNvGrpSpPr>
          <p:nvPr/>
        </p:nvGrpSpPr>
        <p:grpSpPr bwMode="auto">
          <a:xfrm>
            <a:off x="3297238" y="3409950"/>
            <a:ext cx="3162300" cy="1587500"/>
            <a:chOff x="3297839" y="3410464"/>
            <a:chExt cx="3161781" cy="1586704"/>
          </a:xfrm>
        </p:grpSpPr>
        <p:grpSp>
          <p:nvGrpSpPr>
            <p:cNvPr id="24588" name="Group 128"/>
            <p:cNvGrpSpPr>
              <a:grpSpLocks/>
            </p:cNvGrpSpPr>
            <p:nvPr/>
          </p:nvGrpSpPr>
          <p:grpSpPr bwMode="auto">
            <a:xfrm>
              <a:off x="3297839" y="3573289"/>
              <a:ext cx="1629718" cy="1423879"/>
              <a:chOff x="6553200" y="2149410"/>
              <a:chExt cx="1629718" cy="1423879"/>
            </a:xfrm>
          </p:grpSpPr>
          <p:grpSp>
            <p:nvGrpSpPr>
              <p:cNvPr id="24590" name="Group 17"/>
              <p:cNvGrpSpPr>
                <a:grpSpLocks/>
              </p:cNvGrpSpPr>
              <p:nvPr/>
            </p:nvGrpSpPr>
            <p:grpSpPr bwMode="auto">
              <a:xfrm>
                <a:off x="7401144" y="3187935"/>
                <a:ext cx="781774" cy="385354"/>
                <a:chOff x="3828289" y="3474728"/>
                <a:chExt cx="1036320" cy="682754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828289" y="3474728"/>
                  <a:ext cx="1036320" cy="682754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10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16" name="Straight Arrow Connector 115"/>
                  <p:cNvCxnSpPr/>
                  <p:nvPr/>
                </p:nvCxnSpPr>
                <p:spPr>
                  <a:xfrm>
                    <a:off x="5648834" y="3769056"/>
                    <a:ext cx="635422" cy="281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Arrow Connector 116"/>
                  <p:cNvCxnSpPr/>
                  <p:nvPr/>
                </p:nvCxnSpPr>
                <p:spPr>
                  <a:xfrm rot="10800000" flipV="1">
                    <a:off x="5625690" y="3948977"/>
                    <a:ext cx="635422" cy="281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591" name="Group 17"/>
              <p:cNvGrpSpPr>
                <a:grpSpLocks/>
              </p:cNvGrpSpPr>
              <p:nvPr/>
            </p:nvGrpSpPr>
            <p:grpSpPr bwMode="auto">
              <a:xfrm>
                <a:off x="6553200" y="2149410"/>
                <a:ext cx="781774" cy="385354"/>
                <a:chOff x="3828289" y="3474728"/>
                <a:chExt cx="1036320" cy="682754"/>
              </a:xfrm>
            </p:grpSpPr>
            <p:sp>
              <p:nvSpPr>
                <p:cNvPr id="110" name="Oval 109"/>
                <p:cNvSpPr/>
                <p:nvPr/>
              </p:nvSpPr>
              <p:spPr>
                <a:xfrm>
                  <a:off x="3828289" y="3474728"/>
                  <a:ext cx="1036320" cy="682754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604" name="Group 10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12" name="Straight Arrow Connector 111"/>
                  <p:cNvCxnSpPr/>
                  <p:nvPr/>
                </p:nvCxnSpPr>
                <p:spPr>
                  <a:xfrm>
                    <a:off x="5649309" y="3770510"/>
                    <a:ext cx="635422" cy="281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Arrow Connector 112"/>
                  <p:cNvCxnSpPr/>
                  <p:nvPr/>
                </p:nvCxnSpPr>
                <p:spPr>
                  <a:xfrm rot="10800000" flipV="1">
                    <a:off x="5626165" y="3950431"/>
                    <a:ext cx="635422" cy="2812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592" name="Group 17"/>
              <p:cNvGrpSpPr>
                <a:grpSpLocks/>
              </p:cNvGrpSpPr>
              <p:nvPr/>
            </p:nvGrpSpPr>
            <p:grpSpPr bwMode="auto">
              <a:xfrm>
                <a:off x="6553200" y="2668673"/>
                <a:ext cx="781774" cy="385354"/>
                <a:chOff x="3828289" y="3474728"/>
                <a:chExt cx="1036320" cy="682754"/>
              </a:xfrm>
            </p:grpSpPr>
            <p:sp>
              <p:nvSpPr>
                <p:cNvPr id="106" name="Oval 105"/>
                <p:cNvSpPr/>
                <p:nvPr/>
              </p:nvSpPr>
              <p:spPr>
                <a:xfrm>
                  <a:off x="3828289" y="3474728"/>
                  <a:ext cx="1036320" cy="682754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4598" name="Group 72"/>
                <p:cNvGrpSpPr>
                  <a:grpSpLocks/>
                </p:cNvGrpSpPr>
                <p:nvPr/>
              </p:nvGrpSpPr>
              <p:grpSpPr bwMode="auto">
                <a:xfrm>
                  <a:off x="4018175" y="3725804"/>
                  <a:ext cx="656547" cy="180585"/>
                  <a:chOff x="5626687" y="3770312"/>
                  <a:chExt cx="656547" cy="180585"/>
                </a:xfrm>
              </p:grpSpPr>
              <p:cxnSp>
                <p:nvCxnSpPr>
                  <p:cNvPr id="108" name="Straight Arrow Connector 107"/>
                  <p:cNvCxnSpPr/>
                  <p:nvPr/>
                </p:nvCxnSpPr>
                <p:spPr>
                  <a:xfrm>
                    <a:off x="5649309" y="3769784"/>
                    <a:ext cx="635422" cy="281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Arrow Connector 108"/>
                  <p:cNvCxnSpPr/>
                  <p:nvPr/>
                </p:nvCxnSpPr>
                <p:spPr>
                  <a:xfrm rot="10800000" flipV="1">
                    <a:off x="5626165" y="3949705"/>
                    <a:ext cx="635422" cy="2810"/>
                  </a:xfrm>
                  <a:prstGeom prst="straightConnector1">
                    <a:avLst/>
                  </a:prstGeom>
                  <a:ln>
                    <a:tailEnd type="triangle" w="med" len="lg"/>
                  </a:ln>
                </p:spPr>
                <p:style>
                  <a:lnRef idx="2">
                    <a:schemeClr val="accent4"/>
                  </a:lnRef>
                  <a:fillRef idx="0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2" name="Straight Connector 91"/>
              <p:cNvCxnSpPr>
                <a:stCxn id="0" idx="4"/>
                <a:endCxn id="0" idx="0"/>
              </p:cNvCxnSpPr>
              <p:nvPr/>
            </p:nvCxnSpPr>
            <p:spPr>
              <a:xfrm rot="5400000">
                <a:off x="6877019" y="2602226"/>
                <a:ext cx="134870" cy="1587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0" idx="5"/>
                <a:endCxn id="0" idx="0"/>
              </p:cNvCxnSpPr>
              <p:nvPr/>
            </p:nvCxnSpPr>
            <p:spPr>
              <a:xfrm rot="16200000" flipH="1">
                <a:off x="7411928" y="2806815"/>
                <a:ext cx="190405" cy="571406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30" name="Rectangular Callout 129"/>
            <p:cNvSpPr/>
            <p:nvPr/>
          </p:nvSpPr>
          <p:spPr>
            <a:xfrm>
              <a:off x="4145425" y="3410464"/>
              <a:ext cx="2314195" cy="445864"/>
            </a:xfrm>
            <a:prstGeom prst="wedgeRectCallout">
              <a:avLst>
                <a:gd name="adj1" fmla="val -54239"/>
                <a:gd name="adj2" fmla="val 12328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/>
                <a:t>Output View</a:t>
              </a:r>
              <a:endParaRPr lang="en-US" sz="2400" dirty="0"/>
            </a:p>
          </p:txBody>
        </p:sp>
      </p:grpSp>
    </p:spTree>
    <p:custDataLst>
      <p:tags r:id="rId1"/>
    </p:custDataLst>
  </p:cSld>
  <p:clrMapOvr>
    <a:masterClrMapping/>
  </p:clrMapOvr>
  <p:transition advTm="71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5" grpId="0" animBg="1"/>
      <p:bldP spid="65" grpId="1" animBg="1"/>
      <p:bldP spid="22" grpId="0" animBg="1"/>
      <p:bldP spid="22" grpId="1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Composition of ZK [GKr90]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Do ZK protocols stay ZK when composed?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FD363-C27E-48AE-A0FD-2A59FE7229B0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83" name="Parallel"/>
          <p:cNvGrpSpPr>
            <a:grpSpLocks/>
          </p:cNvGrpSpPr>
          <p:nvPr/>
        </p:nvGrpSpPr>
        <p:grpSpPr bwMode="auto">
          <a:xfrm>
            <a:off x="2360613" y="1530350"/>
            <a:ext cx="4422775" cy="1408113"/>
            <a:chOff x="3232052" y="2407216"/>
            <a:chExt cx="4424349" cy="1407356"/>
          </a:xfrm>
        </p:grpSpPr>
        <p:grpSp>
          <p:nvGrpSpPr>
            <p:cNvPr id="25629" name="Parallel boxes"/>
            <p:cNvGrpSpPr>
              <a:grpSpLocks/>
            </p:cNvGrpSpPr>
            <p:nvPr/>
          </p:nvGrpSpPr>
          <p:grpSpPr bwMode="auto">
            <a:xfrm>
              <a:off x="3232052" y="2407216"/>
              <a:ext cx="4424349" cy="793034"/>
              <a:chOff x="1876092" y="3032589"/>
              <a:chExt cx="5653518" cy="995373"/>
            </a:xfrm>
          </p:grpSpPr>
          <p:grpSp>
            <p:nvGrpSpPr>
              <p:cNvPr id="25631" name="Single"/>
              <p:cNvGrpSpPr>
                <a:grpSpLocks/>
              </p:cNvGrpSpPr>
              <p:nvPr/>
            </p:nvGrpSpPr>
            <p:grpSpPr bwMode="auto">
              <a:xfrm>
                <a:off x="3853765" y="3032589"/>
                <a:ext cx="1698171" cy="995373"/>
                <a:chOff x="1936332" y="2907707"/>
                <a:chExt cx="1698171" cy="995373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937187" y="2907707"/>
                  <a:ext cx="1696461" cy="995736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45" name="Group 46"/>
                <p:cNvGrpSpPr>
                  <a:grpSpLocks/>
                </p:cNvGrpSpPr>
                <p:nvPr/>
              </p:nvGrpSpPr>
              <p:grpSpPr bwMode="auto">
                <a:xfrm>
                  <a:off x="2183049" y="2998707"/>
                  <a:ext cx="1204736" cy="813372"/>
                  <a:chOff x="1688210" y="3807543"/>
                  <a:chExt cx="1204736" cy="813372"/>
                </a:xfrm>
              </p:grpSpPr>
              <p:sp>
                <p:nvSpPr>
                  <p:cNvPr id="87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8767" y="3808150"/>
                    <a:ext cx="1144502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88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687889" y="4118820"/>
                    <a:ext cx="1144502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89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8767" y="4429489"/>
                    <a:ext cx="1144502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  <p:grpSp>
            <p:nvGrpSpPr>
              <p:cNvPr id="25632" name="Single"/>
              <p:cNvGrpSpPr>
                <a:grpSpLocks/>
              </p:cNvGrpSpPr>
              <p:nvPr/>
            </p:nvGrpSpPr>
            <p:grpSpPr bwMode="auto">
              <a:xfrm>
                <a:off x="1876092" y="3032589"/>
                <a:ext cx="1698171" cy="995373"/>
                <a:chOff x="1936331" y="2907707"/>
                <a:chExt cx="1698170" cy="995373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1936331" y="2907707"/>
                  <a:ext cx="1698488" cy="995736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40" name="Group 46"/>
                <p:cNvGrpSpPr>
                  <a:grpSpLocks/>
                </p:cNvGrpSpPr>
                <p:nvPr/>
              </p:nvGrpSpPr>
              <p:grpSpPr bwMode="auto">
                <a:xfrm>
                  <a:off x="2183049" y="2998707"/>
                  <a:ext cx="1204735" cy="813372"/>
                  <a:chOff x="1688210" y="3807543"/>
                  <a:chExt cx="1204736" cy="813372"/>
                </a:xfrm>
              </p:grpSpPr>
              <p:sp>
                <p:nvSpPr>
                  <p:cNvPr id="93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9939" y="3808150"/>
                    <a:ext cx="1142473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9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689061" y="4118820"/>
                    <a:ext cx="1142473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95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9939" y="4429489"/>
                    <a:ext cx="1142473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  <p:grpSp>
            <p:nvGrpSpPr>
              <p:cNvPr id="25633" name="Single"/>
              <p:cNvGrpSpPr>
                <a:grpSpLocks/>
              </p:cNvGrpSpPr>
              <p:nvPr/>
            </p:nvGrpSpPr>
            <p:grpSpPr bwMode="auto">
              <a:xfrm>
                <a:off x="5831439" y="3032589"/>
                <a:ext cx="1698171" cy="995373"/>
                <a:chOff x="1936331" y="2907707"/>
                <a:chExt cx="1698170" cy="995373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936011" y="2907707"/>
                  <a:ext cx="1698490" cy="995736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35" name="Group 46"/>
                <p:cNvGrpSpPr>
                  <a:grpSpLocks/>
                </p:cNvGrpSpPr>
                <p:nvPr/>
              </p:nvGrpSpPr>
              <p:grpSpPr bwMode="auto">
                <a:xfrm>
                  <a:off x="2183049" y="2998707"/>
                  <a:ext cx="1204735" cy="813372"/>
                  <a:chOff x="1688210" y="3807543"/>
                  <a:chExt cx="1204736" cy="813372"/>
                </a:xfrm>
              </p:grpSpPr>
              <p:sp>
                <p:nvSpPr>
                  <p:cNvPr id="99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9620" y="3808150"/>
                    <a:ext cx="1142474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00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688742" y="4118820"/>
                    <a:ext cx="1142474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01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9620" y="4429489"/>
                    <a:ext cx="1142474" cy="191181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</p:grpSp>
        <p:sp>
          <p:nvSpPr>
            <p:cNvPr id="25630" name="TextBox 102"/>
            <p:cNvSpPr txBox="1">
              <a:spLocks noChangeArrowheads="1"/>
            </p:cNvSpPr>
            <p:nvPr/>
          </p:nvSpPr>
          <p:spPr bwMode="auto">
            <a:xfrm>
              <a:off x="3232052" y="3291352"/>
              <a:ext cx="442434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Calibri" pitchFamily="34" charset="0"/>
                </a:rPr>
                <a:t>Parallel [FS90, GKr90]</a:t>
              </a:r>
            </a:p>
          </p:txBody>
        </p:sp>
      </p:grpSp>
      <p:grpSp>
        <p:nvGrpSpPr>
          <p:cNvPr id="26" name="Time"/>
          <p:cNvGrpSpPr>
            <a:grpSpLocks/>
          </p:cNvGrpSpPr>
          <p:nvPr/>
        </p:nvGrpSpPr>
        <p:grpSpPr bwMode="auto">
          <a:xfrm>
            <a:off x="-1746250" y="1755775"/>
            <a:ext cx="1522412" cy="3257550"/>
            <a:chOff x="223284" y="2628344"/>
            <a:chExt cx="1521958" cy="3257259"/>
          </a:xfrm>
        </p:grpSpPr>
        <p:cxnSp>
          <p:nvCxnSpPr>
            <p:cNvPr id="108" name="Straight Arrow Connector 107"/>
            <p:cNvCxnSpPr/>
            <p:nvPr/>
          </p:nvCxnSpPr>
          <p:spPr>
            <a:xfrm rot="5400000">
              <a:off x="-617387" y="4256180"/>
              <a:ext cx="3257259" cy="1587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23284" y="3926803"/>
              <a:ext cx="1521958" cy="584148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accent3">
                      <a:lumMod val="50000"/>
                    </a:schemeClr>
                  </a:solidFill>
                  <a:latin typeface="+mn-lt"/>
                  <a:cs typeface="+mn-cs"/>
                </a:rPr>
                <a:t>Time</a:t>
              </a:r>
              <a:endParaRPr lang="en-US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81" name="Concurrent"/>
          <p:cNvGrpSpPr>
            <a:grpSpLocks/>
          </p:cNvGrpSpPr>
          <p:nvPr/>
        </p:nvGrpSpPr>
        <p:grpSpPr bwMode="auto">
          <a:xfrm>
            <a:off x="2360613" y="3133725"/>
            <a:ext cx="4422775" cy="2362200"/>
            <a:chOff x="3232052" y="4024170"/>
            <a:chExt cx="4424349" cy="2361165"/>
          </a:xfrm>
        </p:grpSpPr>
        <p:grpSp>
          <p:nvGrpSpPr>
            <p:cNvPr id="25607" name="Group 144"/>
            <p:cNvGrpSpPr>
              <a:grpSpLocks/>
            </p:cNvGrpSpPr>
            <p:nvPr/>
          </p:nvGrpSpPr>
          <p:grpSpPr bwMode="auto">
            <a:xfrm>
              <a:off x="3232052" y="4024170"/>
              <a:ext cx="4424349" cy="1622889"/>
              <a:chOff x="1876242" y="2622802"/>
              <a:chExt cx="5646939" cy="2577084"/>
            </a:xfrm>
          </p:grpSpPr>
          <p:grpSp>
            <p:nvGrpSpPr>
              <p:cNvPr id="25609" name="Single"/>
              <p:cNvGrpSpPr>
                <a:grpSpLocks/>
              </p:cNvGrpSpPr>
              <p:nvPr/>
            </p:nvGrpSpPr>
            <p:grpSpPr bwMode="auto">
              <a:xfrm>
                <a:off x="1876242" y="2622802"/>
                <a:ext cx="1698171" cy="2577084"/>
                <a:chOff x="1704832" y="2780382"/>
                <a:chExt cx="1698171" cy="2577084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1704832" y="2780382"/>
                  <a:ext cx="1698541" cy="2577740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23" name="Group 46"/>
                <p:cNvGrpSpPr>
                  <a:grpSpLocks/>
                </p:cNvGrpSpPr>
                <p:nvPr/>
              </p:nvGrpSpPr>
              <p:grpSpPr bwMode="auto">
                <a:xfrm>
                  <a:off x="1951549" y="2935180"/>
                  <a:ext cx="1204736" cy="1664549"/>
                  <a:chOff x="1456710" y="3744016"/>
                  <a:chExt cx="1204736" cy="1664549"/>
                </a:xfrm>
              </p:grpSpPr>
              <p:sp>
                <p:nvSpPr>
                  <p:cNvPr id="117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518081" y="3742926"/>
                    <a:ext cx="1143171" cy="191504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18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457274" y="4151130"/>
                    <a:ext cx="1143171" cy="188983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19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487677" y="5216998"/>
                    <a:ext cx="1143171" cy="191504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  <p:grpSp>
            <p:nvGrpSpPr>
              <p:cNvPr id="25610" name="Single"/>
              <p:cNvGrpSpPr>
                <a:grpSpLocks/>
              </p:cNvGrpSpPr>
              <p:nvPr/>
            </p:nvGrpSpPr>
            <p:grpSpPr bwMode="auto">
              <a:xfrm>
                <a:off x="3845656" y="2622802"/>
                <a:ext cx="1698171" cy="2577084"/>
                <a:chOff x="1814161" y="2780382"/>
                <a:chExt cx="1698171" cy="2577084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1814893" y="2780382"/>
                  <a:ext cx="1696514" cy="2577740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18" name="Group 46"/>
                <p:cNvGrpSpPr>
                  <a:grpSpLocks/>
                </p:cNvGrpSpPr>
                <p:nvPr/>
              </p:nvGrpSpPr>
              <p:grpSpPr bwMode="auto">
                <a:xfrm>
                  <a:off x="2060878" y="3583793"/>
                  <a:ext cx="1204736" cy="1515687"/>
                  <a:chOff x="1566039" y="4392629"/>
                  <a:chExt cx="1204736" cy="1515687"/>
                </a:xfrm>
              </p:grpSpPr>
              <p:sp>
                <p:nvSpPr>
                  <p:cNvPr id="136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628142" y="4393031"/>
                    <a:ext cx="1141143" cy="191503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37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567335" y="4735721"/>
                    <a:ext cx="1141143" cy="191503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38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597738" y="5718436"/>
                    <a:ext cx="1141144" cy="191503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  <p:grpSp>
            <p:nvGrpSpPr>
              <p:cNvPr id="25611" name="Single"/>
              <p:cNvGrpSpPr>
                <a:grpSpLocks/>
              </p:cNvGrpSpPr>
              <p:nvPr/>
            </p:nvGrpSpPr>
            <p:grpSpPr bwMode="auto">
              <a:xfrm>
                <a:off x="5825010" y="2622802"/>
                <a:ext cx="1698171" cy="2577084"/>
                <a:chOff x="1933429" y="2780382"/>
                <a:chExt cx="1698171" cy="2577084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1933059" y="2780382"/>
                  <a:ext cx="1698541" cy="2577740"/>
                </a:xfrm>
                <a:prstGeom prst="rect">
                  <a:avLst/>
                </a:prstGeom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5613" name="Group 46"/>
                <p:cNvGrpSpPr>
                  <a:grpSpLocks/>
                </p:cNvGrpSpPr>
                <p:nvPr/>
              </p:nvGrpSpPr>
              <p:grpSpPr bwMode="auto">
                <a:xfrm>
                  <a:off x="2180146" y="3105308"/>
                  <a:ext cx="1204736" cy="1824044"/>
                  <a:chOff x="1685307" y="3914144"/>
                  <a:chExt cx="1204736" cy="1824044"/>
                </a:xfrm>
              </p:grpSpPr>
              <p:sp>
                <p:nvSpPr>
                  <p:cNvPr id="142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46308" y="3914271"/>
                    <a:ext cx="1143171" cy="191504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43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685501" y="5043134"/>
                    <a:ext cx="1143171" cy="191504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  <p:sp>
                <p:nvSpPr>
                  <p:cNvPr id="144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1715904" y="5547091"/>
                    <a:ext cx="1143171" cy="191504"/>
                  </a:xfrm>
                  <a:prstGeom prst="leftArrow">
                    <a:avLst>
                      <a:gd name="adj1" fmla="val 50000"/>
                      <a:gd name="adj2" fmla="val 158333"/>
                    </a:avLst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CA"/>
                  </a:p>
                </p:txBody>
              </p:sp>
            </p:grpSp>
          </p:grpSp>
        </p:grpSp>
        <p:sp>
          <p:nvSpPr>
            <p:cNvPr id="25608" name="TextBox 145"/>
            <p:cNvSpPr txBox="1">
              <a:spLocks noChangeArrowheads="1"/>
            </p:cNvSpPr>
            <p:nvPr/>
          </p:nvSpPr>
          <p:spPr bwMode="auto">
            <a:xfrm>
              <a:off x="3361541" y="5862115"/>
              <a:ext cx="41653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Calibri" pitchFamily="34" charset="0"/>
                </a:rPr>
                <a:t>Concurrent [FS90, DNS04]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92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Composition of ZK [GKr90]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In general</a:t>
            </a:r>
            <a:r>
              <a:rPr lang="en-US" smtClean="0"/>
              <a:t>: ZK breaks even under 2 parallel executions [FS90, GKr90]</a:t>
            </a:r>
          </a:p>
          <a:p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Specific protocols</a:t>
            </a:r>
            <a:r>
              <a:rPr lang="en-US" smtClean="0"/>
              <a:t>: </a:t>
            </a:r>
          </a:p>
          <a:p>
            <a:pPr lvl="1"/>
            <a:r>
              <a:rPr lang="en-US" smtClean="0"/>
              <a:t>Secure under both parallel and concurrent composition (e.g.,  [GKa96, FS90, RK99, KP01, PRS02])</a:t>
            </a:r>
          </a:p>
          <a:p>
            <a:pPr lvl="1"/>
            <a:r>
              <a:rPr lang="en-US" smtClean="0"/>
              <a:t>But these protocols use something new:</a:t>
            </a:r>
          </a:p>
          <a:p>
            <a:pPr lvl="2">
              <a:buFont typeface="Arial" charset="0"/>
              <a:buNone/>
            </a:pPr>
            <a:r>
              <a:rPr lang="en-US" sz="3200" b="1" smtClean="0">
                <a:solidFill>
                  <a:srgbClr val="FF0000"/>
                </a:solidFill>
              </a:rPr>
              <a:t>		</a:t>
            </a:r>
            <a:r>
              <a:rPr lang="en-US" sz="4800" b="1" smtClean="0">
                <a:solidFill>
                  <a:srgbClr val="FF0000"/>
                </a:solidFill>
              </a:rPr>
              <a:t>Private Coins</a:t>
            </a:r>
            <a:endParaRPr lang="en-US" sz="3200" b="1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0E9F1-C3FE-4163-9C0E-95C9D944F85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84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Public vs. Private Coins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525962"/>
          </a:xfrm>
        </p:spPr>
        <p:txBody>
          <a:bodyPr/>
          <a:lstStyle/>
          <a:p>
            <a:r>
              <a:rPr lang="en-US" smtClean="0"/>
              <a:t>Public-coin:</a:t>
            </a:r>
          </a:p>
          <a:p>
            <a:endParaRPr lang="en-US" smtClean="0"/>
          </a:p>
          <a:p>
            <a:r>
              <a:rPr lang="en-US" smtClean="0"/>
              <a:t>The original ZK protocols are all public-coin [GMR85,GMW91, Blum87]</a:t>
            </a:r>
          </a:p>
          <a:p>
            <a:r>
              <a:rPr lang="en-US" smtClean="0"/>
              <a:t>Why care about public-coin protocols?</a:t>
            </a:r>
          </a:p>
          <a:p>
            <a:endParaRPr lang="en-US" sz="500" smtClean="0"/>
          </a:p>
          <a:p>
            <a:pPr lvl="1"/>
            <a:r>
              <a:rPr lang="en-US" smtClean="0"/>
              <a:t>Theory:</a:t>
            </a:r>
          </a:p>
          <a:p>
            <a:pPr lvl="1"/>
            <a:endParaRPr lang="en-US" sz="1800" smtClean="0"/>
          </a:p>
          <a:p>
            <a:pPr lvl="1"/>
            <a:r>
              <a:rPr lang="en-US" smtClean="0"/>
              <a:t>Practice: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00310-6CF3-48CA-9F1B-DBB186FCA42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7652" name="Group 110"/>
          <p:cNvGrpSpPr>
            <a:grpSpLocks/>
          </p:cNvGrpSpPr>
          <p:nvPr/>
        </p:nvGrpSpPr>
        <p:grpSpPr bwMode="auto">
          <a:xfrm>
            <a:off x="3313113" y="1339850"/>
            <a:ext cx="3698875" cy="1293813"/>
            <a:chOff x="3313699" y="1339201"/>
            <a:chExt cx="3698552" cy="1294265"/>
          </a:xfrm>
        </p:grpSpPr>
        <p:grpSp>
          <p:nvGrpSpPr>
            <p:cNvPr id="27726" name="Group 58"/>
            <p:cNvGrpSpPr>
              <a:grpSpLocks/>
            </p:cNvGrpSpPr>
            <p:nvPr/>
          </p:nvGrpSpPr>
          <p:grpSpPr bwMode="auto">
            <a:xfrm>
              <a:off x="3313699" y="1339201"/>
              <a:ext cx="868413" cy="1294265"/>
              <a:chOff x="2695306" y="3244551"/>
              <a:chExt cx="868413" cy="1294265"/>
            </a:xfrm>
          </p:grpSpPr>
          <p:pic>
            <p:nvPicPr>
              <p:cNvPr id="27730" name="Picture 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707855" y="3647152"/>
                <a:ext cx="843315" cy="8916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7731" name="Text Box 10"/>
              <p:cNvSpPr txBox="1">
                <a:spLocks noChangeArrowheads="1"/>
              </p:cNvSpPr>
              <p:nvPr/>
            </p:nvSpPr>
            <p:spPr bwMode="auto">
              <a:xfrm>
                <a:off x="2695306" y="3244551"/>
                <a:ext cx="868413" cy="4007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Prover</a:t>
                </a:r>
              </a:p>
            </p:txBody>
          </p:sp>
        </p:grpSp>
        <p:grpSp>
          <p:nvGrpSpPr>
            <p:cNvPr id="27727" name="Group 59"/>
            <p:cNvGrpSpPr>
              <a:grpSpLocks/>
            </p:cNvGrpSpPr>
            <p:nvPr/>
          </p:nvGrpSpPr>
          <p:grpSpPr bwMode="auto">
            <a:xfrm>
              <a:off x="6061286" y="1339201"/>
              <a:ext cx="950965" cy="1293962"/>
              <a:chOff x="5864551" y="3244855"/>
              <a:chExt cx="950965" cy="1293962"/>
            </a:xfrm>
          </p:grpSpPr>
          <p:sp>
            <p:nvSpPr>
              <p:cNvPr id="27728" name="Text Box 11"/>
              <p:cNvSpPr txBox="1">
                <a:spLocks noChangeArrowheads="1"/>
              </p:cNvSpPr>
              <p:nvPr/>
            </p:nvSpPr>
            <p:spPr bwMode="auto">
              <a:xfrm>
                <a:off x="5864551" y="3244855"/>
                <a:ext cx="95096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Verifier</a:t>
                </a:r>
              </a:p>
            </p:txBody>
          </p:sp>
          <p:pic>
            <p:nvPicPr>
              <p:cNvPr id="27729" name="Picture 28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918376" y="3647152"/>
                <a:ext cx="843315" cy="89166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67" name="Public Coin"/>
          <p:cNvGrpSpPr>
            <a:grpSpLocks/>
          </p:cNvGrpSpPr>
          <p:nvPr/>
        </p:nvGrpSpPr>
        <p:grpSpPr bwMode="auto">
          <a:xfrm>
            <a:off x="4322763" y="1770063"/>
            <a:ext cx="1204912" cy="812800"/>
            <a:chOff x="4356180" y="2138724"/>
            <a:chExt cx="1204736" cy="813372"/>
          </a:xfrm>
        </p:grpSpPr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 rot="10800000">
              <a:off x="4416496" y="2138724"/>
              <a:ext cx="1144420" cy="190634"/>
            </a:xfrm>
            <a:prstGeom prst="leftArrow">
              <a:avLst>
                <a:gd name="adj1" fmla="val 50000"/>
                <a:gd name="adj2" fmla="val 158333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4356180" y="2450093"/>
              <a:ext cx="1144420" cy="190634"/>
            </a:xfrm>
            <a:prstGeom prst="leftArrow">
              <a:avLst>
                <a:gd name="adj1" fmla="val 50000"/>
                <a:gd name="adj2" fmla="val 158333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 rot="10800000">
              <a:off x="4416496" y="2761462"/>
              <a:ext cx="1144420" cy="190634"/>
            </a:xfrm>
            <a:prstGeom prst="leftArrow">
              <a:avLst>
                <a:gd name="adj1" fmla="val 50000"/>
                <a:gd name="adj2" fmla="val 158333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grpSp>
          <p:nvGrpSpPr>
            <p:cNvPr id="27700" name="Group 52"/>
            <p:cNvGrpSpPr>
              <a:grpSpLocks/>
            </p:cNvGrpSpPr>
            <p:nvPr/>
          </p:nvGrpSpPr>
          <p:grpSpPr bwMode="auto">
            <a:xfrm>
              <a:off x="4734775" y="2370237"/>
              <a:ext cx="296885" cy="308493"/>
              <a:chOff x="4880771" y="2367035"/>
              <a:chExt cx="296885" cy="30849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881533" y="2367460"/>
                <a:ext cx="296820" cy="308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7715" name="Group 48"/>
              <p:cNvGrpSpPr>
                <a:grpSpLocks/>
              </p:cNvGrpSpPr>
              <p:nvPr/>
            </p:nvGrpSpPr>
            <p:grpSpPr bwMode="auto">
              <a:xfrm>
                <a:off x="4880771" y="2367035"/>
                <a:ext cx="296885" cy="308492"/>
                <a:chOff x="2367563" y="1059625"/>
                <a:chExt cx="619651" cy="643876"/>
              </a:xfrm>
            </p:grpSpPr>
            <p:sp>
              <p:nvSpPr>
                <p:cNvPr id="27716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7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8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9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0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1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2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3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4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5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701" name="Group 53"/>
            <p:cNvGrpSpPr>
              <a:grpSpLocks/>
            </p:cNvGrpSpPr>
            <p:nvPr/>
          </p:nvGrpSpPr>
          <p:grpSpPr bwMode="auto">
            <a:xfrm>
              <a:off x="5079275" y="2370237"/>
              <a:ext cx="296885" cy="308493"/>
              <a:chOff x="4880771" y="2367035"/>
              <a:chExt cx="296885" cy="308493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881470" y="2367460"/>
                <a:ext cx="296819" cy="308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7703" name="Group 48"/>
              <p:cNvGrpSpPr>
                <a:grpSpLocks/>
              </p:cNvGrpSpPr>
              <p:nvPr/>
            </p:nvGrpSpPr>
            <p:grpSpPr bwMode="auto">
              <a:xfrm>
                <a:off x="4880771" y="2367035"/>
                <a:ext cx="296885" cy="308492"/>
                <a:chOff x="2367563" y="1059625"/>
                <a:chExt cx="619651" cy="643876"/>
              </a:xfrm>
            </p:grpSpPr>
            <p:sp>
              <p:nvSpPr>
                <p:cNvPr id="27704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5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6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7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8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9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0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1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2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3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0" name="Private Coin"/>
          <p:cNvGrpSpPr>
            <a:grpSpLocks/>
          </p:cNvGrpSpPr>
          <p:nvPr/>
        </p:nvGrpSpPr>
        <p:grpSpPr bwMode="auto">
          <a:xfrm>
            <a:off x="4340225" y="1725613"/>
            <a:ext cx="1590675" cy="930275"/>
            <a:chOff x="1551238" y="3876158"/>
            <a:chExt cx="1591230" cy="930792"/>
          </a:xfrm>
        </p:grpSpPr>
        <p:grpSp>
          <p:nvGrpSpPr>
            <p:cNvPr id="27658" name="Group 70"/>
            <p:cNvGrpSpPr>
              <a:grpSpLocks/>
            </p:cNvGrpSpPr>
            <p:nvPr/>
          </p:nvGrpSpPr>
          <p:grpSpPr bwMode="auto">
            <a:xfrm>
              <a:off x="1611475" y="3876158"/>
              <a:ext cx="1530993" cy="308492"/>
              <a:chOff x="1611475" y="3876158"/>
              <a:chExt cx="1530993" cy="308492"/>
            </a:xfrm>
          </p:grpSpPr>
          <p:sp>
            <p:nvSpPr>
              <p:cNvPr id="98" name="AutoShape 7"/>
              <p:cNvSpPr>
                <a:spLocks noChangeArrowheads="1"/>
              </p:cNvSpPr>
              <p:nvPr/>
            </p:nvSpPr>
            <p:spPr bwMode="auto">
              <a:xfrm rot="10800000">
                <a:off x="1611584" y="3934928"/>
                <a:ext cx="1144987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7686" name="Group 47"/>
              <p:cNvGrpSpPr>
                <a:grpSpLocks/>
              </p:cNvGrpSpPr>
              <p:nvPr/>
            </p:nvGrpSpPr>
            <p:grpSpPr bwMode="auto">
              <a:xfrm>
                <a:off x="2845583" y="3876158"/>
                <a:ext cx="296885" cy="308492"/>
                <a:chOff x="2367563" y="1059625"/>
                <a:chExt cx="619651" cy="643876"/>
              </a:xfrm>
            </p:grpSpPr>
            <p:sp>
              <p:nvSpPr>
                <p:cNvPr id="27687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8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9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0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1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2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3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4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5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6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9" name="Group 71"/>
            <p:cNvGrpSpPr>
              <a:grpSpLocks/>
            </p:cNvGrpSpPr>
            <p:nvPr/>
          </p:nvGrpSpPr>
          <p:grpSpPr bwMode="auto">
            <a:xfrm>
              <a:off x="1551238" y="4187308"/>
              <a:ext cx="1591230" cy="308492"/>
              <a:chOff x="1551238" y="4187308"/>
              <a:chExt cx="1591230" cy="308492"/>
            </a:xfrm>
          </p:grpSpPr>
          <p:sp>
            <p:nvSpPr>
              <p:cNvPr id="86" name="AutoShape 6"/>
              <p:cNvSpPr>
                <a:spLocks noChangeArrowheads="1"/>
              </p:cNvSpPr>
              <p:nvPr/>
            </p:nvSpPr>
            <p:spPr bwMode="auto">
              <a:xfrm>
                <a:off x="1551238" y="4246251"/>
                <a:ext cx="1144987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7674" name="Group 48"/>
              <p:cNvGrpSpPr>
                <a:grpSpLocks/>
              </p:cNvGrpSpPr>
              <p:nvPr/>
            </p:nvGrpSpPr>
            <p:grpSpPr bwMode="auto">
              <a:xfrm>
                <a:off x="2845583" y="4187308"/>
                <a:ext cx="296885" cy="308492"/>
                <a:chOff x="2367563" y="1059625"/>
                <a:chExt cx="619651" cy="643876"/>
              </a:xfrm>
            </p:grpSpPr>
            <p:sp>
              <p:nvSpPr>
                <p:cNvPr id="27675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6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7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0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1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2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3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4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60" name="Group 72"/>
            <p:cNvGrpSpPr>
              <a:grpSpLocks/>
            </p:cNvGrpSpPr>
            <p:nvPr/>
          </p:nvGrpSpPr>
          <p:grpSpPr bwMode="auto">
            <a:xfrm>
              <a:off x="1611475" y="4498458"/>
              <a:ext cx="1530993" cy="308492"/>
              <a:chOff x="1611475" y="4498458"/>
              <a:chExt cx="1530993" cy="308492"/>
            </a:xfrm>
          </p:grpSpPr>
          <p:sp>
            <p:nvSpPr>
              <p:cNvPr id="74" name="AutoShape 8"/>
              <p:cNvSpPr>
                <a:spLocks noChangeArrowheads="1"/>
              </p:cNvSpPr>
              <p:nvPr/>
            </p:nvSpPr>
            <p:spPr bwMode="auto">
              <a:xfrm rot="10800000">
                <a:off x="1611584" y="4557574"/>
                <a:ext cx="1144987" cy="190606"/>
              </a:xfrm>
              <a:prstGeom prst="leftArrow">
                <a:avLst>
                  <a:gd name="adj1" fmla="val 50000"/>
                  <a:gd name="adj2" fmla="val 158333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/>
              </a:p>
            </p:txBody>
          </p:sp>
          <p:grpSp>
            <p:nvGrpSpPr>
              <p:cNvPr id="27662" name="Group 59"/>
              <p:cNvGrpSpPr>
                <a:grpSpLocks/>
              </p:cNvGrpSpPr>
              <p:nvPr/>
            </p:nvGrpSpPr>
            <p:grpSpPr bwMode="auto">
              <a:xfrm>
                <a:off x="2845583" y="4498458"/>
                <a:ext cx="296885" cy="308492"/>
                <a:chOff x="2367563" y="1059625"/>
                <a:chExt cx="619651" cy="643876"/>
              </a:xfrm>
            </p:grpSpPr>
            <p:sp>
              <p:nvSpPr>
                <p:cNvPr id="27663" name="Freeform 9"/>
                <p:cNvSpPr>
                  <a:spLocks/>
                </p:cNvSpPr>
                <p:nvPr/>
              </p:nvSpPr>
              <p:spPr bwMode="auto">
                <a:xfrm>
                  <a:off x="2367563" y="1060900"/>
                  <a:ext cx="619651" cy="642601"/>
                </a:xfrm>
                <a:custGeom>
                  <a:avLst/>
                  <a:gdLst>
                    <a:gd name="T0" fmla="*/ 434 w 972"/>
                    <a:gd name="T1" fmla="*/ 79 h 1007"/>
                    <a:gd name="T2" fmla="*/ 362 w 972"/>
                    <a:gd name="T3" fmla="*/ 74 h 1007"/>
                    <a:gd name="T4" fmla="*/ 267 w 972"/>
                    <a:gd name="T5" fmla="*/ 87 h 1007"/>
                    <a:gd name="T6" fmla="*/ 165 w 972"/>
                    <a:gd name="T7" fmla="*/ 131 h 1007"/>
                    <a:gd name="T8" fmla="*/ 77 w 972"/>
                    <a:gd name="T9" fmla="*/ 227 h 1007"/>
                    <a:gd name="T10" fmla="*/ 21 w 972"/>
                    <a:gd name="T11" fmla="*/ 346 h 1007"/>
                    <a:gd name="T12" fmla="*/ 0 w 972"/>
                    <a:gd name="T13" fmla="*/ 467 h 1007"/>
                    <a:gd name="T14" fmla="*/ 9 w 972"/>
                    <a:gd name="T15" fmla="*/ 590 h 1007"/>
                    <a:gd name="T16" fmla="*/ 46 w 972"/>
                    <a:gd name="T17" fmla="*/ 711 h 1007"/>
                    <a:gd name="T18" fmla="*/ 105 w 972"/>
                    <a:gd name="T19" fmla="*/ 827 h 1007"/>
                    <a:gd name="T20" fmla="*/ 185 w 972"/>
                    <a:gd name="T21" fmla="*/ 915 h 1007"/>
                    <a:gd name="T22" fmla="*/ 279 w 972"/>
                    <a:gd name="T23" fmla="*/ 970 h 1007"/>
                    <a:gd name="T24" fmla="*/ 376 w 972"/>
                    <a:gd name="T25" fmla="*/ 999 h 1007"/>
                    <a:gd name="T26" fmla="*/ 466 w 972"/>
                    <a:gd name="T27" fmla="*/ 1006 h 1007"/>
                    <a:gd name="T28" fmla="*/ 542 w 972"/>
                    <a:gd name="T29" fmla="*/ 1000 h 1007"/>
                    <a:gd name="T30" fmla="*/ 621 w 972"/>
                    <a:gd name="T31" fmla="*/ 985 h 1007"/>
                    <a:gd name="T32" fmla="*/ 704 w 972"/>
                    <a:gd name="T33" fmla="*/ 967 h 1007"/>
                    <a:gd name="T34" fmla="*/ 778 w 972"/>
                    <a:gd name="T35" fmla="*/ 950 h 1007"/>
                    <a:gd name="T36" fmla="*/ 832 w 972"/>
                    <a:gd name="T37" fmla="*/ 935 h 1007"/>
                    <a:gd name="T38" fmla="*/ 865 w 972"/>
                    <a:gd name="T39" fmla="*/ 913 h 1007"/>
                    <a:gd name="T40" fmla="*/ 904 w 972"/>
                    <a:gd name="T41" fmla="*/ 853 h 1007"/>
                    <a:gd name="T42" fmla="*/ 946 w 972"/>
                    <a:gd name="T43" fmla="*/ 752 h 1007"/>
                    <a:gd name="T44" fmla="*/ 971 w 972"/>
                    <a:gd name="T45" fmla="*/ 614 h 1007"/>
                    <a:gd name="T46" fmla="*/ 961 w 972"/>
                    <a:gd name="T47" fmla="*/ 439 h 1007"/>
                    <a:gd name="T48" fmla="*/ 903 w 972"/>
                    <a:gd name="T49" fmla="*/ 258 h 1007"/>
                    <a:gd name="T50" fmla="*/ 813 w 972"/>
                    <a:gd name="T51" fmla="*/ 131 h 1007"/>
                    <a:gd name="T52" fmla="*/ 715 w 972"/>
                    <a:gd name="T53" fmla="*/ 53 h 1007"/>
                    <a:gd name="T54" fmla="*/ 633 w 972"/>
                    <a:gd name="T55" fmla="*/ 12 h 1007"/>
                    <a:gd name="T56" fmla="*/ 592 w 972"/>
                    <a:gd name="T57" fmla="*/ 0 h 1007"/>
                    <a:gd name="T58" fmla="*/ 565 w 972"/>
                    <a:gd name="T59" fmla="*/ 29 h 1007"/>
                    <a:gd name="T60" fmla="*/ 530 w 972"/>
                    <a:gd name="T61" fmla="*/ 71 h 1007"/>
                    <a:gd name="T62" fmla="*/ 497 w 972"/>
                    <a:gd name="T63" fmla="*/ 114 h 1007"/>
                    <a:gd name="T64" fmla="*/ 479 w 972"/>
                    <a:gd name="T65" fmla="*/ 152 h 1007"/>
                    <a:gd name="T66" fmla="*/ 511 w 972"/>
                    <a:gd name="T67" fmla="*/ 182 h 1007"/>
                    <a:gd name="T68" fmla="*/ 564 w 972"/>
                    <a:gd name="T69" fmla="*/ 235 h 1007"/>
                    <a:gd name="T70" fmla="*/ 623 w 972"/>
                    <a:gd name="T71" fmla="*/ 311 h 1007"/>
                    <a:gd name="T72" fmla="*/ 675 w 972"/>
                    <a:gd name="T73" fmla="*/ 410 h 1007"/>
                    <a:gd name="T74" fmla="*/ 699 w 972"/>
                    <a:gd name="T75" fmla="*/ 533 h 1007"/>
                    <a:gd name="T76" fmla="*/ 693 w 972"/>
                    <a:gd name="T77" fmla="*/ 657 h 1007"/>
                    <a:gd name="T78" fmla="*/ 666 w 972"/>
                    <a:gd name="T79" fmla="*/ 763 h 1007"/>
                    <a:gd name="T80" fmla="*/ 618 w 972"/>
                    <a:gd name="T81" fmla="*/ 845 h 1007"/>
                    <a:gd name="T82" fmla="*/ 552 w 972"/>
                    <a:gd name="T83" fmla="*/ 899 h 1007"/>
                    <a:gd name="T84" fmla="*/ 471 w 972"/>
                    <a:gd name="T85" fmla="*/ 923 h 1007"/>
                    <a:gd name="T86" fmla="*/ 383 w 972"/>
                    <a:gd name="T87" fmla="*/ 918 h 1007"/>
                    <a:gd name="T88" fmla="*/ 297 w 972"/>
                    <a:gd name="T89" fmla="*/ 891 h 1007"/>
                    <a:gd name="T90" fmla="*/ 219 w 972"/>
                    <a:gd name="T91" fmla="*/ 843 h 1007"/>
                    <a:gd name="T92" fmla="*/ 154 w 972"/>
                    <a:gd name="T93" fmla="*/ 774 h 1007"/>
                    <a:gd name="T94" fmla="*/ 111 w 972"/>
                    <a:gd name="T95" fmla="*/ 685 h 1007"/>
                    <a:gd name="T96" fmla="*/ 83 w 972"/>
                    <a:gd name="T97" fmla="*/ 589 h 1007"/>
                    <a:gd name="T98" fmla="*/ 73 w 972"/>
                    <a:gd name="T99" fmla="*/ 492 h 1007"/>
                    <a:gd name="T100" fmla="*/ 80 w 972"/>
                    <a:gd name="T101" fmla="*/ 399 h 1007"/>
                    <a:gd name="T102" fmla="*/ 106 w 972"/>
                    <a:gd name="T103" fmla="*/ 316 h 1007"/>
                    <a:gd name="T104" fmla="*/ 147 w 972"/>
                    <a:gd name="T105" fmla="*/ 246 h 1007"/>
                    <a:gd name="T106" fmla="*/ 203 w 972"/>
                    <a:gd name="T107" fmla="*/ 193 h 1007"/>
                    <a:gd name="T108" fmla="*/ 263 w 972"/>
                    <a:gd name="T109" fmla="*/ 161 h 1007"/>
                    <a:gd name="T110" fmla="*/ 319 w 972"/>
                    <a:gd name="T111" fmla="*/ 143 h 1007"/>
                    <a:gd name="T112" fmla="*/ 366 w 972"/>
                    <a:gd name="T113" fmla="*/ 140 h 1007"/>
                    <a:gd name="T114" fmla="*/ 403 w 972"/>
                    <a:gd name="T115" fmla="*/ 144 h 1007"/>
                    <a:gd name="T116" fmla="*/ 445 w 972"/>
                    <a:gd name="T117" fmla="*/ 112 h 1007"/>
                    <a:gd name="T118" fmla="*/ 465 w 972"/>
                    <a:gd name="T119" fmla="*/ 86 h 100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72"/>
                    <a:gd name="T181" fmla="*/ 0 h 1007"/>
                    <a:gd name="T182" fmla="*/ 972 w 972"/>
                    <a:gd name="T183" fmla="*/ 1007 h 100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72" h="1007">
                      <a:moveTo>
                        <a:pt x="465" y="86"/>
                      </a:moveTo>
                      <a:lnTo>
                        <a:pt x="464" y="85"/>
                      </a:lnTo>
                      <a:lnTo>
                        <a:pt x="462" y="85"/>
                      </a:lnTo>
                      <a:lnTo>
                        <a:pt x="460" y="84"/>
                      </a:lnTo>
                      <a:lnTo>
                        <a:pt x="459" y="84"/>
                      </a:lnTo>
                      <a:lnTo>
                        <a:pt x="456" y="83"/>
                      </a:lnTo>
                      <a:lnTo>
                        <a:pt x="454" y="83"/>
                      </a:lnTo>
                      <a:lnTo>
                        <a:pt x="451" y="82"/>
                      </a:lnTo>
                      <a:lnTo>
                        <a:pt x="448" y="82"/>
                      </a:lnTo>
                      <a:lnTo>
                        <a:pt x="445" y="81"/>
                      </a:lnTo>
                      <a:lnTo>
                        <a:pt x="441" y="81"/>
                      </a:lnTo>
                      <a:lnTo>
                        <a:pt x="438" y="80"/>
                      </a:lnTo>
                      <a:lnTo>
                        <a:pt x="434" y="79"/>
                      </a:lnTo>
                      <a:lnTo>
                        <a:pt x="430" y="78"/>
                      </a:lnTo>
                      <a:lnTo>
                        <a:pt x="425" y="78"/>
                      </a:lnTo>
                      <a:lnTo>
                        <a:pt x="420" y="77"/>
                      </a:lnTo>
                      <a:lnTo>
                        <a:pt x="415" y="77"/>
                      </a:lnTo>
                      <a:lnTo>
                        <a:pt x="410" y="76"/>
                      </a:lnTo>
                      <a:lnTo>
                        <a:pt x="405" y="75"/>
                      </a:lnTo>
                      <a:lnTo>
                        <a:pt x="398" y="75"/>
                      </a:lnTo>
                      <a:lnTo>
                        <a:pt x="393" y="75"/>
                      </a:lnTo>
                      <a:lnTo>
                        <a:pt x="387" y="75"/>
                      </a:lnTo>
                      <a:lnTo>
                        <a:pt x="381" y="75"/>
                      </a:lnTo>
                      <a:lnTo>
                        <a:pt x="374" y="74"/>
                      </a:lnTo>
                      <a:lnTo>
                        <a:pt x="368" y="74"/>
                      </a:lnTo>
                      <a:lnTo>
                        <a:pt x="362" y="74"/>
                      </a:lnTo>
                      <a:lnTo>
                        <a:pt x="355" y="74"/>
                      </a:lnTo>
                      <a:lnTo>
                        <a:pt x="348" y="74"/>
                      </a:lnTo>
                      <a:lnTo>
                        <a:pt x="341" y="75"/>
                      </a:lnTo>
                      <a:lnTo>
                        <a:pt x="335" y="75"/>
                      </a:lnTo>
                      <a:lnTo>
                        <a:pt x="327" y="76"/>
                      </a:lnTo>
                      <a:lnTo>
                        <a:pt x="319" y="77"/>
                      </a:lnTo>
                      <a:lnTo>
                        <a:pt x="312" y="78"/>
                      </a:lnTo>
                      <a:lnTo>
                        <a:pt x="304" y="78"/>
                      </a:lnTo>
                      <a:lnTo>
                        <a:pt x="297" y="80"/>
                      </a:lnTo>
                      <a:lnTo>
                        <a:pt x="289" y="81"/>
                      </a:lnTo>
                      <a:lnTo>
                        <a:pt x="282" y="82"/>
                      </a:lnTo>
                      <a:lnTo>
                        <a:pt x="274" y="84"/>
                      </a:lnTo>
                      <a:lnTo>
                        <a:pt x="267" y="87"/>
                      </a:lnTo>
                      <a:lnTo>
                        <a:pt x="259" y="88"/>
                      </a:lnTo>
                      <a:lnTo>
                        <a:pt x="250" y="91"/>
                      </a:lnTo>
                      <a:lnTo>
                        <a:pt x="243" y="93"/>
                      </a:lnTo>
                      <a:lnTo>
                        <a:pt x="235" y="96"/>
                      </a:lnTo>
                      <a:lnTo>
                        <a:pt x="227" y="98"/>
                      </a:lnTo>
                      <a:lnTo>
                        <a:pt x="220" y="102"/>
                      </a:lnTo>
                      <a:lnTo>
                        <a:pt x="212" y="106"/>
                      </a:lnTo>
                      <a:lnTo>
                        <a:pt x="204" y="110"/>
                      </a:lnTo>
                      <a:lnTo>
                        <a:pt x="196" y="114"/>
                      </a:lnTo>
                      <a:lnTo>
                        <a:pt x="189" y="117"/>
                      </a:lnTo>
                      <a:lnTo>
                        <a:pt x="181" y="121"/>
                      </a:lnTo>
                      <a:lnTo>
                        <a:pt x="173" y="126"/>
                      </a:lnTo>
                      <a:lnTo>
                        <a:pt x="165" y="131"/>
                      </a:lnTo>
                      <a:lnTo>
                        <a:pt x="158" y="137"/>
                      </a:lnTo>
                      <a:lnTo>
                        <a:pt x="151" y="143"/>
                      </a:lnTo>
                      <a:lnTo>
                        <a:pt x="144" y="149"/>
                      </a:lnTo>
                      <a:lnTo>
                        <a:pt x="136" y="155"/>
                      </a:lnTo>
                      <a:lnTo>
                        <a:pt x="129" y="162"/>
                      </a:lnTo>
                      <a:lnTo>
                        <a:pt x="122" y="168"/>
                      </a:lnTo>
                      <a:lnTo>
                        <a:pt x="116" y="176"/>
                      </a:lnTo>
                      <a:lnTo>
                        <a:pt x="109" y="183"/>
                      </a:lnTo>
                      <a:lnTo>
                        <a:pt x="103" y="191"/>
                      </a:lnTo>
                      <a:lnTo>
                        <a:pt x="96" y="200"/>
                      </a:lnTo>
                      <a:lnTo>
                        <a:pt x="89" y="210"/>
                      </a:lnTo>
                      <a:lnTo>
                        <a:pt x="83" y="218"/>
                      </a:lnTo>
                      <a:lnTo>
                        <a:pt x="77" y="227"/>
                      </a:lnTo>
                      <a:lnTo>
                        <a:pt x="71" y="236"/>
                      </a:lnTo>
                      <a:lnTo>
                        <a:pt x="66" y="245"/>
                      </a:lnTo>
                      <a:lnTo>
                        <a:pt x="61" y="253"/>
                      </a:lnTo>
                      <a:lnTo>
                        <a:pt x="56" y="262"/>
                      </a:lnTo>
                      <a:lnTo>
                        <a:pt x="51" y="271"/>
                      </a:lnTo>
                      <a:lnTo>
                        <a:pt x="47" y="281"/>
                      </a:lnTo>
                      <a:lnTo>
                        <a:pt x="42" y="290"/>
                      </a:lnTo>
                      <a:lnTo>
                        <a:pt x="38" y="298"/>
                      </a:lnTo>
                      <a:lnTo>
                        <a:pt x="35" y="308"/>
                      </a:lnTo>
                      <a:lnTo>
                        <a:pt x="31" y="318"/>
                      </a:lnTo>
                      <a:lnTo>
                        <a:pt x="27" y="326"/>
                      </a:lnTo>
                      <a:lnTo>
                        <a:pt x="23" y="335"/>
                      </a:lnTo>
                      <a:lnTo>
                        <a:pt x="21" y="346"/>
                      </a:lnTo>
                      <a:lnTo>
                        <a:pt x="18" y="355"/>
                      </a:lnTo>
                      <a:lnTo>
                        <a:pt x="16" y="364"/>
                      </a:lnTo>
                      <a:lnTo>
                        <a:pt x="13" y="373"/>
                      </a:lnTo>
                      <a:lnTo>
                        <a:pt x="11" y="382"/>
                      </a:lnTo>
                      <a:lnTo>
                        <a:pt x="9" y="392"/>
                      </a:lnTo>
                      <a:lnTo>
                        <a:pt x="7" y="401"/>
                      </a:lnTo>
                      <a:lnTo>
                        <a:pt x="6" y="410"/>
                      </a:lnTo>
                      <a:lnTo>
                        <a:pt x="4" y="420"/>
                      </a:lnTo>
                      <a:lnTo>
                        <a:pt x="3" y="430"/>
                      </a:lnTo>
                      <a:lnTo>
                        <a:pt x="2" y="439"/>
                      </a:lnTo>
                      <a:lnTo>
                        <a:pt x="1" y="448"/>
                      </a:lnTo>
                      <a:lnTo>
                        <a:pt x="0" y="457"/>
                      </a:lnTo>
                      <a:lnTo>
                        <a:pt x="0" y="467"/>
                      </a:lnTo>
                      <a:lnTo>
                        <a:pt x="0" y="476"/>
                      </a:lnTo>
                      <a:lnTo>
                        <a:pt x="0" y="487"/>
                      </a:lnTo>
                      <a:lnTo>
                        <a:pt x="0" y="496"/>
                      </a:lnTo>
                      <a:lnTo>
                        <a:pt x="0" y="506"/>
                      </a:lnTo>
                      <a:lnTo>
                        <a:pt x="0" y="514"/>
                      </a:lnTo>
                      <a:lnTo>
                        <a:pt x="1" y="524"/>
                      </a:lnTo>
                      <a:lnTo>
                        <a:pt x="2" y="533"/>
                      </a:lnTo>
                      <a:lnTo>
                        <a:pt x="3" y="543"/>
                      </a:lnTo>
                      <a:lnTo>
                        <a:pt x="4" y="552"/>
                      </a:lnTo>
                      <a:lnTo>
                        <a:pt x="5" y="562"/>
                      </a:lnTo>
                      <a:lnTo>
                        <a:pt x="6" y="571"/>
                      </a:lnTo>
                      <a:lnTo>
                        <a:pt x="8" y="581"/>
                      </a:lnTo>
                      <a:lnTo>
                        <a:pt x="9" y="590"/>
                      </a:lnTo>
                      <a:lnTo>
                        <a:pt x="12" y="599"/>
                      </a:lnTo>
                      <a:lnTo>
                        <a:pt x="13" y="608"/>
                      </a:lnTo>
                      <a:lnTo>
                        <a:pt x="16" y="618"/>
                      </a:lnTo>
                      <a:lnTo>
                        <a:pt x="18" y="628"/>
                      </a:lnTo>
                      <a:lnTo>
                        <a:pt x="21" y="638"/>
                      </a:lnTo>
                      <a:lnTo>
                        <a:pt x="23" y="647"/>
                      </a:lnTo>
                      <a:lnTo>
                        <a:pt x="27" y="656"/>
                      </a:lnTo>
                      <a:lnTo>
                        <a:pt x="30" y="665"/>
                      </a:lnTo>
                      <a:lnTo>
                        <a:pt x="33" y="674"/>
                      </a:lnTo>
                      <a:lnTo>
                        <a:pt x="36" y="683"/>
                      </a:lnTo>
                      <a:lnTo>
                        <a:pt x="40" y="694"/>
                      </a:lnTo>
                      <a:lnTo>
                        <a:pt x="43" y="702"/>
                      </a:lnTo>
                      <a:lnTo>
                        <a:pt x="46" y="711"/>
                      </a:lnTo>
                      <a:lnTo>
                        <a:pt x="50" y="720"/>
                      </a:lnTo>
                      <a:lnTo>
                        <a:pt x="54" y="730"/>
                      </a:lnTo>
                      <a:lnTo>
                        <a:pt x="58" y="738"/>
                      </a:lnTo>
                      <a:lnTo>
                        <a:pt x="62" y="747"/>
                      </a:lnTo>
                      <a:lnTo>
                        <a:pt x="66" y="756"/>
                      </a:lnTo>
                      <a:lnTo>
                        <a:pt x="70" y="766"/>
                      </a:lnTo>
                      <a:lnTo>
                        <a:pt x="75" y="775"/>
                      </a:lnTo>
                      <a:lnTo>
                        <a:pt x="79" y="784"/>
                      </a:lnTo>
                      <a:lnTo>
                        <a:pt x="84" y="792"/>
                      </a:lnTo>
                      <a:lnTo>
                        <a:pt x="89" y="802"/>
                      </a:lnTo>
                      <a:lnTo>
                        <a:pt x="94" y="810"/>
                      </a:lnTo>
                      <a:lnTo>
                        <a:pt x="99" y="818"/>
                      </a:lnTo>
                      <a:lnTo>
                        <a:pt x="105" y="827"/>
                      </a:lnTo>
                      <a:lnTo>
                        <a:pt x="110" y="836"/>
                      </a:lnTo>
                      <a:lnTo>
                        <a:pt x="115" y="843"/>
                      </a:lnTo>
                      <a:lnTo>
                        <a:pt x="121" y="851"/>
                      </a:lnTo>
                      <a:lnTo>
                        <a:pt x="127" y="858"/>
                      </a:lnTo>
                      <a:lnTo>
                        <a:pt x="133" y="865"/>
                      </a:lnTo>
                      <a:lnTo>
                        <a:pt x="139" y="871"/>
                      </a:lnTo>
                      <a:lnTo>
                        <a:pt x="145" y="878"/>
                      </a:lnTo>
                      <a:lnTo>
                        <a:pt x="151" y="885"/>
                      </a:lnTo>
                      <a:lnTo>
                        <a:pt x="158" y="891"/>
                      </a:lnTo>
                      <a:lnTo>
                        <a:pt x="164" y="897"/>
                      </a:lnTo>
                      <a:lnTo>
                        <a:pt x="170" y="904"/>
                      </a:lnTo>
                      <a:lnTo>
                        <a:pt x="178" y="909"/>
                      </a:lnTo>
                      <a:lnTo>
                        <a:pt x="185" y="915"/>
                      </a:lnTo>
                      <a:lnTo>
                        <a:pt x="191" y="920"/>
                      </a:lnTo>
                      <a:lnTo>
                        <a:pt x="198" y="925"/>
                      </a:lnTo>
                      <a:lnTo>
                        <a:pt x="205" y="930"/>
                      </a:lnTo>
                      <a:lnTo>
                        <a:pt x="212" y="935"/>
                      </a:lnTo>
                      <a:lnTo>
                        <a:pt x="219" y="939"/>
                      </a:lnTo>
                      <a:lnTo>
                        <a:pt x="226" y="944"/>
                      </a:lnTo>
                      <a:lnTo>
                        <a:pt x="234" y="948"/>
                      </a:lnTo>
                      <a:lnTo>
                        <a:pt x="241" y="952"/>
                      </a:lnTo>
                      <a:lnTo>
                        <a:pt x="248" y="956"/>
                      </a:lnTo>
                      <a:lnTo>
                        <a:pt x="256" y="960"/>
                      </a:lnTo>
                      <a:lnTo>
                        <a:pt x="264" y="963"/>
                      </a:lnTo>
                      <a:lnTo>
                        <a:pt x="271" y="967"/>
                      </a:lnTo>
                      <a:lnTo>
                        <a:pt x="279" y="970"/>
                      </a:lnTo>
                      <a:lnTo>
                        <a:pt x="286" y="974"/>
                      </a:lnTo>
                      <a:lnTo>
                        <a:pt x="294" y="977"/>
                      </a:lnTo>
                      <a:lnTo>
                        <a:pt x="301" y="980"/>
                      </a:lnTo>
                      <a:lnTo>
                        <a:pt x="308" y="982"/>
                      </a:lnTo>
                      <a:lnTo>
                        <a:pt x="316" y="985"/>
                      </a:lnTo>
                      <a:lnTo>
                        <a:pt x="324" y="987"/>
                      </a:lnTo>
                      <a:lnTo>
                        <a:pt x="332" y="989"/>
                      </a:lnTo>
                      <a:lnTo>
                        <a:pt x="339" y="991"/>
                      </a:lnTo>
                      <a:lnTo>
                        <a:pt x="346" y="993"/>
                      </a:lnTo>
                      <a:lnTo>
                        <a:pt x="354" y="995"/>
                      </a:lnTo>
                      <a:lnTo>
                        <a:pt x="362" y="996"/>
                      </a:lnTo>
                      <a:lnTo>
                        <a:pt x="369" y="998"/>
                      </a:lnTo>
                      <a:lnTo>
                        <a:pt x="376" y="999"/>
                      </a:lnTo>
                      <a:lnTo>
                        <a:pt x="383" y="1000"/>
                      </a:lnTo>
                      <a:lnTo>
                        <a:pt x="391" y="1001"/>
                      </a:lnTo>
                      <a:lnTo>
                        <a:pt x="398" y="1003"/>
                      </a:lnTo>
                      <a:lnTo>
                        <a:pt x="406" y="1004"/>
                      </a:lnTo>
                      <a:lnTo>
                        <a:pt x="413" y="1005"/>
                      </a:lnTo>
                      <a:lnTo>
                        <a:pt x="420" y="1005"/>
                      </a:lnTo>
                      <a:lnTo>
                        <a:pt x="427" y="1006"/>
                      </a:lnTo>
                      <a:lnTo>
                        <a:pt x="434" y="1006"/>
                      </a:lnTo>
                      <a:lnTo>
                        <a:pt x="440" y="1006"/>
                      </a:lnTo>
                      <a:lnTo>
                        <a:pt x="447" y="1006"/>
                      </a:lnTo>
                      <a:lnTo>
                        <a:pt x="454" y="1006"/>
                      </a:lnTo>
                      <a:lnTo>
                        <a:pt x="460" y="1006"/>
                      </a:lnTo>
                      <a:lnTo>
                        <a:pt x="466" y="1006"/>
                      </a:lnTo>
                      <a:lnTo>
                        <a:pt x="473" y="1007"/>
                      </a:lnTo>
                      <a:lnTo>
                        <a:pt x="479" y="1006"/>
                      </a:lnTo>
                      <a:lnTo>
                        <a:pt x="486" y="1006"/>
                      </a:lnTo>
                      <a:lnTo>
                        <a:pt x="492" y="1006"/>
                      </a:lnTo>
                      <a:lnTo>
                        <a:pt x="498" y="1006"/>
                      </a:lnTo>
                      <a:lnTo>
                        <a:pt x="503" y="1005"/>
                      </a:lnTo>
                      <a:lnTo>
                        <a:pt x="509" y="1005"/>
                      </a:lnTo>
                      <a:lnTo>
                        <a:pt x="515" y="1004"/>
                      </a:lnTo>
                      <a:lnTo>
                        <a:pt x="520" y="1004"/>
                      </a:lnTo>
                      <a:lnTo>
                        <a:pt x="525" y="1003"/>
                      </a:lnTo>
                      <a:lnTo>
                        <a:pt x="530" y="1001"/>
                      </a:lnTo>
                      <a:lnTo>
                        <a:pt x="536" y="1001"/>
                      </a:lnTo>
                      <a:lnTo>
                        <a:pt x="542" y="1000"/>
                      </a:lnTo>
                      <a:lnTo>
                        <a:pt x="547" y="999"/>
                      </a:lnTo>
                      <a:lnTo>
                        <a:pt x="553" y="998"/>
                      </a:lnTo>
                      <a:lnTo>
                        <a:pt x="560" y="997"/>
                      </a:lnTo>
                      <a:lnTo>
                        <a:pt x="566" y="996"/>
                      </a:lnTo>
                      <a:lnTo>
                        <a:pt x="572" y="995"/>
                      </a:lnTo>
                      <a:lnTo>
                        <a:pt x="577" y="994"/>
                      </a:lnTo>
                      <a:lnTo>
                        <a:pt x="583" y="993"/>
                      </a:lnTo>
                      <a:lnTo>
                        <a:pt x="590" y="991"/>
                      </a:lnTo>
                      <a:lnTo>
                        <a:pt x="596" y="990"/>
                      </a:lnTo>
                      <a:lnTo>
                        <a:pt x="602" y="989"/>
                      </a:lnTo>
                      <a:lnTo>
                        <a:pt x="609" y="987"/>
                      </a:lnTo>
                      <a:lnTo>
                        <a:pt x="615" y="987"/>
                      </a:lnTo>
                      <a:lnTo>
                        <a:pt x="621" y="985"/>
                      </a:lnTo>
                      <a:lnTo>
                        <a:pt x="628" y="984"/>
                      </a:lnTo>
                      <a:lnTo>
                        <a:pt x="635" y="982"/>
                      </a:lnTo>
                      <a:lnTo>
                        <a:pt x="641" y="981"/>
                      </a:lnTo>
                      <a:lnTo>
                        <a:pt x="648" y="980"/>
                      </a:lnTo>
                      <a:lnTo>
                        <a:pt x="654" y="979"/>
                      </a:lnTo>
                      <a:lnTo>
                        <a:pt x="661" y="977"/>
                      </a:lnTo>
                      <a:lnTo>
                        <a:pt x="667" y="976"/>
                      </a:lnTo>
                      <a:lnTo>
                        <a:pt x="673" y="975"/>
                      </a:lnTo>
                      <a:lnTo>
                        <a:pt x="680" y="973"/>
                      </a:lnTo>
                      <a:lnTo>
                        <a:pt x="686" y="971"/>
                      </a:lnTo>
                      <a:lnTo>
                        <a:pt x="692" y="970"/>
                      </a:lnTo>
                      <a:lnTo>
                        <a:pt x="698" y="969"/>
                      </a:lnTo>
                      <a:lnTo>
                        <a:pt x="704" y="967"/>
                      </a:lnTo>
                      <a:lnTo>
                        <a:pt x="712" y="966"/>
                      </a:lnTo>
                      <a:lnTo>
                        <a:pt x="718" y="965"/>
                      </a:lnTo>
                      <a:lnTo>
                        <a:pt x="724" y="963"/>
                      </a:lnTo>
                      <a:lnTo>
                        <a:pt x="729" y="962"/>
                      </a:lnTo>
                      <a:lnTo>
                        <a:pt x="735" y="960"/>
                      </a:lnTo>
                      <a:lnTo>
                        <a:pt x="741" y="959"/>
                      </a:lnTo>
                      <a:lnTo>
                        <a:pt x="747" y="957"/>
                      </a:lnTo>
                      <a:lnTo>
                        <a:pt x="752" y="956"/>
                      </a:lnTo>
                      <a:lnTo>
                        <a:pt x="758" y="955"/>
                      </a:lnTo>
                      <a:lnTo>
                        <a:pt x="763" y="953"/>
                      </a:lnTo>
                      <a:lnTo>
                        <a:pt x="768" y="952"/>
                      </a:lnTo>
                      <a:lnTo>
                        <a:pt x="773" y="951"/>
                      </a:lnTo>
                      <a:lnTo>
                        <a:pt x="778" y="950"/>
                      </a:lnTo>
                      <a:lnTo>
                        <a:pt x="784" y="948"/>
                      </a:lnTo>
                      <a:lnTo>
                        <a:pt x="789" y="947"/>
                      </a:lnTo>
                      <a:lnTo>
                        <a:pt x="793" y="946"/>
                      </a:lnTo>
                      <a:lnTo>
                        <a:pt x="798" y="944"/>
                      </a:lnTo>
                      <a:lnTo>
                        <a:pt x="803" y="944"/>
                      </a:lnTo>
                      <a:lnTo>
                        <a:pt x="806" y="942"/>
                      </a:lnTo>
                      <a:lnTo>
                        <a:pt x="811" y="941"/>
                      </a:lnTo>
                      <a:lnTo>
                        <a:pt x="815" y="940"/>
                      </a:lnTo>
                      <a:lnTo>
                        <a:pt x="819" y="939"/>
                      </a:lnTo>
                      <a:lnTo>
                        <a:pt x="822" y="937"/>
                      </a:lnTo>
                      <a:lnTo>
                        <a:pt x="825" y="937"/>
                      </a:lnTo>
                      <a:lnTo>
                        <a:pt x="828" y="936"/>
                      </a:lnTo>
                      <a:lnTo>
                        <a:pt x="832" y="935"/>
                      </a:lnTo>
                      <a:lnTo>
                        <a:pt x="834" y="934"/>
                      </a:lnTo>
                      <a:lnTo>
                        <a:pt x="837" y="933"/>
                      </a:lnTo>
                      <a:lnTo>
                        <a:pt x="839" y="932"/>
                      </a:lnTo>
                      <a:lnTo>
                        <a:pt x="841" y="932"/>
                      </a:lnTo>
                      <a:lnTo>
                        <a:pt x="845" y="930"/>
                      </a:lnTo>
                      <a:lnTo>
                        <a:pt x="848" y="929"/>
                      </a:lnTo>
                      <a:lnTo>
                        <a:pt x="850" y="927"/>
                      </a:lnTo>
                      <a:lnTo>
                        <a:pt x="853" y="924"/>
                      </a:lnTo>
                      <a:lnTo>
                        <a:pt x="855" y="922"/>
                      </a:lnTo>
                      <a:lnTo>
                        <a:pt x="857" y="920"/>
                      </a:lnTo>
                      <a:lnTo>
                        <a:pt x="861" y="918"/>
                      </a:lnTo>
                      <a:lnTo>
                        <a:pt x="863" y="916"/>
                      </a:lnTo>
                      <a:lnTo>
                        <a:pt x="865" y="913"/>
                      </a:lnTo>
                      <a:lnTo>
                        <a:pt x="867" y="909"/>
                      </a:lnTo>
                      <a:lnTo>
                        <a:pt x="870" y="906"/>
                      </a:lnTo>
                      <a:lnTo>
                        <a:pt x="873" y="903"/>
                      </a:lnTo>
                      <a:lnTo>
                        <a:pt x="876" y="898"/>
                      </a:lnTo>
                      <a:lnTo>
                        <a:pt x="879" y="894"/>
                      </a:lnTo>
                      <a:lnTo>
                        <a:pt x="882" y="890"/>
                      </a:lnTo>
                      <a:lnTo>
                        <a:pt x="885" y="886"/>
                      </a:lnTo>
                      <a:lnTo>
                        <a:pt x="888" y="881"/>
                      </a:lnTo>
                      <a:lnTo>
                        <a:pt x="891" y="876"/>
                      </a:lnTo>
                      <a:lnTo>
                        <a:pt x="894" y="870"/>
                      </a:lnTo>
                      <a:lnTo>
                        <a:pt x="897" y="865"/>
                      </a:lnTo>
                      <a:lnTo>
                        <a:pt x="900" y="859"/>
                      </a:lnTo>
                      <a:lnTo>
                        <a:pt x="904" y="853"/>
                      </a:lnTo>
                      <a:lnTo>
                        <a:pt x="907" y="847"/>
                      </a:lnTo>
                      <a:lnTo>
                        <a:pt x="911" y="840"/>
                      </a:lnTo>
                      <a:lnTo>
                        <a:pt x="914" y="833"/>
                      </a:lnTo>
                      <a:lnTo>
                        <a:pt x="917" y="825"/>
                      </a:lnTo>
                      <a:lnTo>
                        <a:pt x="920" y="818"/>
                      </a:lnTo>
                      <a:lnTo>
                        <a:pt x="924" y="811"/>
                      </a:lnTo>
                      <a:lnTo>
                        <a:pt x="927" y="804"/>
                      </a:lnTo>
                      <a:lnTo>
                        <a:pt x="931" y="796"/>
                      </a:lnTo>
                      <a:lnTo>
                        <a:pt x="933" y="788"/>
                      </a:lnTo>
                      <a:lnTo>
                        <a:pt x="938" y="780"/>
                      </a:lnTo>
                      <a:lnTo>
                        <a:pt x="940" y="771"/>
                      </a:lnTo>
                      <a:lnTo>
                        <a:pt x="943" y="761"/>
                      </a:lnTo>
                      <a:lnTo>
                        <a:pt x="946" y="752"/>
                      </a:lnTo>
                      <a:lnTo>
                        <a:pt x="948" y="743"/>
                      </a:lnTo>
                      <a:lnTo>
                        <a:pt x="951" y="734"/>
                      </a:lnTo>
                      <a:lnTo>
                        <a:pt x="953" y="724"/>
                      </a:lnTo>
                      <a:lnTo>
                        <a:pt x="956" y="714"/>
                      </a:lnTo>
                      <a:lnTo>
                        <a:pt x="958" y="704"/>
                      </a:lnTo>
                      <a:lnTo>
                        <a:pt x="960" y="694"/>
                      </a:lnTo>
                      <a:lnTo>
                        <a:pt x="962" y="682"/>
                      </a:lnTo>
                      <a:lnTo>
                        <a:pt x="964" y="671"/>
                      </a:lnTo>
                      <a:lnTo>
                        <a:pt x="966" y="661"/>
                      </a:lnTo>
                      <a:lnTo>
                        <a:pt x="967" y="649"/>
                      </a:lnTo>
                      <a:lnTo>
                        <a:pt x="968" y="638"/>
                      </a:lnTo>
                      <a:lnTo>
                        <a:pt x="970" y="626"/>
                      </a:lnTo>
                      <a:lnTo>
                        <a:pt x="971" y="614"/>
                      </a:lnTo>
                      <a:lnTo>
                        <a:pt x="971" y="602"/>
                      </a:lnTo>
                      <a:lnTo>
                        <a:pt x="972" y="590"/>
                      </a:lnTo>
                      <a:lnTo>
                        <a:pt x="972" y="577"/>
                      </a:lnTo>
                      <a:lnTo>
                        <a:pt x="972" y="565"/>
                      </a:lnTo>
                      <a:lnTo>
                        <a:pt x="972" y="551"/>
                      </a:lnTo>
                      <a:lnTo>
                        <a:pt x="971" y="538"/>
                      </a:lnTo>
                      <a:lnTo>
                        <a:pt x="971" y="524"/>
                      </a:lnTo>
                      <a:lnTo>
                        <a:pt x="970" y="511"/>
                      </a:lnTo>
                      <a:lnTo>
                        <a:pt x="968" y="497"/>
                      </a:lnTo>
                      <a:lnTo>
                        <a:pt x="967" y="482"/>
                      </a:lnTo>
                      <a:lnTo>
                        <a:pt x="965" y="468"/>
                      </a:lnTo>
                      <a:lnTo>
                        <a:pt x="963" y="454"/>
                      </a:lnTo>
                      <a:lnTo>
                        <a:pt x="961" y="439"/>
                      </a:lnTo>
                      <a:lnTo>
                        <a:pt x="958" y="425"/>
                      </a:lnTo>
                      <a:lnTo>
                        <a:pt x="956" y="409"/>
                      </a:lnTo>
                      <a:lnTo>
                        <a:pt x="953" y="394"/>
                      </a:lnTo>
                      <a:lnTo>
                        <a:pt x="949" y="378"/>
                      </a:lnTo>
                      <a:lnTo>
                        <a:pt x="945" y="364"/>
                      </a:lnTo>
                      <a:lnTo>
                        <a:pt x="940" y="349"/>
                      </a:lnTo>
                      <a:lnTo>
                        <a:pt x="937" y="335"/>
                      </a:lnTo>
                      <a:lnTo>
                        <a:pt x="931" y="321"/>
                      </a:lnTo>
                      <a:lnTo>
                        <a:pt x="925" y="308"/>
                      </a:lnTo>
                      <a:lnTo>
                        <a:pt x="920" y="295"/>
                      </a:lnTo>
                      <a:lnTo>
                        <a:pt x="915" y="283"/>
                      </a:lnTo>
                      <a:lnTo>
                        <a:pt x="909" y="269"/>
                      </a:lnTo>
                      <a:lnTo>
                        <a:pt x="903" y="258"/>
                      </a:lnTo>
                      <a:lnTo>
                        <a:pt x="897" y="247"/>
                      </a:lnTo>
                      <a:lnTo>
                        <a:pt x="891" y="235"/>
                      </a:lnTo>
                      <a:lnTo>
                        <a:pt x="884" y="224"/>
                      </a:lnTo>
                      <a:lnTo>
                        <a:pt x="878" y="214"/>
                      </a:lnTo>
                      <a:lnTo>
                        <a:pt x="871" y="202"/>
                      </a:lnTo>
                      <a:lnTo>
                        <a:pt x="864" y="193"/>
                      </a:lnTo>
                      <a:lnTo>
                        <a:pt x="856" y="183"/>
                      </a:lnTo>
                      <a:lnTo>
                        <a:pt x="849" y="174"/>
                      </a:lnTo>
                      <a:lnTo>
                        <a:pt x="842" y="165"/>
                      </a:lnTo>
                      <a:lnTo>
                        <a:pt x="835" y="157"/>
                      </a:lnTo>
                      <a:lnTo>
                        <a:pt x="827" y="148"/>
                      </a:lnTo>
                      <a:lnTo>
                        <a:pt x="820" y="140"/>
                      </a:lnTo>
                      <a:lnTo>
                        <a:pt x="813" y="131"/>
                      </a:lnTo>
                      <a:lnTo>
                        <a:pt x="805" y="124"/>
                      </a:lnTo>
                      <a:lnTo>
                        <a:pt x="798" y="116"/>
                      </a:lnTo>
                      <a:lnTo>
                        <a:pt x="790" y="110"/>
                      </a:lnTo>
                      <a:lnTo>
                        <a:pt x="782" y="103"/>
                      </a:lnTo>
                      <a:lnTo>
                        <a:pt x="774" y="97"/>
                      </a:lnTo>
                      <a:lnTo>
                        <a:pt x="766" y="90"/>
                      </a:lnTo>
                      <a:lnTo>
                        <a:pt x="759" y="84"/>
                      </a:lnTo>
                      <a:lnTo>
                        <a:pt x="751" y="79"/>
                      </a:lnTo>
                      <a:lnTo>
                        <a:pt x="744" y="74"/>
                      </a:lnTo>
                      <a:lnTo>
                        <a:pt x="737" y="68"/>
                      </a:lnTo>
                      <a:lnTo>
                        <a:pt x="729" y="62"/>
                      </a:lnTo>
                      <a:lnTo>
                        <a:pt x="722" y="57"/>
                      </a:lnTo>
                      <a:lnTo>
                        <a:pt x="715" y="53"/>
                      </a:lnTo>
                      <a:lnTo>
                        <a:pt x="706" y="49"/>
                      </a:lnTo>
                      <a:lnTo>
                        <a:pt x="700" y="45"/>
                      </a:lnTo>
                      <a:lnTo>
                        <a:pt x="692" y="41"/>
                      </a:lnTo>
                      <a:lnTo>
                        <a:pt x="686" y="38"/>
                      </a:lnTo>
                      <a:lnTo>
                        <a:pt x="680" y="34"/>
                      </a:lnTo>
                      <a:lnTo>
                        <a:pt x="673" y="31"/>
                      </a:lnTo>
                      <a:lnTo>
                        <a:pt x="666" y="27"/>
                      </a:lnTo>
                      <a:lnTo>
                        <a:pt x="661" y="25"/>
                      </a:lnTo>
                      <a:lnTo>
                        <a:pt x="654" y="22"/>
                      </a:lnTo>
                      <a:lnTo>
                        <a:pt x="649" y="19"/>
                      </a:lnTo>
                      <a:lnTo>
                        <a:pt x="644" y="17"/>
                      </a:lnTo>
                      <a:lnTo>
                        <a:pt x="639" y="15"/>
                      </a:lnTo>
                      <a:lnTo>
                        <a:pt x="633" y="12"/>
                      </a:lnTo>
                      <a:lnTo>
                        <a:pt x="628" y="11"/>
                      </a:lnTo>
                      <a:lnTo>
                        <a:pt x="623" y="9"/>
                      </a:lnTo>
                      <a:lnTo>
                        <a:pt x="619" y="8"/>
                      </a:lnTo>
                      <a:lnTo>
                        <a:pt x="614" y="6"/>
                      </a:lnTo>
                      <a:lnTo>
                        <a:pt x="611" y="5"/>
                      </a:lnTo>
                      <a:lnTo>
                        <a:pt x="607" y="4"/>
                      </a:lnTo>
                      <a:lnTo>
                        <a:pt x="604" y="3"/>
                      </a:lnTo>
                      <a:lnTo>
                        <a:pt x="601" y="2"/>
                      </a:lnTo>
                      <a:lnTo>
                        <a:pt x="599" y="2"/>
                      </a:lnTo>
                      <a:lnTo>
                        <a:pt x="597" y="1"/>
                      </a:lnTo>
                      <a:lnTo>
                        <a:pt x="596" y="1"/>
                      </a:lnTo>
                      <a:lnTo>
                        <a:pt x="593" y="0"/>
                      </a:lnTo>
                      <a:lnTo>
                        <a:pt x="592" y="0"/>
                      </a:lnTo>
                      <a:lnTo>
                        <a:pt x="591" y="2"/>
                      </a:lnTo>
                      <a:lnTo>
                        <a:pt x="589" y="3"/>
                      </a:lnTo>
                      <a:lnTo>
                        <a:pt x="587" y="6"/>
                      </a:lnTo>
                      <a:lnTo>
                        <a:pt x="583" y="8"/>
                      </a:lnTo>
                      <a:lnTo>
                        <a:pt x="580" y="12"/>
                      </a:lnTo>
                      <a:lnTo>
                        <a:pt x="578" y="14"/>
                      </a:lnTo>
                      <a:lnTo>
                        <a:pt x="577" y="16"/>
                      </a:lnTo>
                      <a:lnTo>
                        <a:pt x="574" y="19"/>
                      </a:lnTo>
                      <a:lnTo>
                        <a:pt x="573" y="21"/>
                      </a:lnTo>
                      <a:lnTo>
                        <a:pt x="570" y="24"/>
                      </a:lnTo>
                      <a:lnTo>
                        <a:pt x="568" y="26"/>
                      </a:lnTo>
                      <a:lnTo>
                        <a:pt x="565" y="29"/>
                      </a:lnTo>
                      <a:lnTo>
                        <a:pt x="563" y="31"/>
                      </a:lnTo>
                      <a:lnTo>
                        <a:pt x="560" y="34"/>
                      </a:lnTo>
                      <a:lnTo>
                        <a:pt x="558" y="37"/>
                      </a:lnTo>
                      <a:lnTo>
                        <a:pt x="554" y="40"/>
                      </a:lnTo>
                      <a:lnTo>
                        <a:pt x="552" y="43"/>
                      </a:lnTo>
                      <a:lnTo>
                        <a:pt x="549" y="46"/>
                      </a:lnTo>
                      <a:lnTo>
                        <a:pt x="546" y="50"/>
                      </a:lnTo>
                      <a:lnTo>
                        <a:pt x="543" y="53"/>
                      </a:lnTo>
                      <a:lnTo>
                        <a:pt x="541" y="56"/>
                      </a:lnTo>
                      <a:lnTo>
                        <a:pt x="538" y="59"/>
                      </a:lnTo>
                      <a:lnTo>
                        <a:pt x="535" y="63"/>
                      </a:lnTo>
                      <a:lnTo>
                        <a:pt x="533" y="67"/>
                      </a:lnTo>
                      <a:lnTo>
                        <a:pt x="530" y="71"/>
                      </a:lnTo>
                      <a:lnTo>
                        <a:pt x="527" y="74"/>
                      </a:lnTo>
                      <a:lnTo>
                        <a:pt x="524" y="77"/>
                      </a:lnTo>
                      <a:lnTo>
                        <a:pt x="521" y="81"/>
                      </a:lnTo>
                      <a:lnTo>
                        <a:pt x="519" y="84"/>
                      </a:lnTo>
                      <a:lnTo>
                        <a:pt x="516" y="87"/>
                      </a:lnTo>
                      <a:lnTo>
                        <a:pt x="514" y="91"/>
                      </a:lnTo>
                      <a:lnTo>
                        <a:pt x="511" y="94"/>
                      </a:lnTo>
                      <a:lnTo>
                        <a:pt x="508" y="98"/>
                      </a:lnTo>
                      <a:lnTo>
                        <a:pt x="506" y="101"/>
                      </a:lnTo>
                      <a:lnTo>
                        <a:pt x="503" y="104"/>
                      </a:lnTo>
                      <a:lnTo>
                        <a:pt x="501" y="107"/>
                      </a:lnTo>
                      <a:lnTo>
                        <a:pt x="499" y="111"/>
                      </a:lnTo>
                      <a:lnTo>
                        <a:pt x="497" y="114"/>
                      </a:lnTo>
                      <a:lnTo>
                        <a:pt x="495" y="117"/>
                      </a:lnTo>
                      <a:lnTo>
                        <a:pt x="493" y="120"/>
                      </a:lnTo>
                      <a:lnTo>
                        <a:pt x="492" y="123"/>
                      </a:lnTo>
                      <a:lnTo>
                        <a:pt x="489" y="126"/>
                      </a:lnTo>
                      <a:lnTo>
                        <a:pt x="488" y="128"/>
                      </a:lnTo>
                      <a:lnTo>
                        <a:pt x="487" y="131"/>
                      </a:lnTo>
                      <a:lnTo>
                        <a:pt x="485" y="135"/>
                      </a:lnTo>
                      <a:lnTo>
                        <a:pt x="484" y="137"/>
                      </a:lnTo>
                      <a:lnTo>
                        <a:pt x="483" y="140"/>
                      </a:lnTo>
                      <a:lnTo>
                        <a:pt x="482" y="142"/>
                      </a:lnTo>
                      <a:lnTo>
                        <a:pt x="482" y="144"/>
                      </a:lnTo>
                      <a:lnTo>
                        <a:pt x="479" y="148"/>
                      </a:lnTo>
                      <a:lnTo>
                        <a:pt x="479" y="152"/>
                      </a:lnTo>
                      <a:lnTo>
                        <a:pt x="481" y="154"/>
                      </a:lnTo>
                      <a:lnTo>
                        <a:pt x="483" y="158"/>
                      </a:lnTo>
                      <a:lnTo>
                        <a:pt x="484" y="159"/>
                      </a:lnTo>
                      <a:lnTo>
                        <a:pt x="488" y="162"/>
                      </a:lnTo>
                      <a:lnTo>
                        <a:pt x="489" y="163"/>
                      </a:lnTo>
                      <a:lnTo>
                        <a:pt x="491" y="165"/>
                      </a:lnTo>
                      <a:lnTo>
                        <a:pt x="494" y="167"/>
                      </a:lnTo>
                      <a:lnTo>
                        <a:pt x="496" y="170"/>
                      </a:lnTo>
                      <a:lnTo>
                        <a:pt x="499" y="172"/>
                      </a:lnTo>
                      <a:lnTo>
                        <a:pt x="501" y="174"/>
                      </a:lnTo>
                      <a:lnTo>
                        <a:pt x="504" y="177"/>
                      </a:lnTo>
                      <a:lnTo>
                        <a:pt x="507" y="180"/>
                      </a:lnTo>
                      <a:lnTo>
                        <a:pt x="511" y="182"/>
                      </a:lnTo>
                      <a:lnTo>
                        <a:pt x="514" y="186"/>
                      </a:lnTo>
                      <a:lnTo>
                        <a:pt x="517" y="189"/>
                      </a:lnTo>
                      <a:lnTo>
                        <a:pt x="521" y="192"/>
                      </a:lnTo>
                      <a:lnTo>
                        <a:pt x="525" y="196"/>
                      </a:lnTo>
                      <a:lnTo>
                        <a:pt x="529" y="199"/>
                      </a:lnTo>
                      <a:lnTo>
                        <a:pt x="533" y="204"/>
                      </a:lnTo>
                      <a:lnTo>
                        <a:pt x="537" y="208"/>
                      </a:lnTo>
                      <a:lnTo>
                        <a:pt x="541" y="212"/>
                      </a:lnTo>
                      <a:lnTo>
                        <a:pt x="545" y="216"/>
                      </a:lnTo>
                      <a:lnTo>
                        <a:pt x="550" y="221"/>
                      </a:lnTo>
                      <a:lnTo>
                        <a:pt x="554" y="226"/>
                      </a:lnTo>
                      <a:lnTo>
                        <a:pt x="560" y="230"/>
                      </a:lnTo>
                      <a:lnTo>
                        <a:pt x="564" y="235"/>
                      </a:lnTo>
                      <a:lnTo>
                        <a:pt x="568" y="240"/>
                      </a:lnTo>
                      <a:lnTo>
                        <a:pt x="573" y="245"/>
                      </a:lnTo>
                      <a:lnTo>
                        <a:pt x="578" y="250"/>
                      </a:lnTo>
                      <a:lnTo>
                        <a:pt x="582" y="255"/>
                      </a:lnTo>
                      <a:lnTo>
                        <a:pt x="587" y="261"/>
                      </a:lnTo>
                      <a:lnTo>
                        <a:pt x="592" y="267"/>
                      </a:lnTo>
                      <a:lnTo>
                        <a:pt x="596" y="272"/>
                      </a:lnTo>
                      <a:lnTo>
                        <a:pt x="601" y="279"/>
                      </a:lnTo>
                      <a:lnTo>
                        <a:pt x="606" y="285"/>
                      </a:lnTo>
                      <a:lnTo>
                        <a:pt x="610" y="292"/>
                      </a:lnTo>
                      <a:lnTo>
                        <a:pt x="614" y="298"/>
                      </a:lnTo>
                      <a:lnTo>
                        <a:pt x="619" y="304"/>
                      </a:lnTo>
                      <a:lnTo>
                        <a:pt x="623" y="311"/>
                      </a:lnTo>
                      <a:lnTo>
                        <a:pt x="628" y="318"/>
                      </a:lnTo>
                      <a:lnTo>
                        <a:pt x="633" y="324"/>
                      </a:lnTo>
                      <a:lnTo>
                        <a:pt x="638" y="331"/>
                      </a:lnTo>
                      <a:lnTo>
                        <a:pt x="641" y="338"/>
                      </a:lnTo>
                      <a:lnTo>
                        <a:pt x="646" y="347"/>
                      </a:lnTo>
                      <a:lnTo>
                        <a:pt x="649" y="354"/>
                      </a:lnTo>
                      <a:lnTo>
                        <a:pt x="653" y="362"/>
                      </a:lnTo>
                      <a:lnTo>
                        <a:pt x="657" y="370"/>
                      </a:lnTo>
                      <a:lnTo>
                        <a:pt x="661" y="378"/>
                      </a:lnTo>
                      <a:lnTo>
                        <a:pt x="664" y="386"/>
                      </a:lnTo>
                      <a:lnTo>
                        <a:pt x="668" y="394"/>
                      </a:lnTo>
                      <a:lnTo>
                        <a:pt x="671" y="401"/>
                      </a:lnTo>
                      <a:lnTo>
                        <a:pt x="675" y="410"/>
                      </a:lnTo>
                      <a:lnTo>
                        <a:pt x="677" y="420"/>
                      </a:lnTo>
                      <a:lnTo>
                        <a:pt x="680" y="428"/>
                      </a:lnTo>
                      <a:lnTo>
                        <a:pt x="682" y="437"/>
                      </a:lnTo>
                      <a:lnTo>
                        <a:pt x="685" y="447"/>
                      </a:lnTo>
                      <a:lnTo>
                        <a:pt x="687" y="455"/>
                      </a:lnTo>
                      <a:lnTo>
                        <a:pt x="689" y="464"/>
                      </a:lnTo>
                      <a:lnTo>
                        <a:pt x="691" y="473"/>
                      </a:lnTo>
                      <a:lnTo>
                        <a:pt x="693" y="484"/>
                      </a:lnTo>
                      <a:lnTo>
                        <a:pt x="694" y="494"/>
                      </a:lnTo>
                      <a:lnTo>
                        <a:pt x="695" y="504"/>
                      </a:lnTo>
                      <a:lnTo>
                        <a:pt x="697" y="514"/>
                      </a:lnTo>
                      <a:lnTo>
                        <a:pt x="698" y="524"/>
                      </a:lnTo>
                      <a:lnTo>
                        <a:pt x="699" y="533"/>
                      </a:lnTo>
                      <a:lnTo>
                        <a:pt x="699" y="543"/>
                      </a:lnTo>
                      <a:lnTo>
                        <a:pt x="699" y="554"/>
                      </a:lnTo>
                      <a:lnTo>
                        <a:pt x="699" y="564"/>
                      </a:lnTo>
                      <a:lnTo>
                        <a:pt x="699" y="573"/>
                      </a:lnTo>
                      <a:lnTo>
                        <a:pt x="699" y="583"/>
                      </a:lnTo>
                      <a:lnTo>
                        <a:pt x="699" y="592"/>
                      </a:lnTo>
                      <a:lnTo>
                        <a:pt x="699" y="602"/>
                      </a:lnTo>
                      <a:lnTo>
                        <a:pt x="697" y="611"/>
                      </a:lnTo>
                      <a:lnTo>
                        <a:pt x="697" y="620"/>
                      </a:lnTo>
                      <a:lnTo>
                        <a:pt x="696" y="630"/>
                      </a:lnTo>
                      <a:lnTo>
                        <a:pt x="695" y="639"/>
                      </a:lnTo>
                      <a:lnTo>
                        <a:pt x="694" y="648"/>
                      </a:lnTo>
                      <a:lnTo>
                        <a:pt x="693" y="657"/>
                      </a:lnTo>
                      <a:lnTo>
                        <a:pt x="692" y="666"/>
                      </a:lnTo>
                      <a:lnTo>
                        <a:pt x="691" y="674"/>
                      </a:lnTo>
                      <a:lnTo>
                        <a:pt x="688" y="682"/>
                      </a:lnTo>
                      <a:lnTo>
                        <a:pt x="687" y="691"/>
                      </a:lnTo>
                      <a:lnTo>
                        <a:pt x="685" y="700"/>
                      </a:lnTo>
                      <a:lnTo>
                        <a:pt x="683" y="708"/>
                      </a:lnTo>
                      <a:lnTo>
                        <a:pt x="681" y="716"/>
                      </a:lnTo>
                      <a:lnTo>
                        <a:pt x="679" y="724"/>
                      </a:lnTo>
                      <a:lnTo>
                        <a:pt x="677" y="732"/>
                      </a:lnTo>
                      <a:lnTo>
                        <a:pt x="675" y="740"/>
                      </a:lnTo>
                      <a:lnTo>
                        <a:pt x="672" y="747"/>
                      </a:lnTo>
                      <a:lnTo>
                        <a:pt x="669" y="755"/>
                      </a:lnTo>
                      <a:lnTo>
                        <a:pt x="666" y="763"/>
                      </a:lnTo>
                      <a:lnTo>
                        <a:pt x="663" y="770"/>
                      </a:lnTo>
                      <a:lnTo>
                        <a:pt x="660" y="777"/>
                      </a:lnTo>
                      <a:lnTo>
                        <a:pt x="657" y="784"/>
                      </a:lnTo>
                      <a:lnTo>
                        <a:pt x="654" y="791"/>
                      </a:lnTo>
                      <a:lnTo>
                        <a:pt x="651" y="798"/>
                      </a:lnTo>
                      <a:lnTo>
                        <a:pt x="647" y="803"/>
                      </a:lnTo>
                      <a:lnTo>
                        <a:pt x="643" y="810"/>
                      </a:lnTo>
                      <a:lnTo>
                        <a:pt x="639" y="815"/>
                      </a:lnTo>
                      <a:lnTo>
                        <a:pt x="636" y="822"/>
                      </a:lnTo>
                      <a:lnTo>
                        <a:pt x="630" y="827"/>
                      </a:lnTo>
                      <a:lnTo>
                        <a:pt x="626" y="834"/>
                      </a:lnTo>
                      <a:lnTo>
                        <a:pt x="623" y="840"/>
                      </a:lnTo>
                      <a:lnTo>
                        <a:pt x="618" y="845"/>
                      </a:lnTo>
                      <a:lnTo>
                        <a:pt x="614" y="850"/>
                      </a:lnTo>
                      <a:lnTo>
                        <a:pt x="609" y="855"/>
                      </a:lnTo>
                      <a:lnTo>
                        <a:pt x="604" y="860"/>
                      </a:lnTo>
                      <a:lnTo>
                        <a:pt x="600" y="865"/>
                      </a:lnTo>
                      <a:lnTo>
                        <a:pt x="595" y="869"/>
                      </a:lnTo>
                      <a:lnTo>
                        <a:pt x="590" y="874"/>
                      </a:lnTo>
                      <a:lnTo>
                        <a:pt x="585" y="877"/>
                      </a:lnTo>
                      <a:lnTo>
                        <a:pt x="581" y="882"/>
                      </a:lnTo>
                      <a:lnTo>
                        <a:pt x="575" y="885"/>
                      </a:lnTo>
                      <a:lnTo>
                        <a:pt x="570" y="889"/>
                      </a:lnTo>
                      <a:lnTo>
                        <a:pt x="564" y="893"/>
                      </a:lnTo>
                      <a:lnTo>
                        <a:pt x="559" y="896"/>
                      </a:lnTo>
                      <a:lnTo>
                        <a:pt x="552" y="899"/>
                      </a:lnTo>
                      <a:lnTo>
                        <a:pt x="547" y="903"/>
                      </a:lnTo>
                      <a:lnTo>
                        <a:pt x="541" y="905"/>
                      </a:lnTo>
                      <a:lnTo>
                        <a:pt x="535" y="908"/>
                      </a:lnTo>
                      <a:lnTo>
                        <a:pt x="529" y="910"/>
                      </a:lnTo>
                      <a:lnTo>
                        <a:pt x="523" y="913"/>
                      </a:lnTo>
                      <a:lnTo>
                        <a:pt x="517" y="914"/>
                      </a:lnTo>
                      <a:lnTo>
                        <a:pt x="511" y="916"/>
                      </a:lnTo>
                      <a:lnTo>
                        <a:pt x="505" y="918"/>
                      </a:lnTo>
                      <a:lnTo>
                        <a:pt x="498" y="919"/>
                      </a:lnTo>
                      <a:lnTo>
                        <a:pt x="492" y="920"/>
                      </a:lnTo>
                      <a:lnTo>
                        <a:pt x="486" y="922"/>
                      </a:lnTo>
                      <a:lnTo>
                        <a:pt x="478" y="922"/>
                      </a:lnTo>
                      <a:lnTo>
                        <a:pt x="471" y="923"/>
                      </a:lnTo>
                      <a:lnTo>
                        <a:pt x="464" y="923"/>
                      </a:lnTo>
                      <a:lnTo>
                        <a:pt x="458" y="923"/>
                      </a:lnTo>
                      <a:lnTo>
                        <a:pt x="451" y="923"/>
                      </a:lnTo>
                      <a:lnTo>
                        <a:pt x="444" y="923"/>
                      </a:lnTo>
                      <a:lnTo>
                        <a:pt x="438" y="923"/>
                      </a:lnTo>
                      <a:lnTo>
                        <a:pt x="431" y="923"/>
                      </a:lnTo>
                      <a:lnTo>
                        <a:pt x="424" y="923"/>
                      </a:lnTo>
                      <a:lnTo>
                        <a:pt x="418" y="922"/>
                      </a:lnTo>
                      <a:lnTo>
                        <a:pt x="411" y="922"/>
                      </a:lnTo>
                      <a:lnTo>
                        <a:pt x="403" y="921"/>
                      </a:lnTo>
                      <a:lnTo>
                        <a:pt x="396" y="920"/>
                      </a:lnTo>
                      <a:lnTo>
                        <a:pt x="389" y="919"/>
                      </a:lnTo>
                      <a:lnTo>
                        <a:pt x="383" y="918"/>
                      </a:lnTo>
                      <a:lnTo>
                        <a:pt x="377" y="917"/>
                      </a:lnTo>
                      <a:lnTo>
                        <a:pt x="370" y="915"/>
                      </a:lnTo>
                      <a:lnTo>
                        <a:pt x="363" y="914"/>
                      </a:lnTo>
                      <a:lnTo>
                        <a:pt x="356" y="912"/>
                      </a:lnTo>
                      <a:lnTo>
                        <a:pt x="350" y="910"/>
                      </a:lnTo>
                      <a:lnTo>
                        <a:pt x="343" y="908"/>
                      </a:lnTo>
                      <a:lnTo>
                        <a:pt x="336" y="906"/>
                      </a:lnTo>
                      <a:lnTo>
                        <a:pt x="330" y="904"/>
                      </a:lnTo>
                      <a:lnTo>
                        <a:pt x="323" y="901"/>
                      </a:lnTo>
                      <a:lnTo>
                        <a:pt x="316" y="898"/>
                      </a:lnTo>
                      <a:lnTo>
                        <a:pt x="310" y="896"/>
                      </a:lnTo>
                      <a:lnTo>
                        <a:pt x="303" y="893"/>
                      </a:lnTo>
                      <a:lnTo>
                        <a:pt x="297" y="891"/>
                      </a:lnTo>
                      <a:lnTo>
                        <a:pt x="291" y="888"/>
                      </a:lnTo>
                      <a:lnTo>
                        <a:pt x="284" y="885"/>
                      </a:lnTo>
                      <a:lnTo>
                        <a:pt x="279" y="881"/>
                      </a:lnTo>
                      <a:lnTo>
                        <a:pt x="273" y="879"/>
                      </a:lnTo>
                      <a:lnTo>
                        <a:pt x="266" y="875"/>
                      </a:lnTo>
                      <a:lnTo>
                        <a:pt x="260" y="871"/>
                      </a:lnTo>
                      <a:lnTo>
                        <a:pt x="254" y="867"/>
                      </a:lnTo>
                      <a:lnTo>
                        <a:pt x="248" y="864"/>
                      </a:lnTo>
                      <a:lnTo>
                        <a:pt x="241" y="860"/>
                      </a:lnTo>
                      <a:lnTo>
                        <a:pt x="236" y="856"/>
                      </a:lnTo>
                      <a:lnTo>
                        <a:pt x="230" y="852"/>
                      </a:lnTo>
                      <a:lnTo>
                        <a:pt x="225" y="847"/>
                      </a:lnTo>
                      <a:lnTo>
                        <a:pt x="219" y="843"/>
                      </a:lnTo>
                      <a:lnTo>
                        <a:pt x="213" y="838"/>
                      </a:lnTo>
                      <a:lnTo>
                        <a:pt x="208" y="833"/>
                      </a:lnTo>
                      <a:lnTo>
                        <a:pt x="203" y="828"/>
                      </a:lnTo>
                      <a:lnTo>
                        <a:pt x="198" y="823"/>
                      </a:lnTo>
                      <a:lnTo>
                        <a:pt x="193" y="818"/>
                      </a:lnTo>
                      <a:lnTo>
                        <a:pt x="188" y="813"/>
                      </a:lnTo>
                      <a:lnTo>
                        <a:pt x="183" y="808"/>
                      </a:lnTo>
                      <a:lnTo>
                        <a:pt x="178" y="803"/>
                      </a:lnTo>
                      <a:lnTo>
                        <a:pt x="172" y="797"/>
                      </a:lnTo>
                      <a:lnTo>
                        <a:pt x="168" y="791"/>
                      </a:lnTo>
                      <a:lnTo>
                        <a:pt x="163" y="786"/>
                      </a:lnTo>
                      <a:lnTo>
                        <a:pt x="159" y="780"/>
                      </a:lnTo>
                      <a:lnTo>
                        <a:pt x="154" y="774"/>
                      </a:lnTo>
                      <a:lnTo>
                        <a:pt x="151" y="768"/>
                      </a:lnTo>
                      <a:lnTo>
                        <a:pt x="147" y="761"/>
                      </a:lnTo>
                      <a:lnTo>
                        <a:pt x="142" y="754"/>
                      </a:lnTo>
                      <a:lnTo>
                        <a:pt x="139" y="748"/>
                      </a:lnTo>
                      <a:lnTo>
                        <a:pt x="135" y="742"/>
                      </a:lnTo>
                      <a:lnTo>
                        <a:pt x="132" y="735"/>
                      </a:lnTo>
                      <a:lnTo>
                        <a:pt x="128" y="728"/>
                      </a:lnTo>
                      <a:lnTo>
                        <a:pt x="126" y="721"/>
                      </a:lnTo>
                      <a:lnTo>
                        <a:pt x="122" y="715"/>
                      </a:lnTo>
                      <a:lnTo>
                        <a:pt x="119" y="708"/>
                      </a:lnTo>
                      <a:lnTo>
                        <a:pt x="116" y="701"/>
                      </a:lnTo>
                      <a:lnTo>
                        <a:pt x="113" y="694"/>
                      </a:lnTo>
                      <a:lnTo>
                        <a:pt x="111" y="685"/>
                      </a:lnTo>
                      <a:lnTo>
                        <a:pt x="108" y="678"/>
                      </a:lnTo>
                      <a:lnTo>
                        <a:pt x="105" y="671"/>
                      </a:lnTo>
                      <a:lnTo>
                        <a:pt x="103" y="663"/>
                      </a:lnTo>
                      <a:lnTo>
                        <a:pt x="99" y="656"/>
                      </a:lnTo>
                      <a:lnTo>
                        <a:pt x="98" y="649"/>
                      </a:lnTo>
                      <a:lnTo>
                        <a:pt x="96" y="642"/>
                      </a:lnTo>
                      <a:lnTo>
                        <a:pt x="93" y="634"/>
                      </a:lnTo>
                      <a:lnTo>
                        <a:pt x="91" y="626"/>
                      </a:lnTo>
                      <a:lnTo>
                        <a:pt x="90" y="618"/>
                      </a:lnTo>
                      <a:lnTo>
                        <a:pt x="88" y="611"/>
                      </a:lnTo>
                      <a:lnTo>
                        <a:pt x="86" y="604"/>
                      </a:lnTo>
                      <a:lnTo>
                        <a:pt x="85" y="596"/>
                      </a:lnTo>
                      <a:lnTo>
                        <a:pt x="83" y="589"/>
                      </a:lnTo>
                      <a:lnTo>
                        <a:pt x="82" y="582"/>
                      </a:lnTo>
                      <a:lnTo>
                        <a:pt x="80" y="574"/>
                      </a:lnTo>
                      <a:lnTo>
                        <a:pt x="79" y="567"/>
                      </a:lnTo>
                      <a:lnTo>
                        <a:pt x="78" y="559"/>
                      </a:lnTo>
                      <a:lnTo>
                        <a:pt x="77" y="551"/>
                      </a:lnTo>
                      <a:lnTo>
                        <a:pt x="77" y="543"/>
                      </a:lnTo>
                      <a:lnTo>
                        <a:pt x="76" y="537"/>
                      </a:lnTo>
                      <a:lnTo>
                        <a:pt x="75" y="529"/>
                      </a:lnTo>
                      <a:lnTo>
                        <a:pt x="75" y="521"/>
                      </a:lnTo>
                      <a:lnTo>
                        <a:pt x="74" y="514"/>
                      </a:lnTo>
                      <a:lnTo>
                        <a:pt x="74" y="507"/>
                      </a:lnTo>
                      <a:lnTo>
                        <a:pt x="74" y="500"/>
                      </a:lnTo>
                      <a:lnTo>
                        <a:pt x="73" y="492"/>
                      </a:lnTo>
                      <a:lnTo>
                        <a:pt x="73" y="485"/>
                      </a:lnTo>
                      <a:lnTo>
                        <a:pt x="74" y="477"/>
                      </a:lnTo>
                      <a:lnTo>
                        <a:pt x="74" y="471"/>
                      </a:lnTo>
                      <a:lnTo>
                        <a:pt x="74" y="463"/>
                      </a:lnTo>
                      <a:lnTo>
                        <a:pt x="74" y="456"/>
                      </a:lnTo>
                      <a:lnTo>
                        <a:pt x="75" y="448"/>
                      </a:lnTo>
                      <a:lnTo>
                        <a:pt x="75" y="442"/>
                      </a:lnTo>
                      <a:lnTo>
                        <a:pt x="76" y="434"/>
                      </a:lnTo>
                      <a:lnTo>
                        <a:pt x="77" y="428"/>
                      </a:lnTo>
                      <a:lnTo>
                        <a:pt x="78" y="421"/>
                      </a:lnTo>
                      <a:lnTo>
                        <a:pt x="79" y="414"/>
                      </a:lnTo>
                      <a:lnTo>
                        <a:pt x="80" y="406"/>
                      </a:lnTo>
                      <a:lnTo>
                        <a:pt x="80" y="399"/>
                      </a:lnTo>
                      <a:lnTo>
                        <a:pt x="82" y="392"/>
                      </a:lnTo>
                      <a:lnTo>
                        <a:pt x="83" y="386"/>
                      </a:lnTo>
                      <a:lnTo>
                        <a:pt x="85" y="379"/>
                      </a:lnTo>
                      <a:lnTo>
                        <a:pt x="87" y="373"/>
                      </a:lnTo>
                      <a:lnTo>
                        <a:pt x="88" y="367"/>
                      </a:lnTo>
                      <a:lnTo>
                        <a:pt x="90" y="360"/>
                      </a:lnTo>
                      <a:lnTo>
                        <a:pt x="92" y="353"/>
                      </a:lnTo>
                      <a:lnTo>
                        <a:pt x="94" y="347"/>
                      </a:lnTo>
                      <a:lnTo>
                        <a:pt x="96" y="340"/>
                      </a:lnTo>
                      <a:lnTo>
                        <a:pt x="98" y="334"/>
                      </a:lnTo>
                      <a:lnTo>
                        <a:pt x="100" y="328"/>
                      </a:lnTo>
                      <a:lnTo>
                        <a:pt x="103" y="321"/>
                      </a:lnTo>
                      <a:lnTo>
                        <a:pt x="106" y="316"/>
                      </a:lnTo>
                      <a:lnTo>
                        <a:pt x="109" y="310"/>
                      </a:lnTo>
                      <a:lnTo>
                        <a:pt x="112" y="304"/>
                      </a:lnTo>
                      <a:lnTo>
                        <a:pt x="114" y="298"/>
                      </a:lnTo>
                      <a:lnTo>
                        <a:pt x="117" y="292"/>
                      </a:lnTo>
                      <a:lnTo>
                        <a:pt x="120" y="287"/>
                      </a:lnTo>
                      <a:lnTo>
                        <a:pt x="123" y="282"/>
                      </a:lnTo>
                      <a:lnTo>
                        <a:pt x="126" y="277"/>
                      </a:lnTo>
                      <a:lnTo>
                        <a:pt x="130" y="271"/>
                      </a:lnTo>
                      <a:lnTo>
                        <a:pt x="133" y="266"/>
                      </a:lnTo>
                      <a:lnTo>
                        <a:pt x="137" y="260"/>
                      </a:lnTo>
                      <a:lnTo>
                        <a:pt x="140" y="255"/>
                      </a:lnTo>
                      <a:lnTo>
                        <a:pt x="144" y="250"/>
                      </a:lnTo>
                      <a:lnTo>
                        <a:pt x="147" y="246"/>
                      </a:lnTo>
                      <a:lnTo>
                        <a:pt x="151" y="241"/>
                      </a:lnTo>
                      <a:lnTo>
                        <a:pt x="155" y="236"/>
                      </a:lnTo>
                      <a:lnTo>
                        <a:pt x="159" y="232"/>
                      </a:lnTo>
                      <a:lnTo>
                        <a:pt x="164" y="228"/>
                      </a:lnTo>
                      <a:lnTo>
                        <a:pt x="168" y="224"/>
                      </a:lnTo>
                      <a:lnTo>
                        <a:pt x="172" y="220"/>
                      </a:lnTo>
                      <a:lnTo>
                        <a:pt x="175" y="216"/>
                      </a:lnTo>
                      <a:lnTo>
                        <a:pt x="181" y="212"/>
                      </a:lnTo>
                      <a:lnTo>
                        <a:pt x="185" y="208"/>
                      </a:lnTo>
                      <a:lnTo>
                        <a:pt x="190" y="205"/>
                      </a:lnTo>
                      <a:lnTo>
                        <a:pt x="194" y="200"/>
                      </a:lnTo>
                      <a:lnTo>
                        <a:pt x="199" y="197"/>
                      </a:lnTo>
                      <a:lnTo>
                        <a:pt x="203" y="193"/>
                      </a:lnTo>
                      <a:lnTo>
                        <a:pt x="208" y="191"/>
                      </a:lnTo>
                      <a:lnTo>
                        <a:pt x="212" y="187"/>
                      </a:lnTo>
                      <a:lnTo>
                        <a:pt x="217" y="185"/>
                      </a:lnTo>
                      <a:lnTo>
                        <a:pt x="221" y="182"/>
                      </a:lnTo>
                      <a:lnTo>
                        <a:pt x="225" y="179"/>
                      </a:lnTo>
                      <a:lnTo>
                        <a:pt x="230" y="177"/>
                      </a:lnTo>
                      <a:lnTo>
                        <a:pt x="235" y="174"/>
                      </a:lnTo>
                      <a:lnTo>
                        <a:pt x="239" y="172"/>
                      </a:lnTo>
                      <a:lnTo>
                        <a:pt x="244" y="169"/>
                      </a:lnTo>
                      <a:lnTo>
                        <a:pt x="248" y="167"/>
                      </a:lnTo>
                      <a:lnTo>
                        <a:pt x="254" y="165"/>
                      </a:lnTo>
                      <a:lnTo>
                        <a:pt x="258" y="163"/>
                      </a:lnTo>
                      <a:lnTo>
                        <a:pt x="263" y="161"/>
                      </a:lnTo>
                      <a:lnTo>
                        <a:pt x="267" y="159"/>
                      </a:lnTo>
                      <a:lnTo>
                        <a:pt x="273" y="158"/>
                      </a:lnTo>
                      <a:lnTo>
                        <a:pt x="277" y="155"/>
                      </a:lnTo>
                      <a:lnTo>
                        <a:pt x="281" y="154"/>
                      </a:lnTo>
                      <a:lnTo>
                        <a:pt x="285" y="153"/>
                      </a:lnTo>
                      <a:lnTo>
                        <a:pt x="289" y="151"/>
                      </a:lnTo>
                      <a:lnTo>
                        <a:pt x="294" y="149"/>
                      </a:lnTo>
                      <a:lnTo>
                        <a:pt x="298" y="148"/>
                      </a:lnTo>
                      <a:lnTo>
                        <a:pt x="302" y="148"/>
                      </a:lnTo>
                      <a:lnTo>
                        <a:pt x="307" y="146"/>
                      </a:lnTo>
                      <a:lnTo>
                        <a:pt x="311" y="145"/>
                      </a:lnTo>
                      <a:lnTo>
                        <a:pt x="315" y="144"/>
                      </a:lnTo>
                      <a:lnTo>
                        <a:pt x="319" y="143"/>
                      </a:lnTo>
                      <a:lnTo>
                        <a:pt x="324" y="143"/>
                      </a:lnTo>
                      <a:lnTo>
                        <a:pt x="327" y="142"/>
                      </a:lnTo>
                      <a:lnTo>
                        <a:pt x="332" y="141"/>
                      </a:lnTo>
                      <a:lnTo>
                        <a:pt x="336" y="141"/>
                      </a:lnTo>
                      <a:lnTo>
                        <a:pt x="340" y="141"/>
                      </a:lnTo>
                      <a:lnTo>
                        <a:pt x="343" y="140"/>
                      </a:lnTo>
                      <a:lnTo>
                        <a:pt x="346" y="140"/>
                      </a:lnTo>
                      <a:lnTo>
                        <a:pt x="350" y="140"/>
                      </a:lnTo>
                      <a:lnTo>
                        <a:pt x="354" y="140"/>
                      </a:lnTo>
                      <a:lnTo>
                        <a:pt x="356" y="139"/>
                      </a:lnTo>
                      <a:lnTo>
                        <a:pt x="360" y="139"/>
                      </a:lnTo>
                      <a:lnTo>
                        <a:pt x="363" y="139"/>
                      </a:lnTo>
                      <a:lnTo>
                        <a:pt x="366" y="140"/>
                      </a:lnTo>
                      <a:lnTo>
                        <a:pt x="369" y="140"/>
                      </a:lnTo>
                      <a:lnTo>
                        <a:pt x="371" y="140"/>
                      </a:lnTo>
                      <a:lnTo>
                        <a:pt x="374" y="140"/>
                      </a:lnTo>
                      <a:lnTo>
                        <a:pt x="377" y="141"/>
                      </a:lnTo>
                      <a:lnTo>
                        <a:pt x="379" y="141"/>
                      </a:lnTo>
                      <a:lnTo>
                        <a:pt x="381" y="142"/>
                      </a:lnTo>
                      <a:lnTo>
                        <a:pt x="383" y="143"/>
                      </a:lnTo>
                      <a:lnTo>
                        <a:pt x="386" y="144"/>
                      </a:lnTo>
                      <a:lnTo>
                        <a:pt x="389" y="144"/>
                      </a:lnTo>
                      <a:lnTo>
                        <a:pt x="393" y="145"/>
                      </a:lnTo>
                      <a:lnTo>
                        <a:pt x="396" y="145"/>
                      </a:lnTo>
                      <a:lnTo>
                        <a:pt x="400" y="145"/>
                      </a:lnTo>
                      <a:lnTo>
                        <a:pt x="403" y="144"/>
                      </a:lnTo>
                      <a:lnTo>
                        <a:pt x="408" y="143"/>
                      </a:lnTo>
                      <a:lnTo>
                        <a:pt x="412" y="141"/>
                      </a:lnTo>
                      <a:lnTo>
                        <a:pt x="416" y="140"/>
                      </a:lnTo>
                      <a:lnTo>
                        <a:pt x="418" y="138"/>
                      </a:lnTo>
                      <a:lnTo>
                        <a:pt x="422" y="136"/>
                      </a:lnTo>
                      <a:lnTo>
                        <a:pt x="425" y="134"/>
                      </a:lnTo>
                      <a:lnTo>
                        <a:pt x="429" y="130"/>
                      </a:lnTo>
                      <a:lnTo>
                        <a:pt x="431" y="128"/>
                      </a:lnTo>
                      <a:lnTo>
                        <a:pt x="435" y="124"/>
                      </a:lnTo>
                      <a:lnTo>
                        <a:pt x="438" y="121"/>
                      </a:lnTo>
                      <a:lnTo>
                        <a:pt x="441" y="119"/>
                      </a:lnTo>
                      <a:lnTo>
                        <a:pt x="443" y="116"/>
                      </a:lnTo>
                      <a:lnTo>
                        <a:pt x="445" y="112"/>
                      </a:lnTo>
                      <a:lnTo>
                        <a:pt x="448" y="109"/>
                      </a:lnTo>
                      <a:lnTo>
                        <a:pt x="450" y="107"/>
                      </a:lnTo>
                      <a:lnTo>
                        <a:pt x="452" y="103"/>
                      </a:lnTo>
                      <a:lnTo>
                        <a:pt x="454" y="101"/>
                      </a:lnTo>
                      <a:lnTo>
                        <a:pt x="456" y="98"/>
                      </a:lnTo>
                      <a:lnTo>
                        <a:pt x="458" y="96"/>
                      </a:lnTo>
                      <a:lnTo>
                        <a:pt x="459" y="93"/>
                      </a:lnTo>
                      <a:lnTo>
                        <a:pt x="460" y="92"/>
                      </a:lnTo>
                      <a:lnTo>
                        <a:pt x="462" y="89"/>
                      </a:lnTo>
                      <a:lnTo>
                        <a:pt x="463" y="88"/>
                      </a:lnTo>
                      <a:lnTo>
                        <a:pt x="464" y="86"/>
                      </a:lnTo>
                      <a:lnTo>
                        <a:pt x="465" y="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4" name="Freeform 10"/>
                <p:cNvSpPr>
                  <a:spLocks/>
                </p:cNvSpPr>
                <p:nvPr/>
              </p:nvSpPr>
              <p:spPr bwMode="auto">
                <a:xfrm>
                  <a:off x="2554988" y="1059625"/>
                  <a:ext cx="189975" cy="136425"/>
                </a:xfrm>
                <a:custGeom>
                  <a:avLst/>
                  <a:gdLst>
                    <a:gd name="T0" fmla="*/ 69 w 298"/>
                    <a:gd name="T1" fmla="*/ 142 h 214"/>
                    <a:gd name="T2" fmla="*/ 74 w 298"/>
                    <a:gd name="T3" fmla="*/ 142 h 214"/>
                    <a:gd name="T4" fmla="*/ 82 w 298"/>
                    <a:gd name="T5" fmla="*/ 143 h 214"/>
                    <a:gd name="T6" fmla="*/ 90 w 298"/>
                    <a:gd name="T7" fmla="*/ 145 h 214"/>
                    <a:gd name="T8" fmla="*/ 101 w 298"/>
                    <a:gd name="T9" fmla="*/ 146 h 214"/>
                    <a:gd name="T10" fmla="*/ 113 w 298"/>
                    <a:gd name="T11" fmla="*/ 148 h 214"/>
                    <a:gd name="T12" fmla="*/ 124 w 298"/>
                    <a:gd name="T13" fmla="*/ 150 h 214"/>
                    <a:gd name="T14" fmla="*/ 135 w 298"/>
                    <a:gd name="T15" fmla="*/ 151 h 214"/>
                    <a:gd name="T16" fmla="*/ 146 w 298"/>
                    <a:gd name="T17" fmla="*/ 154 h 214"/>
                    <a:gd name="T18" fmla="*/ 155 w 298"/>
                    <a:gd name="T19" fmla="*/ 156 h 214"/>
                    <a:gd name="T20" fmla="*/ 163 w 298"/>
                    <a:gd name="T21" fmla="*/ 159 h 214"/>
                    <a:gd name="T22" fmla="*/ 173 w 298"/>
                    <a:gd name="T23" fmla="*/ 164 h 214"/>
                    <a:gd name="T24" fmla="*/ 183 w 298"/>
                    <a:gd name="T25" fmla="*/ 170 h 214"/>
                    <a:gd name="T26" fmla="*/ 194 w 298"/>
                    <a:gd name="T27" fmla="*/ 176 h 214"/>
                    <a:gd name="T28" fmla="*/ 206 w 298"/>
                    <a:gd name="T29" fmla="*/ 184 h 214"/>
                    <a:gd name="T30" fmla="*/ 216 w 298"/>
                    <a:gd name="T31" fmla="*/ 191 h 214"/>
                    <a:gd name="T32" fmla="*/ 226 w 298"/>
                    <a:gd name="T33" fmla="*/ 198 h 214"/>
                    <a:gd name="T34" fmla="*/ 234 w 298"/>
                    <a:gd name="T35" fmla="*/ 204 h 214"/>
                    <a:gd name="T36" fmla="*/ 244 w 298"/>
                    <a:gd name="T37" fmla="*/ 212 h 214"/>
                    <a:gd name="T38" fmla="*/ 298 w 298"/>
                    <a:gd name="T39" fmla="*/ 0 h 214"/>
                    <a:gd name="T40" fmla="*/ 293 w 298"/>
                    <a:gd name="T41" fmla="*/ 1 h 214"/>
                    <a:gd name="T42" fmla="*/ 284 w 298"/>
                    <a:gd name="T43" fmla="*/ 4 h 214"/>
                    <a:gd name="T44" fmla="*/ 274 w 298"/>
                    <a:gd name="T45" fmla="*/ 5 h 214"/>
                    <a:gd name="T46" fmla="*/ 264 w 298"/>
                    <a:gd name="T47" fmla="*/ 9 h 214"/>
                    <a:gd name="T48" fmla="*/ 250 w 298"/>
                    <a:gd name="T49" fmla="*/ 12 h 214"/>
                    <a:gd name="T50" fmla="*/ 236 w 298"/>
                    <a:gd name="T51" fmla="*/ 15 h 214"/>
                    <a:gd name="T52" fmla="*/ 221 w 298"/>
                    <a:gd name="T53" fmla="*/ 19 h 214"/>
                    <a:gd name="T54" fmla="*/ 206 w 298"/>
                    <a:gd name="T55" fmla="*/ 23 h 214"/>
                    <a:gd name="T56" fmla="*/ 189 w 298"/>
                    <a:gd name="T57" fmla="*/ 28 h 214"/>
                    <a:gd name="T58" fmla="*/ 171 w 298"/>
                    <a:gd name="T59" fmla="*/ 32 h 214"/>
                    <a:gd name="T60" fmla="*/ 154 w 298"/>
                    <a:gd name="T61" fmla="*/ 37 h 214"/>
                    <a:gd name="T62" fmla="*/ 136 w 298"/>
                    <a:gd name="T63" fmla="*/ 42 h 214"/>
                    <a:gd name="T64" fmla="*/ 119 w 298"/>
                    <a:gd name="T65" fmla="*/ 47 h 214"/>
                    <a:gd name="T66" fmla="*/ 101 w 298"/>
                    <a:gd name="T67" fmla="*/ 51 h 214"/>
                    <a:gd name="T68" fmla="*/ 85 w 298"/>
                    <a:gd name="T69" fmla="*/ 56 h 214"/>
                    <a:gd name="T70" fmla="*/ 70 w 298"/>
                    <a:gd name="T71" fmla="*/ 60 h 214"/>
                    <a:gd name="T72" fmla="*/ 55 w 298"/>
                    <a:gd name="T73" fmla="*/ 64 h 214"/>
                    <a:gd name="T74" fmla="*/ 42 w 298"/>
                    <a:gd name="T75" fmla="*/ 69 h 214"/>
                    <a:gd name="T76" fmla="*/ 30 w 298"/>
                    <a:gd name="T77" fmla="*/ 73 h 214"/>
                    <a:gd name="T78" fmla="*/ 21 w 298"/>
                    <a:gd name="T79" fmla="*/ 77 h 214"/>
                    <a:gd name="T80" fmla="*/ 12 w 298"/>
                    <a:gd name="T81" fmla="*/ 79 h 214"/>
                    <a:gd name="T82" fmla="*/ 4 w 298"/>
                    <a:gd name="T83" fmla="*/ 85 h 214"/>
                    <a:gd name="T84" fmla="*/ 0 w 298"/>
                    <a:gd name="T85" fmla="*/ 93 h 214"/>
                    <a:gd name="T86" fmla="*/ 3 w 298"/>
                    <a:gd name="T87" fmla="*/ 100 h 214"/>
                    <a:gd name="T88" fmla="*/ 9 w 298"/>
                    <a:gd name="T89" fmla="*/ 108 h 214"/>
                    <a:gd name="T90" fmla="*/ 19 w 298"/>
                    <a:gd name="T91" fmla="*/ 117 h 214"/>
                    <a:gd name="T92" fmla="*/ 31 w 298"/>
                    <a:gd name="T93" fmla="*/ 123 h 214"/>
                    <a:gd name="T94" fmla="*/ 43 w 298"/>
                    <a:gd name="T95" fmla="*/ 130 h 214"/>
                    <a:gd name="T96" fmla="*/ 54 w 298"/>
                    <a:gd name="T97" fmla="*/ 136 h 214"/>
                    <a:gd name="T98" fmla="*/ 62 w 298"/>
                    <a:gd name="T99" fmla="*/ 139 h 214"/>
                    <a:gd name="T100" fmla="*/ 66 w 298"/>
                    <a:gd name="T101" fmla="*/ 142 h 21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98"/>
                    <a:gd name="T154" fmla="*/ 0 h 214"/>
                    <a:gd name="T155" fmla="*/ 298 w 298"/>
                    <a:gd name="T156" fmla="*/ 214 h 21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98" h="214">
                      <a:moveTo>
                        <a:pt x="66" y="142"/>
                      </a:moveTo>
                      <a:lnTo>
                        <a:pt x="67" y="142"/>
                      </a:lnTo>
                      <a:lnTo>
                        <a:pt x="69" y="142"/>
                      </a:lnTo>
                      <a:lnTo>
                        <a:pt x="70" y="142"/>
                      </a:lnTo>
                      <a:lnTo>
                        <a:pt x="72" y="142"/>
                      </a:lnTo>
                      <a:lnTo>
                        <a:pt x="74" y="142"/>
                      </a:lnTo>
                      <a:lnTo>
                        <a:pt x="76" y="143"/>
                      </a:lnTo>
                      <a:lnTo>
                        <a:pt x="79" y="143"/>
                      </a:lnTo>
                      <a:lnTo>
                        <a:pt x="82" y="143"/>
                      </a:lnTo>
                      <a:lnTo>
                        <a:pt x="84" y="143"/>
                      </a:lnTo>
                      <a:lnTo>
                        <a:pt x="88" y="144"/>
                      </a:lnTo>
                      <a:lnTo>
                        <a:pt x="90" y="145"/>
                      </a:lnTo>
                      <a:lnTo>
                        <a:pt x="94" y="145"/>
                      </a:lnTo>
                      <a:lnTo>
                        <a:pt x="97" y="146"/>
                      </a:lnTo>
                      <a:lnTo>
                        <a:pt x="101" y="146"/>
                      </a:lnTo>
                      <a:lnTo>
                        <a:pt x="104" y="146"/>
                      </a:lnTo>
                      <a:lnTo>
                        <a:pt x="108" y="147"/>
                      </a:lnTo>
                      <a:lnTo>
                        <a:pt x="113" y="148"/>
                      </a:lnTo>
                      <a:lnTo>
                        <a:pt x="117" y="148"/>
                      </a:lnTo>
                      <a:lnTo>
                        <a:pt x="121" y="149"/>
                      </a:lnTo>
                      <a:lnTo>
                        <a:pt x="124" y="150"/>
                      </a:lnTo>
                      <a:lnTo>
                        <a:pt x="128" y="150"/>
                      </a:lnTo>
                      <a:lnTo>
                        <a:pt x="132" y="151"/>
                      </a:lnTo>
                      <a:lnTo>
                        <a:pt x="135" y="151"/>
                      </a:lnTo>
                      <a:lnTo>
                        <a:pt x="139" y="152"/>
                      </a:lnTo>
                      <a:lnTo>
                        <a:pt x="142" y="153"/>
                      </a:lnTo>
                      <a:lnTo>
                        <a:pt x="146" y="154"/>
                      </a:lnTo>
                      <a:lnTo>
                        <a:pt x="149" y="155"/>
                      </a:lnTo>
                      <a:lnTo>
                        <a:pt x="152" y="156"/>
                      </a:lnTo>
                      <a:lnTo>
                        <a:pt x="155" y="156"/>
                      </a:lnTo>
                      <a:lnTo>
                        <a:pt x="158" y="157"/>
                      </a:lnTo>
                      <a:lnTo>
                        <a:pt x="161" y="158"/>
                      </a:lnTo>
                      <a:lnTo>
                        <a:pt x="163" y="159"/>
                      </a:lnTo>
                      <a:lnTo>
                        <a:pt x="166" y="160"/>
                      </a:lnTo>
                      <a:lnTo>
                        <a:pt x="170" y="162"/>
                      </a:lnTo>
                      <a:lnTo>
                        <a:pt x="173" y="164"/>
                      </a:lnTo>
                      <a:lnTo>
                        <a:pt x="176" y="165"/>
                      </a:lnTo>
                      <a:lnTo>
                        <a:pt x="179" y="167"/>
                      </a:lnTo>
                      <a:lnTo>
                        <a:pt x="183" y="170"/>
                      </a:lnTo>
                      <a:lnTo>
                        <a:pt x="188" y="171"/>
                      </a:lnTo>
                      <a:lnTo>
                        <a:pt x="191" y="174"/>
                      </a:lnTo>
                      <a:lnTo>
                        <a:pt x="194" y="176"/>
                      </a:lnTo>
                      <a:lnTo>
                        <a:pt x="198" y="179"/>
                      </a:lnTo>
                      <a:lnTo>
                        <a:pt x="202" y="181"/>
                      </a:lnTo>
                      <a:lnTo>
                        <a:pt x="206" y="184"/>
                      </a:lnTo>
                      <a:lnTo>
                        <a:pt x="209" y="186"/>
                      </a:lnTo>
                      <a:lnTo>
                        <a:pt x="213" y="189"/>
                      </a:lnTo>
                      <a:lnTo>
                        <a:pt x="216" y="191"/>
                      </a:lnTo>
                      <a:lnTo>
                        <a:pt x="220" y="193"/>
                      </a:lnTo>
                      <a:lnTo>
                        <a:pt x="222" y="195"/>
                      </a:lnTo>
                      <a:lnTo>
                        <a:pt x="226" y="198"/>
                      </a:lnTo>
                      <a:lnTo>
                        <a:pt x="228" y="199"/>
                      </a:lnTo>
                      <a:lnTo>
                        <a:pt x="231" y="202"/>
                      </a:lnTo>
                      <a:lnTo>
                        <a:pt x="234" y="204"/>
                      </a:lnTo>
                      <a:lnTo>
                        <a:pt x="236" y="207"/>
                      </a:lnTo>
                      <a:lnTo>
                        <a:pt x="240" y="210"/>
                      </a:lnTo>
                      <a:lnTo>
                        <a:pt x="244" y="212"/>
                      </a:lnTo>
                      <a:lnTo>
                        <a:pt x="246" y="214"/>
                      </a:lnTo>
                      <a:lnTo>
                        <a:pt x="298" y="0"/>
                      </a:lnTo>
                      <a:lnTo>
                        <a:pt x="296" y="0"/>
                      </a:lnTo>
                      <a:lnTo>
                        <a:pt x="293" y="1"/>
                      </a:lnTo>
                      <a:lnTo>
                        <a:pt x="289" y="2"/>
                      </a:lnTo>
                      <a:lnTo>
                        <a:pt x="286" y="3"/>
                      </a:lnTo>
                      <a:lnTo>
                        <a:pt x="284" y="4"/>
                      </a:lnTo>
                      <a:lnTo>
                        <a:pt x="281" y="4"/>
                      </a:lnTo>
                      <a:lnTo>
                        <a:pt x="278" y="5"/>
                      </a:lnTo>
                      <a:lnTo>
                        <a:pt x="274" y="5"/>
                      </a:lnTo>
                      <a:lnTo>
                        <a:pt x="271" y="7"/>
                      </a:lnTo>
                      <a:lnTo>
                        <a:pt x="268" y="7"/>
                      </a:lnTo>
                      <a:lnTo>
                        <a:pt x="264" y="9"/>
                      </a:lnTo>
                      <a:lnTo>
                        <a:pt x="259" y="9"/>
                      </a:lnTo>
                      <a:lnTo>
                        <a:pt x="254" y="10"/>
                      </a:lnTo>
                      <a:lnTo>
                        <a:pt x="250" y="12"/>
                      </a:lnTo>
                      <a:lnTo>
                        <a:pt x="246" y="13"/>
                      </a:lnTo>
                      <a:lnTo>
                        <a:pt x="241" y="14"/>
                      </a:lnTo>
                      <a:lnTo>
                        <a:pt x="236" y="15"/>
                      </a:lnTo>
                      <a:lnTo>
                        <a:pt x="231" y="17"/>
                      </a:lnTo>
                      <a:lnTo>
                        <a:pt x="227" y="18"/>
                      </a:lnTo>
                      <a:lnTo>
                        <a:pt x="221" y="19"/>
                      </a:lnTo>
                      <a:lnTo>
                        <a:pt x="216" y="21"/>
                      </a:lnTo>
                      <a:lnTo>
                        <a:pt x="211" y="22"/>
                      </a:lnTo>
                      <a:lnTo>
                        <a:pt x="206" y="23"/>
                      </a:lnTo>
                      <a:lnTo>
                        <a:pt x="200" y="24"/>
                      </a:lnTo>
                      <a:lnTo>
                        <a:pt x="194" y="26"/>
                      </a:lnTo>
                      <a:lnTo>
                        <a:pt x="189" y="28"/>
                      </a:lnTo>
                      <a:lnTo>
                        <a:pt x="183" y="29"/>
                      </a:lnTo>
                      <a:lnTo>
                        <a:pt x="177" y="31"/>
                      </a:lnTo>
                      <a:lnTo>
                        <a:pt x="171" y="32"/>
                      </a:lnTo>
                      <a:lnTo>
                        <a:pt x="165" y="34"/>
                      </a:lnTo>
                      <a:lnTo>
                        <a:pt x="160" y="36"/>
                      </a:lnTo>
                      <a:lnTo>
                        <a:pt x="154" y="37"/>
                      </a:lnTo>
                      <a:lnTo>
                        <a:pt x="147" y="38"/>
                      </a:lnTo>
                      <a:lnTo>
                        <a:pt x="142" y="40"/>
                      </a:lnTo>
                      <a:lnTo>
                        <a:pt x="136" y="42"/>
                      </a:lnTo>
                      <a:lnTo>
                        <a:pt x="131" y="43"/>
                      </a:lnTo>
                      <a:lnTo>
                        <a:pt x="125" y="45"/>
                      </a:lnTo>
                      <a:lnTo>
                        <a:pt x="119" y="47"/>
                      </a:lnTo>
                      <a:lnTo>
                        <a:pt x="113" y="48"/>
                      </a:lnTo>
                      <a:lnTo>
                        <a:pt x="107" y="50"/>
                      </a:lnTo>
                      <a:lnTo>
                        <a:pt x="101" y="51"/>
                      </a:lnTo>
                      <a:lnTo>
                        <a:pt x="95" y="53"/>
                      </a:lnTo>
                      <a:lnTo>
                        <a:pt x="90" y="55"/>
                      </a:lnTo>
                      <a:lnTo>
                        <a:pt x="85" y="56"/>
                      </a:lnTo>
                      <a:lnTo>
                        <a:pt x="80" y="57"/>
                      </a:lnTo>
                      <a:lnTo>
                        <a:pt x="75" y="59"/>
                      </a:lnTo>
                      <a:lnTo>
                        <a:pt x="70" y="60"/>
                      </a:lnTo>
                      <a:lnTo>
                        <a:pt x="65" y="61"/>
                      </a:lnTo>
                      <a:lnTo>
                        <a:pt x="60" y="63"/>
                      </a:lnTo>
                      <a:lnTo>
                        <a:pt x="55" y="64"/>
                      </a:lnTo>
                      <a:lnTo>
                        <a:pt x="51" y="67"/>
                      </a:lnTo>
                      <a:lnTo>
                        <a:pt x="46" y="68"/>
                      </a:lnTo>
                      <a:lnTo>
                        <a:pt x="42" y="69"/>
                      </a:lnTo>
                      <a:lnTo>
                        <a:pt x="38" y="70"/>
                      </a:lnTo>
                      <a:lnTo>
                        <a:pt x="33" y="71"/>
                      </a:lnTo>
                      <a:lnTo>
                        <a:pt x="30" y="73"/>
                      </a:lnTo>
                      <a:lnTo>
                        <a:pt x="26" y="74"/>
                      </a:lnTo>
                      <a:lnTo>
                        <a:pt x="23" y="75"/>
                      </a:lnTo>
                      <a:lnTo>
                        <a:pt x="21" y="77"/>
                      </a:lnTo>
                      <a:lnTo>
                        <a:pt x="17" y="77"/>
                      </a:lnTo>
                      <a:lnTo>
                        <a:pt x="14" y="78"/>
                      </a:lnTo>
                      <a:lnTo>
                        <a:pt x="12" y="79"/>
                      </a:lnTo>
                      <a:lnTo>
                        <a:pt x="11" y="80"/>
                      </a:lnTo>
                      <a:lnTo>
                        <a:pt x="7" y="83"/>
                      </a:lnTo>
                      <a:lnTo>
                        <a:pt x="4" y="85"/>
                      </a:lnTo>
                      <a:lnTo>
                        <a:pt x="2" y="88"/>
                      </a:lnTo>
                      <a:lnTo>
                        <a:pt x="1" y="90"/>
                      </a:lnTo>
                      <a:lnTo>
                        <a:pt x="0" y="93"/>
                      </a:lnTo>
                      <a:lnTo>
                        <a:pt x="1" y="95"/>
                      </a:lnTo>
                      <a:lnTo>
                        <a:pt x="2" y="98"/>
                      </a:lnTo>
                      <a:lnTo>
                        <a:pt x="3" y="100"/>
                      </a:lnTo>
                      <a:lnTo>
                        <a:pt x="4" y="103"/>
                      </a:lnTo>
                      <a:lnTo>
                        <a:pt x="7" y="105"/>
                      </a:lnTo>
                      <a:lnTo>
                        <a:pt x="9" y="108"/>
                      </a:lnTo>
                      <a:lnTo>
                        <a:pt x="12" y="111"/>
                      </a:lnTo>
                      <a:lnTo>
                        <a:pt x="16" y="114"/>
                      </a:lnTo>
                      <a:lnTo>
                        <a:pt x="19" y="117"/>
                      </a:lnTo>
                      <a:lnTo>
                        <a:pt x="23" y="119"/>
                      </a:lnTo>
                      <a:lnTo>
                        <a:pt x="27" y="121"/>
                      </a:lnTo>
                      <a:lnTo>
                        <a:pt x="31" y="123"/>
                      </a:lnTo>
                      <a:lnTo>
                        <a:pt x="36" y="126"/>
                      </a:lnTo>
                      <a:lnTo>
                        <a:pt x="39" y="127"/>
                      </a:lnTo>
                      <a:lnTo>
                        <a:pt x="43" y="130"/>
                      </a:lnTo>
                      <a:lnTo>
                        <a:pt x="47" y="131"/>
                      </a:lnTo>
                      <a:lnTo>
                        <a:pt x="51" y="133"/>
                      </a:lnTo>
                      <a:lnTo>
                        <a:pt x="54" y="136"/>
                      </a:lnTo>
                      <a:lnTo>
                        <a:pt x="57" y="137"/>
                      </a:lnTo>
                      <a:lnTo>
                        <a:pt x="60" y="138"/>
                      </a:lnTo>
                      <a:lnTo>
                        <a:pt x="62" y="139"/>
                      </a:lnTo>
                      <a:lnTo>
                        <a:pt x="65" y="141"/>
                      </a:lnTo>
                      <a:lnTo>
                        <a:pt x="66" y="1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5" name="Freeform 11"/>
                <p:cNvSpPr>
                  <a:spLocks/>
                </p:cNvSpPr>
                <p:nvPr/>
              </p:nvSpPr>
              <p:spPr bwMode="auto">
                <a:xfrm>
                  <a:off x="2496338" y="1207525"/>
                  <a:ext cx="240975" cy="390151"/>
                </a:xfrm>
                <a:custGeom>
                  <a:avLst/>
                  <a:gdLst>
                    <a:gd name="T0" fmla="*/ 269 w 377"/>
                    <a:gd name="T1" fmla="*/ 179 h 613"/>
                    <a:gd name="T2" fmla="*/ 311 w 377"/>
                    <a:gd name="T3" fmla="*/ 169 h 613"/>
                    <a:gd name="T4" fmla="*/ 319 w 377"/>
                    <a:gd name="T5" fmla="*/ 143 h 613"/>
                    <a:gd name="T6" fmla="*/ 292 w 377"/>
                    <a:gd name="T7" fmla="*/ 100 h 613"/>
                    <a:gd name="T8" fmla="*/ 250 w 377"/>
                    <a:gd name="T9" fmla="*/ 72 h 613"/>
                    <a:gd name="T10" fmla="*/ 219 w 377"/>
                    <a:gd name="T11" fmla="*/ 61 h 613"/>
                    <a:gd name="T12" fmla="*/ 179 w 377"/>
                    <a:gd name="T13" fmla="*/ 56 h 613"/>
                    <a:gd name="T14" fmla="*/ 153 w 377"/>
                    <a:gd name="T15" fmla="*/ 58 h 613"/>
                    <a:gd name="T16" fmla="*/ 145 w 377"/>
                    <a:gd name="T17" fmla="*/ 21 h 613"/>
                    <a:gd name="T18" fmla="*/ 124 w 377"/>
                    <a:gd name="T19" fmla="*/ 0 h 613"/>
                    <a:gd name="T20" fmla="*/ 91 w 377"/>
                    <a:gd name="T21" fmla="*/ 16 h 613"/>
                    <a:gd name="T22" fmla="*/ 101 w 377"/>
                    <a:gd name="T23" fmla="*/ 58 h 613"/>
                    <a:gd name="T24" fmla="*/ 85 w 377"/>
                    <a:gd name="T25" fmla="*/ 79 h 613"/>
                    <a:gd name="T26" fmla="*/ 43 w 377"/>
                    <a:gd name="T27" fmla="*/ 109 h 613"/>
                    <a:gd name="T28" fmla="*/ 15 w 377"/>
                    <a:gd name="T29" fmla="*/ 147 h 613"/>
                    <a:gd name="T30" fmla="*/ 3 w 377"/>
                    <a:gd name="T31" fmla="*/ 180 h 613"/>
                    <a:gd name="T32" fmla="*/ 0 w 377"/>
                    <a:gd name="T33" fmla="*/ 213 h 613"/>
                    <a:gd name="T34" fmla="*/ 4 w 377"/>
                    <a:gd name="T35" fmla="*/ 244 h 613"/>
                    <a:gd name="T36" fmla="*/ 24 w 377"/>
                    <a:gd name="T37" fmla="*/ 287 h 613"/>
                    <a:gd name="T38" fmla="*/ 69 w 377"/>
                    <a:gd name="T39" fmla="*/ 322 h 613"/>
                    <a:gd name="T40" fmla="*/ 116 w 377"/>
                    <a:gd name="T41" fmla="*/ 338 h 613"/>
                    <a:gd name="T42" fmla="*/ 166 w 377"/>
                    <a:gd name="T43" fmla="*/ 342 h 613"/>
                    <a:gd name="T44" fmla="*/ 210 w 377"/>
                    <a:gd name="T45" fmla="*/ 343 h 613"/>
                    <a:gd name="T46" fmla="*/ 254 w 377"/>
                    <a:gd name="T47" fmla="*/ 354 h 613"/>
                    <a:gd name="T48" fmla="*/ 286 w 377"/>
                    <a:gd name="T49" fmla="*/ 388 h 613"/>
                    <a:gd name="T50" fmla="*/ 292 w 377"/>
                    <a:gd name="T51" fmla="*/ 420 h 613"/>
                    <a:gd name="T52" fmla="*/ 265 w 377"/>
                    <a:gd name="T53" fmla="*/ 460 h 613"/>
                    <a:gd name="T54" fmla="*/ 214 w 377"/>
                    <a:gd name="T55" fmla="*/ 475 h 613"/>
                    <a:gd name="T56" fmla="*/ 171 w 377"/>
                    <a:gd name="T57" fmla="*/ 465 h 613"/>
                    <a:gd name="T58" fmla="*/ 136 w 377"/>
                    <a:gd name="T59" fmla="*/ 429 h 613"/>
                    <a:gd name="T60" fmla="*/ 103 w 377"/>
                    <a:gd name="T61" fmla="*/ 425 h 613"/>
                    <a:gd name="T62" fmla="*/ 70 w 377"/>
                    <a:gd name="T63" fmla="*/ 437 h 613"/>
                    <a:gd name="T64" fmla="*/ 62 w 377"/>
                    <a:gd name="T65" fmla="*/ 467 h 613"/>
                    <a:gd name="T66" fmla="*/ 79 w 377"/>
                    <a:gd name="T67" fmla="*/ 498 h 613"/>
                    <a:gd name="T68" fmla="*/ 116 w 377"/>
                    <a:gd name="T69" fmla="*/ 532 h 613"/>
                    <a:gd name="T70" fmla="*/ 169 w 377"/>
                    <a:gd name="T71" fmla="*/ 550 h 613"/>
                    <a:gd name="T72" fmla="*/ 214 w 377"/>
                    <a:gd name="T73" fmla="*/ 552 h 613"/>
                    <a:gd name="T74" fmla="*/ 232 w 377"/>
                    <a:gd name="T75" fmla="*/ 569 h 613"/>
                    <a:gd name="T76" fmla="*/ 240 w 377"/>
                    <a:gd name="T77" fmla="*/ 598 h 613"/>
                    <a:gd name="T78" fmla="*/ 268 w 377"/>
                    <a:gd name="T79" fmla="*/ 609 h 613"/>
                    <a:gd name="T80" fmla="*/ 289 w 377"/>
                    <a:gd name="T81" fmla="*/ 585 h 613"/>
                    <a:gd name="T82" fmla="*/ 281 w 377"/>
                    <a:gd name="T83" fmla="*/ 544 h 613"/>
                    <a:gd name="T84" fmla="*/ 309 w 377"/>
                    <a:gd name="T85" fmla="*/ 521 h 613"/>
                    <a:gd name="T86" fmla="*/ 356 w 377"/>
                    <a:gd name="T87" fmla="*/ 480 h 613"/>
                    <a:gd name="T88" fmla="*/ 373 w 377"/>
                    <a:gd name="T89" fmla="*/ 447 h 613"/>
                    <a:gd name="T90" fmla="*/ 377 w 377"/>
                    <a:gd name="T91" fmla="*/ 414 h 613"/>
                    <a:gd name="T92" fmla="*/ 376 w 377"/>
                    <a:gd name="T93" fmla="*/ 384 h 613"/>
                    <a:gd name="T94" fmla="*/ 360 w 377"/>
                    <a:gd name="T95" fmla="*/ 336 h 613"/>
                    <a:gd name="T96" fmla="*/ 321 w 377"/>
                    <a:gd name="T97" fmla="*/ 291 h 613"/>
                    <a:gd name="T98" fmla="*/ 290 w 377"/>
                    <a:gd name="T99" fmla="*/ 273 h 613"/>
                    <a:gd name="T100" fmla="*/ 252 w 377"/>
                    <a:gd name="T101" fmla="*/ 266 h 613"/>
                    <a:gd name="T102" fmla="*/ 215 w 377"/>
                    <a:gd name="T103" fmla="*/ 263 h 613"/>
                    <a:gd name="T104" fmla="*/ 179 w 377"/>
                    <a:gd name="T105" fmla="*/ 264 h 613"/>
                    <a:gd name="T106" fmla="*/ 138 w 377"/>
                    <a:gd name="T107" fmla="*/ 262 h 613"/>
                    <a:gd name="T108" fmla="*/ 103 w 377"/>
                    <a:gd name="T109" fmla="*/ 238 h 613"/>
                    <a:gd name="T110" fmla="*/ 90 w 377"/>
                    <a:gd name="T111" fmla="*/ 197 h 613"/>
                    <a:gd name="T112" fmla="*/ 111 w 377"/>
                    <a:gd name="T113" fmla="*/ 156 h 613"/>
                    <a:gd name="T114" fmla="*/ 153 w 377"/>
                    <a:gd name="T115" fmla="*/ 135 h 613"/>
                    <a:gd name="T116" fmla="*/ 194 w 377"/>
                    <a:gd name="T117" fmla="*/ 137 h 613"/>
                    <a:gd name="T118" fmla="*/ 227 w 377"/>
                    <a:gd name="T119" fmla="*/ 166 h 61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613"/>
                    <a:gd name="T182" fmla="*/ 377 w 377"/>
                    <a:gd name="T183" fmla="*/ 613 h 61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613">
                      <a:moveTo>
                        <a:pt x="237" y="182"/>
                      </a:moveTo>
                      <a:lnTo>
                        <a:pt x="239" y="182"/>
                      </a:lnTo>
                      <a:lnTo>
                        <a:pt x="242" y="182"/>
                      </a:lnTo>
                      <a:lnTo>
                        <a:pt x="245" y="182"/>
                      </a:lnTo>
                      <a:lnTo>
                        <a:pt x="247" y="182"/>
                      </a:lnTo>
                      <a:lnTo>
                        <a:pt x="250" y="182"/>
                      </a:lnTo>
                      <a:lnTo>
                        <a:pt x="253" y="182"/>
                      </a:lnTo>
                      <a:lnTo>
                        <a:pt x="256" y="181"/>
                      </a:lnTo>
                      <a:lnTo>
                        <a:pt x="259" y="181"/>
                      </a:lnTo>
                      <a:lnTo>
                        <a:pt x="263" y="180"/>
                      </a:lnTo>
                      <a:lnTo>
                        <a:pt x="266" y="180"/>
                      </a:lnTo>
                      <a:lnTo>
                        <a:pt x="269" y="179"/>
                      </a:lnTo>
                      <a:lnTo>
                        <a:pt x="273" y="179"/>
                      </a:lnTo>
                      <a:lnTo>
                        <a:pt x="278" y="178"/>
                      </a:lnTo>
                      <a:lnTo>
                        <a:pt x="282" y="177"/>
                      </a:lnTo>
                      <a:lnTo>
                        <a:pt x="285" y="176"/>
                      </a:lnTo>
                      <a:lnTo>
                        <a:pt x="289" y="175"/>
                      </a:lnTo>
                      <a:lnTo>
                        <a:pt x="292" y="175"/>
                      </a:lnTo>
                      <a:lnTo>
                        <a:pt x="296" y="173"/>
                      </a:lnTo>
                      <a:lnTo>
                        <a:pt x="299" y="173"/>
                      </a:lnTo>
                      <a:lnTo>
                        <a:pt x="303" y="172"/>
                      </a:lnTo>
                      <a:lnTo>
                        <a:pt x="305" y="171"/>
                      </a:lnTo>
                      <a:lnTo>
                        <a:pt x="309" y="170"/>
                      </a:lnTo>
                      <a:lnTo>
                        <a:pt x="311" y="169"/>
                      </a:lnTo>
                      <a:lnTo>
                        <a:pt x="314" y="168"/>
                      </a:lnTo>
                      <a:lnTo>
                        <a:pt x="316" y="167"/>
                      </a:lnTo>
                      <a:lnTo>
                        <a:pt x="318" y="166"/>
                      </a:lnTo>
                      <a:lnTo>
                        <a:pt x="321" y="164"/>
                      </a:lnTo>
                      <a:lnTo>
                        <a:pt x="323" y="162"/>
                      </a:lnTo>
                      <a:lnTo>
                        <a:pt x="323" y="159"/>
                      </a:lnTo>
                      <a:lnTo>
                        <a:pt x="323" y="156"/>
                      </a:lnTo>
                      <a:lnTo>
                        <a:pt x="322" y="153"/>
                      </a:lnTo>
                      <a:lnTo>
                        <a:pt x="321" y="151"/>
                      </a:lnTo>
                      <a:lnTo>
                        <a:pt x="321" y="148"/>
                      </a:lnTo>
                      <a:lnTo>
                        <a:pt x="320" y="146"/>
                      </a:lnTo>
                      <a:lnTo>
                        <a:pt x="319" y="143"/>
                      </a:lnTo>
                      <a:lnTo>
                        <a:pt x="318" y="139"/>
                      </a:lnTo>
                      <a:lnTo>
                        <a:pt x="316" y="137"/>
                      </a:lnTo>
                      <a:lnTo>
                        <a:pt x="314" y="134"/>
                      </a:lnTo>
                      <a:lnTo>
                        <a:pt x="313" y="130"/>
                      </a:lnTo>
                      <a:lnTo>
                        <a:pt x="311" y="126"/>
                      </a:lnTo>
                      <a:lnTo>
                        <a:pt x="309" y="123"/>
                      </a:lnTo>
                      <a:lnTo>
                        <a:pt x="307" y="120"/>
                      </a:lnTo>
                      <a:lnTo>
                        <a:pt x="304" y="116"/>
                      </a:lnTo>
                      <a:lnTo>
                        <a:pt x="302" y="111"/>
                      </a:lnTo>
                      <a:lnTo>
                        <a:pt x="298" y="108"/>
                      </a:lnTo>
                      <a:lnTo>
                        <a:pt x="295" y="104"/>
                      </a:lnTo>
                      <a:lnTo>
                        <a:pt x="292" y="100"/>
                      </a:lnTo>
                      <a:lnTo>
                        <a:pt x="289" y="97"/>
                      </a:lnTo>
                      <a:lnTo>
                        <a:pt x="285" y="94"/>
                      </a:lnTo>
                      <a:lnTo>
                        <a:pt x="281" y="90"/>
                      </a:lnTo>
                      <a:lnTo>
                        <a:pt x="276" y="87"/>
                      </a:lnTo>
                      <a:lnTo>
                        <a:pt x="271" y="83"/>
                      </a:lnTo>
                      <a:lnTo>
                        <a:pt x="267" y="81"/>
                      </a:lnTo>
                      <a:lnTo>
                        <a:pt x="263" y="78"/>
                      </a:lnTo>
                      <a:lnTo>
                        <a:pt x="260" y="77"/>
                      </a:lnTo>
                      <a:lnTo>
                        <a:pt x="257" y="75"/>
                      </a:lnTo>
                      <a:lnTo>
                        <a:pt x="255" y="74"/>
                      </a:lnTo>
                      <a:lnTo>
                        <a:pt x="252" y="73"/>
                      </a:lnTo>
                      <a:lnTo>
                        <a:pt x="250" y="72"/>
                      </a:lnTo>
                      <a:lnTo>
                        <a:pt x="247" y="71"/>
                      </a:lnTo>
                      <a:lnTo>
                        <a:pt x="245" y="69"/>
                      </a:lnTo>
                      <a:lnTo>
                        <a:pt x="242" y="69"/>
                      </a:lnTo>
                      <a:lnTo>
                        <a:pt x="240" y="68"/>
                      </a:lnTo>
                      <a:lnTo>
                        <a:pt x="237" y="66"/>
                      </a:lnTo>
                      <a:lnTo>
                        <a:pt x="233" y="66"/>
                      </a:lnTo>
                      <a:lnTo>
                        <a:pt x="231" y="65"/>
                      </a:lnTo>
                      <a:lnTo>
                        <a:pt x="228" y="64"/>
                      </a:lnTo>
                      <a:lnTo>
                        <a:pt x="226" y="63"/>
                      </a:lnTo>
                      <a:lnTo>
                        <a:pt x="223" y="63"/>
                      </a:lnTo>
                      <a:lnTo>
                        <a:pt x="222" y="62"/>
                      </a:lnTo>
                      <a:lnTo>
                        <a:pt x="219" y="61"/>
                      </a:lnTo>
                      <a:lnTo>
                        <a:pt x="216" y="61"/>
                      </a:lnTo>
                      <a:lnTo>
                        <a:pt x="214" y="60"/>
                      </a:lnTo>
                      <a:lnTo>
                        <a:pt x="212" y="59"/>
                      </a:lnTo>
                      <a:lnTo>
                        <a:pt x="208" y="59"/>
                      </a:lnTo>
                      <a:lnTo>
                        <a:pt x="204" y="58"/>
                      </a:lnTo>
                      <a:lnTo>
                        <a:pt x="198" y="58"/>
                      </a:lnTo>
                      <a:lnTo>
                        <a:pt x="195" y="57"/>
                      </a:lnTo>
                      <a:lnTo>
                        <a:pt x="192" y="57"/>
                      </a:lnTo>
                      <a:lnTo>
                        <a:pt x="188" y="57"/>
                      </a:lnTo>
                      <a:lnTo>
                        <a:pt x="185" y="56"/>
                      </a:lnTo>
                      <a:lnTo>
                        <a:pt x="182" y="56"/>
                      </a:lnTo>
                      <a:lnTo>
                        <a:pt x="179" y="56"/>
                      </a:lnTo>
                      <a:lnTo>
                        <a:pt x="177" y="57"/>
                      </a:lnTo>
                      <a:lnTo>
                        <a:pt x="174" y="57"/>
                      </a:lnTo>
                      <a:lnTo>
                        <a:pt x="171" y="57"/>
                      </a:lnTo>
                      <a:lnTo>
                        <a:pt x="169" y="57"/>
                      </a:lnTo>
                      <a:lnTo>
                        <a:pt x="167" y="57"/>
                      </a:lnTo>
                      <a:lnTo>
                        <a:pt x="164" y="58"/>
                      </a:lnTo>
                      <a:lnTo>
                        <a:pt x="161" y="58"/>
                      </a:lnTo>
                      <a:lnTo>
                        <a:pt x="159" y="59"/>
                      </a:lnTo>
                      <a:lnTo>
                        <a:pt x="157" y="59"/>
                      </a:lnTo>
                      <a:lnTo>
                        <a:pt x="155" y="59"/>
                      </a:lnTo>
                      <a:lnTo>
                        <a:pt x="153" y="58"/>
                      </a:lnTo>
                      <a:lnTo>
                        <a:pt x="152" y="57"/>
                      </a:lnTo>
                      <a:lnTo>
                        <a:pt x="152" y="54"/>
                      </a:lnTo>
                      <a:lnTo>
                        <a:pt x="151" y="51"/>
                      </a:lnTo>
                      <a:lnTo>
                        <a:pt x="150" y="47"/>
                      </a:lnTo>
                      <a:lnTo>
                        <a:pt x="149" y="42"/>
                      </a:lnTo>
                      <a:lnTo>
                        <a:pt x="148" y="37"/>
                      </a:lnTo>
                      <a:lnTo>
                        <a:pt x="147" y="33"/>
                      </a:lnTo>
                      <a:lnTo>
                        <a:pt x="147" y="30"/>
                      </a:lnTo>
                      <a:lnTo>
                        <a:pt x="146" y="28"/>
                      </a:lnTo>
                      <a:lnTo>
                        <a:pt x="146" y="25"/>
                      </a:lnTo>
                      <a:lnTo>
                        <a:pt x="146" y="23"/>
                      </a:lnTo>
                      <a:lnTo>
                        <a:pt x="145" y="21"/>
                      </a:lnTo>
                      <a:lnTo>
                        <a:pt x="144" y="18"/>
                      </a:lnTo>
                      <a:lnTo>
                        <a:pt x="143" y="16"/>
                      </a:lnTo>
                      <a:lnTo>
                        <a:pt x="143" y="14"/>
                      </a:lnTo>
                      <a:lnTo>
                        <a:pt x="142" y="10"/>
                      </a:lnTo>
                      <a:lnTo>
                        <a:pt x="141" y="7"/>
                      </a:lnTo>
                      <a:lnTo>
                        <a:pt x="140" y="4"/>
                      </a:lnTo>
                      <a:lnTo>
                        <a:pt x="139" y="3"/>
                      </a:lnTo>
                      <a:lnTo>
                        <a:pt x="137" y="2"/>
                      </a:lnTo>
                      <a:lnTo>
                        <a:pt x="135" y="1"/>
                      </a:lnTo>
                      <a:lnTo>
                        <a:pt x="132" y="0"/>
                      </a:lnTo>
                      <a:lnTo>
                        <a:pt x="129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7" y="0"/>
                      </a:lnTo>
                      <a:lnTo>
                        <a:pt x="114" y="1"/>
                      </a:lnTo>
                      <a:lnTo>
                        <a:pt x="109" y="2"/>
                      </a:lnTo>
                      <a:lnTo>
                        <a:pt x="105" y="3"/>
                      </a:lnTo>
                      <a:lnTo>
                        <a:pt x="102" y="4"/>
                      </a:lnTo>
                      <a:lnTo>
                        <a:pt x="99" y="6"/>
                      </a:lnTo>
                      <a:lnTo>
                        <a:pt x="96" y="7"/>
                      </a:lnTo>
                      <a:lnTo>
                        <a:pt x="94" y="9"/>
                      </a:lnTo>
                      <a:lnTo>
                        <a:pt x="92" y="11"/>
                      </a:lnTo>
                      <a:lnTo>
                        <a:pt x="91" y="14"/>
                      </a:lnTo>
                      <a:lnTo>
                        <a:pt x="91" y="16"/>
                      </a:lnTo>
                      <a:lnTo>
                        <a:pt x="91" y="19"/>
                      </a:lnTo>
                      <a:lnTo>
                        <a:pt x="91" y="23"/>
                      </a:lnTo>
                      <a:lnTo>
                        <a:pt x="92" y="26"/>
                      </a:lnTo>
                      <a:lnTo>
                        <a:pt x="93" y="30"/>
                      </a:lnTo>
                      <a:lnTo>
                        <a:pt x="94" y="35"/>
                      </a:lnTo>
                      <a:lnTo>
                        <a:pt x="95" y="37"/>
                      </a:lnTo>
                      <a:lnTo>
                        <a:pt x="95" y="39"/>
                      </a:lnTo>
                      <a:lnTo>
                        <a:pt x="96" y="42"/>
                      </a:lnTo>
                      <a:lnTo>
                        <a:pt x="97" y="46"/>
                      </a:lnTo>
                      <a:lnTo>
                        <a:pt x="98" y="50"/>
                      </a:lnTo>
                      <a:lnTo>
                        <a:pt x="100" y="54"/>
                      </a:lnTo>
                      <a:lnTo>
                        <a:pt x="101" y="58"/>
                      </a:lnTo>
                      <a:lnTo>
                        <a:pt x="102" y="62"/>
                      </a:lnTo>
                      <a:lnTo>
                        <a:pt x="103" y="65"/>
                      </a:lnTo>
                      <a:lnTo>
                        <a:pt x="103" y="68"/>
                      </a:lnTo>
                      <a:lnTo>
                        <a:pt x="103" y="69"/>
                      </a:lnTo>
                      <a:lnTo>
                        <a:pt x="104" y="71"/>
                      </a:lnTo>
                      <a:lnTo>
                        <a:pt x="103" y="71"/>
                      </a:lnTo>
                      <a:lnTo>
                        <a:pt x="100" y="72"/>
                      </a:lnTo>
                      <a:lnTo>
                        <a:pt x="96" y="73"/>
                      </a:lnTo>
                      <a:lnTo>
                        <a:pt x="93" y="76"/>
                      </a:lnTo>
                      <a:lnTo>
                        <a:pt x="90" y="77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81"/>
                      </a:lnTo>
                      <a:lnTo>
                        <a:pt x="79" y="82"/>
                      </a:lnTo>
                      <a:lnTo>
                        <a:pt x="75" y="85"/>
                      </a:lnTo>
                      <a:lnTo>
                        <a:pt x="72" y="87"/>
                      </a:lnTo>
                      <a:lnTo>
                        <a:pt x="69" y="89"/>
                      </a:lnTo>
                      <a:lnTo>
                        <a:pt x="65" y="91"/>
                      </a:lnTo>
                      <a:lnTo>
                        <a:pt x="62" y="94"/>
                      </a:lnTo>
                      <a:lnTo>
                        <a:pt x="58" y="96"/>
                      </a:lnTo>
                      <a:lnTo>
                        <a:pt x="55" y="99"/>
                      </a:lnTo>
                      <a:lnTo>
                        <a:pt x="51" y="102"/>
                      </a:lnTo>
                      <a:lnTo>
                        <a:pt x="46" y="105"/>
                      </a:lnTo>
                      <a:lnTo>
                        <a:pt x="43" y="109"/>
                      </a:lnTo>
                      <a:lnTo>
                        <a:pt x="40" y="113"/>
                      </a:lnTo>
                      <a:lnTo>
                        <a:pt x="36" y="117"/>
                      </a:lnTo>
                      <a:lnTo>
                        <a:pt x="32" y="121"/>
                      </a:lnTo>
                      <a:lnTo>
                        <a:pt x="28" y="125"/>
                      </a:lnTo>
                      <a:lnTo>
                        <a:pt x="26" y="130"/>
                      </a:lnTo>
                      <a:lnTo>
                        <a:pt x="24" y="132"/>
                      </a:lnTo>
                      <a:lnTo>
                        <a:pt x="22" y="134"/>
                      </a:lnTo>
                      <a:lnTo>
                        <a:pt x="20" y="137"/>
                      </a:lnTo>
                      <a:lnTo>
                        <a:pt x="19" y="139"/>
                      </a:lnTo>
                      <a:lnTo>
                        <a:pt x="18" y="142"/>
                      </a:lnTo>
                      <a:lnTo>
                        <a:pt x="17" y="144"/>
                      </a:lnTo>
                      <a:lnTo>
                        <a:pt x="15" y="147"/>
                      </a:lnTo>
                      <a:lnTo>
                        <a:pt x="14" y="150"/>
                      </a:lnTo>
                      <a:lnTo>
                        <a:pt x="13" y="153"/>
                      </a:lnTo>
                      <a:lnTo>
                        <a:pt x="12" y="155"/>
                      </a:lnTo>
                      <a:lnTo>
                        <a:pt x="10" y="158"/>
                      </a:lnTo>
                      <a:lnTo>
                        <a:pt x="9" y="161"/>
                      </a:lnTo>
                      <a:lnTo>
                        <a:pt x="8" y="163"/>
                      </a:lnTo>
                      <a:lnTo>
                        <a:pt x="7" y="166"/>
                      </a:lnTo>
                      <a:lnTo>
                        <a:pt x="6" y="168"/>
                      </a:lnTo>
                      <a:lnTo>
                        <a:pt x="5" y="172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3" y="180"/>
                      </a:lnTo>
                      <a:lnTo>
                        <a:pt x="3" y="182"/>
                      </a:lnTo>
                      <a:lnTo>
                        <a:pt x="2" y="186"/>
                      </a:lnTo>
                      <a:lnTo>
                        <a:pt x="1" y="188"/>
                      </a:lnTo>
                      <a:lnTo>
                        <a:pt x="1" y="192"/>
                      </a:lnTo>
                      <a:lnTo>
                        <a:pt x="1" y="195"/>
                      </a:lnTo>
                      <a:lnTo>
                        <a:pt x="0" y="197"/>
                      </a:lnTo>
                      <a:lnTo>
                        <a:pt x="0" y="200"/>
                      </a:lnTo>
                      <a:lnTo>
                        <a:pt x="0" y="202"/>
                      </a:lnTo>
                      <a:lnTo>
                        <a:pt x="0" y="205"/>
                      </a:lnTo>
                      <a:lnTo>
                        <a:pt x="0" y="207"/>
                      </a:lnTo>
                      <a:lnTo>
                        <a:pt x="0" y="210"/>
                      </a:lnTo>
                      <a:lnTo>
                        <a:pt x="0" y="213"/>
                      </a:lnTo>
                      <a:lnTo>
                        <a:pt x="0" y="216"/>
                      </a:lnTo>
                      <a:lnTo>
                        <a:pt x="0" y="218"/>
                      </a:lnTo>
                      <a:lnTo>
                        <a:pt x="0" y="221"/>
                      </a:lnTo>
                      <a:lnTo>
                        <a:pt x="0" y="223"/>
                      </a:lnTo>
                      <a:lnTo>
                        <a:pt x="0" y="226"/>
                      </a:lnTo>
                      <a:lnTo>
                        <a:pt x="0" y="229"/>
                      </a:lnTo>
                      <a:lnTo>
                        <a:pt x="1" y="231"/>
                      </a:lnTo>
                      <a:lnTo>
                        <a:pt x="1" y="234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3" y="242"/>
                      </a:lnTo>
                      <a:lnTo>
                        <a:pt x="4" y="244"/>
                      </a:lnTo>
                      <a:lnTo>
                        <a:pt x="4" y="247"/>
                      </a:lnTo>
                      <a:lnTo>
                        <a:pt x="5" y="248"/>
                      </a:lnTo>
                      <a:lnTo>
                        <a:pt x="5" y="251"/>
                      </a:lnTo>
                      <a:lnTo>
                        <a:pt x="6" y="253"/>
                      </a:lnTo>
                      <a:lnTo>
                        <a:pt x="7" y="257"/>
                      </a:lnTo>
                      <a:lnTo>
                        <a:pt x="9" y="262"/>
                      </a:lnTo>
                      <a:lnTo>
                        <a:pt x="11" y="266"/>
                      </a:lnTo>
                      <a:lnTo>
                        <a:pt x="14" y="270"/>
                      </a:lnTo>
                      <a:lnTo>
                        <a:pt x="16" y="275"/>
                      </a:lnTo>
                      <a:lnTo>
                        <a:pt x="18" y="278"/>
                      </a:lnTo>
                      <a:lnTo>
                        <a:pt x="20" y="283"/>
                      </a:lnTo>
                      <a:lnTo>
                        <a:pt x="24" y="287"/>
                      </a:lnTo>
                      <a:lnTo>
                        <a:pt x="27" y="291"/>
                      </a:lnTo>
                      <a:lnTo>
                        <a:pt x="30" y="294"/>
                      </a:lnTo>
                      <a:lnTo>
                        <a:pt x="34" y="297"/>
                      </a:lnTo>
                      <a:lnTo>
                        <a:pt x="38" y="301"/>
                      </a:lnTo>
                      <a:lnTo>
                        <a:pt x="41" y="304"/>
                      </a:lnTo>
                      <a:lnTo>
                        <a:pt x="45" y="307"/>
                      </a:lnTo>
                      <a:lnTo>
                        <a:pt x="48" y="310"/>
                      </a:lnTo>
                      <a:lnTo>
                        <a:pt x="53" y="313"/>
                      </a:lnTo>
                      <a:lnTo>
                        <a:pt x="57" y="315"/>
                      </a:lnTo>
                      <a:lnTo>
                        <a:pt x="61" y="317"/>
                      </a:lnTo>
                      <a:lnTo>
                        <a:pt x="65" y="319"/>
                      </a:lnTo>
                      <a:lnTo>
                        <a:pt x="69" y="322"/>
                      </a:lnTo>
                      <a:lnTo>
                        <a:pt x="73" y="323"/>
                      </a:lnTo>
                      <a:lnTo>
                        <a:pt x="76" y="326"/>
                      </a:lnTo>
                      <a:lnTo>
                        <a:pt x="80" y="328"/>
                      </a:lnTo>
                      <a:lnTo>
                        <a:pt x="84" y="329"/>
                      </a:lnTo>
                      <a:lnTo>
                        <a:pt x="88" y="331"/>
                      </a:lnTo>
                      <a:lnTo>
                        <a:pt x="92" y="332"/>
                      </a:lnTo>
                      <a:lnTo>
                        <a:pt x="96" y="333"/>
                      </a:lnTo>
                      <a:lnTo>
                        <a:pt x="100" y="334"/>
                      </a:lnTo>
                      <a:lnTo>
                        <a:pt x="104" y="336"/>
                      </a:lnTo>
                      <a:lnTo>
                        <a:pt x="108" y="336"/>
                      </a:lnTo>
                      <a:lnTo>
                        <a:pt x="112" y="337"/>
                      </a:lnTo>
                      <a:lnTo>
                        <a:pt x="116" y="338"/>
                      </a:lnTo>
                      <a:lnTo>
                        <a:pt x="121" y="339"/>
                      </a:lnTo>
                      <a:lnTo>
                        <a:pt x="124" y="339"/>
                      </a:lnTo>
                      <a:lnTo>
                        <a:pt x="129" y="339"/>
                      </a:lnTo>
                      <a:lnTo>
                        <a:pt x="133" y="340"/>
                      </a:lnTo>
                      <a:lnTo>
                        <a:pt x="137" y="341"/>
                      </a:lnTo>
                      <a:lnTo>
                        <a:pt x="141" y="341"/>
                      </a:lnTo>
                      <a:lnTo>
                        <a:pt x="146" y="341"/>
                      </a:lnTo>
                      <a:lnTo>
                        <a:pt x="150" y="341"/>
                      </a:lnTo>
                      <a:lnTo>
                        <a:pt x="154" y="342"/>
                      </a:lnTo>
                      <a:lnTo>
                        <a:pt x="157" y="342"/>
                      </a:lnTo>
                      <a:lnTo>
                        <a:pt x="162" y="342"/>
                      </a:lnTo>
                      <a:lnTo>
                        <a:pt x="166" y="342"/>
                      </a:lnTo>
                      <a:lnTo>
                        <a:pt x="170" y="342"/>
                      </a:lnTo>
                      <a:lnTo>
                        <a:pt x="174" y="342"/>
                      </a:lnTo>
                      <a:lnTo>
                        <a:pt x="178" y="342"/>
                      </a:lnTo>
                      <a:lnTo>
                        <a:pt x="183" y="342"/>
                      </a:lnTo>
                      <a:lnTo>
                        <a:pt x="187" y="342"/>
                      </a:lnTo>
                      <a:lnTo>
                        <a:pt x="192" y="342"/>
                      </a:lnTo>
                      <a:lnTo>
                        <a:pt x="196" y="342"/>
                      </a:lnTo>
                      <a:lnTo>
                        <a:pt x="198" y="342"/>
                      </a:lnTo>
                      <a:lnTo>
                        <a:pt x="200" y="343"/>
                      </a:lnTo>
                      <a:lnTo>
                        <a:pt x="204" y="343"/>
                      </a:lnTo>
                      <a:lnTo>
                        <a:pt x="206" y="343"/>
                      </a:lnTo>
                      <a:lnTo>
                        <a:pt x="210" y="343"/>
                      </a:lnTo>
                      <a:lnTo>
                        <a:pt x="215" y="343"/>
                      </a:lnTo>
                      <a:lnTo>
                        <a:pt x="217" y="343"/>
                      </a:lnTo>
                      <a:lnTo>
                        <a:pt x="220" y="344"/>
                      </a:lnTo>
                      <a:lnTo>
                        <a:pt x="222" y="344"/>
                      </a:lnTo>
                      <a:lnTo>
                        <a:pt x="224" y="344"/>
                      </a:lnTo>
                      <a:lnTo>
                        <a:pt x="228" y="346"/>
                      </a:lnTo>
                      <a:lnTo>
                        <a:pt x="233" y="346"/>
                      </a:lnTo>
                      <a:lnTo>
                        <a:pt x="237" y="348"/>
                      </a:lnTo>
                      <a:lnTo>
                        <a:pt x="242" y="349"/>
                      </a:lnTo>
                      <a:lnTo>
                        <a:pt x="246" y="351"/>
                      </a:lnTo>
                      <a:lnTo>
                        <a:pt x="250" y="352"/>
                      </a:lnTo>
                      <a:lnTo>
                        <a:pt x="254" y="354"/>
                      </a:lnTo>
                      <a:lnTo>
                        <a:pt x="257" y="356"/>
                      </a:lnTo>
                      <a:lnTo>
                        <a:pt x="261" y="358"/>
                      </a:lnTo>
                      <a:lnTo>
                        <a:pt x="265" y="361"/>
                      </a:lnTo>
                      <a:lnTo>
                        <a:pt x="268" y="363"/>
                      </a:lnTo>
                      <a:lnTo>
                        <a:pt x="271" y="367"/>
                      </a:lnTo>
                      <a:lnTo>
                        <a:pt x="274" y="370"/>
                      </a:lnTo>
                      <a:lnTo>
                        <a:pt x="279" y="374"/>
                      </a:lnTo>
                      <a:lnTo>
                        <a:pt x="281" y="377"/>
                      </a:lnTo>
                      <a:lnTo>
                        <a:pt x="284" y="382"/>
                      </a:lnTo>
                      <a:lnTo>
                        <a:pt x="284" y="384"/>
                      </a:lnTo>
                      <a:lnTo>
                        <a:pt x="285" y="386"/>
                      </a:lnTo>
                      <a:lnTo>
                        <a:pt x="286" y="388"/>
                      </a:lnTo>
                      <a:lnTo>
                        <a:pt x="288" y="391"/>
                      </a:lnTo>
                      <a:lnTo>
                        <a:pt x="289" y="393"/>
                      </a:lnTo>
                      <a:lnTo>
                        <a:pt x="289" y="397"/>
                      </a:lnTo>
                      <a:lnTo>
                        <a:pt x="290" y="400"/>
                      </a:lnTo>
                      <a:lnTo>
                        <a:pt x="291" y="402"/>
                      </a:lnTo>
                      <a:lnTo>
                        <a:pt x="291" y="405"/>
                      </a:lnTo>
                      <a:lnTo>
                        <a:pt x="292" y="408"/>
                      </a:lnTo>
                      <a:lnTo>
                        <a:pt x="292" y="410"/>
                      </a:lnTo>
                      <a:lnTo>
                        <a:pt x="293" y="413"/>
                      </a:lnTo>
                      <a:lnTo>
                        <a:pt x="292" y="415"/>
                      </a:lnTo>
                      <a:lnTo>
                        <a:pt x="292" y="418"/>
                      </a:lnTo>
                      <a:lnTo>
                        <a:pt x="292" y="420"/>
                      </a:lnTo>
                      <a:lnTo>
                        <a:pt x="292" y="423"/>
                      </a:lnTo>
                      <a:lnTo>
                        <a:pt x="291" y="427"/>
                      </a:lnTo>
                      <a:lnTo>
                        <a:pt x="290" y="432"/>
                      </a:lnTo>
                      <a:lnTo>
                        <a:pt x="288" y="435"/>
                      </a:lnTo>
                      <a:lnTo>
                        <a:pt x="287" y="439"/>
                      </a:lnTo>
                      <a:lnTo>
                        <a:pt x="284" y="442"/>
                      </a:lnTo>
                      <a:lnTo>
                        <a:pt x="282" y="446"/>
                      </a:lnTo>
                      <a:lnTo>
                        <a:pt x="279" y="448"/>
                      </a:lnTo>
                      <a:lnTo>
                        <a:pt x="276" y="452"/>
                      </a:lnTo>
                      <a:lnTo>
                        <a:pt x="273" y="455"/>
                      </a:lnTo>
                      <a:lnTo>
                        <a:pt x="269" y="457"/>
                      </a:lnTo>
                      <a:lnTo>
                        <a:pt x="265" y="460"/>
                      </a:lnTo>
                      <a:lnTo>
                        <a:pt x="262" y="462"/>
                      </a:lnTo>
                      <a:lnTo>
                        <a:pt x="257" y="465"/>
                      </a:lnTo>
                      <a:lnTo>
                        <a:pt x="254" y="467"/>
                      </a:lnTo>
                      <a:lnTo>
                        <a:pt x="249" y="468"/>
                      </a:lnTo>
                      <a:lnTo>
                        <a:pt x="245" y="470"/>
                      </a:lnTo>
                      <a:lnTo>
                        <a:pt x="240" y="471"/>
                      </a:lnTo>
                      <a:lnTo>
                        <a:pt x="236" y="472"/>
                      </a:lnTo>
                      <a:lnTo>
                        <a:pt x="232" y="473"/>
                      </a:lnTo>
                      <a:lnTo>
                        <a:pt x="228" y="474"/>
                      </a:lnTo>
                      <a:lnTo>
                        <a:pt x="223" y="475"/>
                      </a:lnTo>
                      <a:lnTo>
                        <a:pt x="219" y="475"/>
                      </a:lnTo>
                      <a:lnTo>
                        <a:pt x="214" y="475"/>
                      </a:lnTo>
                      <a:lnTo>
                        <a:pt x="210" y="475"/>
                      </a:lnTo>
                      <a:lnTo>
                        <a:pt x="206" y="475"/>
                      </a:lnTo>
                      <a:lnTo>
                        <a:pt x="200" y="475"/>
                      </a:lnTo>
                      <a:lnTo>
                        <a:pt x="197" y="475"/>
                      </a:lnTo>
                      <a:lnTo>
                        <a:pt x="193" y="474"/>
                      </a:lnTo>
                      <a:lnTo>
                        <a:pt x="190" y="473"/>
                      </a:lnTo>
                      <a:lnTo>
                        <a:pt x="186" y="472"/>
                      </a:lnTo>
                      <a:lnTo>
                        <a:pt x="183" y="471"/>
                      </a:lnTo>
                      <a:lnTo>
                        <a:pt x="179" y="470"/>
                      </a:lnTo>
                      <a:lnTo>
                        <a:pt x="176" y="468"/>
                      </a:lnTo>
                      <a:lnTo>
                        <a:pt x="173" y="467"/>
                      </a:lnTo>
                      <a:lnTo>
                        <a:pt x="171" y="465"/>
                      </a:lnTo>
                      <a:lnTo>
                        <a:pt x="168" y="463"/>
                      </a:lnTo>
                      <a:lnTo>
                        <a:pt x="166" y="461"/>
                      </a:lnTo>
                      <a:lnTo>
                        <a:pt x="163" y="459"/>
                      </a:lnTo>
                      <a:lnTo>
                        <a:pt x="161" y="457"/>
                      </a:lnTo>
                      <a:lnTo>
                        <a:pt x="159" y="455"/>
                      </a:lnTo>
                      <a:lnTo>
                        <a:pt x="155" y="452"/>
                      </a:lnTo>
                      <a:lnTo>
                        <a:pt x="152" y="448"/>
                      </a:lnTo>
                      <a:lnTo>
                        <a:pt x="148" y="443"/>
                      </a:lnTo>
                      <a:lnTo>
                        <a:pt x="145" y="439"/>
                      </a:lnTo>
                      <a:lnTo>
                        <a:pt x="142" y="436"/>
                      </a:lnTo>
                      <a:lnTo>
                        <a:pt x="138" y="433"/>
                      </a:lnTo>
                      <a:lnTo>
                        <a:pt x="136" y="429"/>
                      </a:lnTo>
                      <a:lnTo>
                        <a:pt x="133" y="428"/>
                      </a:lnTo>
                      <a:lnTo>
                        <a:pt x="130" y="426"/>
                      </a:lnTo>
                      <a:lnTo>
                        <a:pt x="127" y="425"/>
                      </a:lnTo>
                      <a:lnTo>
                        <a:pt x="124" y="424"/>
                      </a:lnTo>
                      <a:lnTo>
                        <a:pt x="122" y="424"/>
                      </a:lnTo>
                      <a:lnTo>
                        <a:pt x="119" y="424"/>
                      </a:lnTo>
                      <a:lnTo>
                        <a:pt x="117" y="424"/>
                      </a:lnTo>
                      <a:lnTo>
                        <a:pt x="114" y="424"/>
                      </a:lnTo>
                      <a:lnTo>
                        <a:pt x="112" y="424"/>
                      </a:lnTo>
                      <a:lnTo>
                        <a:pt x="109" y="424"/>
                      </a:lnTo>
                      <a:lnTo>
                        <a:pt x="107" y="425"/>
                      </a:lnTo>
                      <a:lnTo>
                        <a:pt x="103" y="425"/>
                      </a:lnTo>
                      <a:lnTo>
                        <a:pt x="100" y="426"/>
                      </a:lnTo>
                      <a:lnTo>
                        <a:pt x="97" y="426"/>
                      </a:lnTo>
                      <a:lnTo>
                        <a:pt x="95" y="428"/>
                      </a:lnTo>
                      <a:lnTo>
                        <a:pt x="91" y="428"/>
                      </a:lnTo>
                      <a:lnTo>
                        <a:pt x="88" y="429"/>
                      </a:lnTo>
                      <a:lnTo>
                        <a:pt x="85" y="430"/>
                      </a:lnTo>
                      <a:lnTo>
                        <a:pt x="83" y="432"/>
                      </a:lnTo>
                      <a:lnTo>
                        <a:pt x="80" y="432"/>
                      </a:lnTo>
                      <a:lnTo>
                        <a:pt x="76" y="433"/>
                      </a:lnTo>
                      <a:lnTo>
                        <a:pt x="74" y="435"/>
                      </a:lnTo>
                      <a:lnTo>
                        <a:pt x="72" y="436"/>
                      </a:lnTo>
                      <a:lnTo>
                        <a:pt x="70" y="437"/>
                      </a:lnTo>
                      <a:lnTo>
                        <a:pt x="67" y="438"/>
                      </a:lnTo>
                      <a:lnTo>
                        <a:pt x="65" y="440"/>
                      </a:lnTo>
                      <a:lnTo>
                        <a:pt x="63" y="442"/>
                      </a:lnTo>
                      <a:lnTo>
                        <a:pt x="60" y="444"/>
                      </a:lnTo>
                      <a:lnTo>
                        <a:pt x="58" y="447"/>
                      </a:lnTo>
                      <a:lnTo>
                        <a:pt x="57" y="450"/>
                      </a:lnTo>
                      <a:lnTo>
                        <a:pt x="58" y="453"/>
                      </a:lnTo>
                      <a:lnTo>
                        <a:pt x="59" y="455"/>
                      </a:lnTo>
                      <a:lnTo>
                        <a:pt x="60" y="459"/>
                      </a:lnTo>
                      <a:lnTo>
                        <a:pt x="61" y="461"/>
                      </a:lnTo>
                      <a:lnTo>
                        <a:pt x="61" y="463"/>
                      </a:lnTo>
                      <a:lnTo>
                        <a:pt x="62" y="467"/>
                      </a:lnTo>
                      <a:lnTo>
                        <a:pt x="63" y="469"/>
                      </a:lnTo>
                      <a:lnTo>
                        <a:pt x="64" y="471"/>
                      </a:lnTo>
                      <a:lnTo>
                        <a:pt x="65" y="473"/>
                      </a:lnTo>
                      <a:lnTo>
                        <a:pt x="66" y="476"/>
                      </a:lnTo>
                      <a:lnTo>
                        <a:pt x="67" y="479"/>
                      </a:lnTo>
                      <a:lnTo>
                        <a:pt x="69" y="481"/>
                      </a:lnTo>
                      <a:lnTo>
                        <a:pt x="70" y="484"/>
                      </a:lnTo>
                      <a:lnTo>
                        <a:pt x="72" y="487"/>
                      </a:lnTo>
                      <a:lnTo>
                        <a:pt x="74" y="490"/>
                      </a:lnTo>
                      <a:lnTo>
                        <a:pt x="75" y="492"/>
                      </a:lnTo>
                      <a:lnTo>
                        <a:pt x="77" y="495"/>
                      </a:lnTo>
                      <a:lnTo>
                        <a:pt x="79" y="498"/>
                      </a:lnTo>
                      <a:lnTo>
                        <a:pt x="81" y="501"/>
                      </a:lnTo>
                      <a:lnTo>
                        <a:pt x="84" y="504"/>
                      </a:lnTo>
                      <a:lnTo>
                        <a:pt x="86" y="506"/>
                      </a:lnTo>
                      <a:lnTo>
                        <a:pt x="89" y="509"/>
                      </a:lnTo>
                      <a:lnTo>
                        <a:pt x="92" y="513"/>
                      </a:lnTo>
                      <a:lnTo>
                        <a:pt x="95" y="515"/>
                      </a:lnTo>
                      <a:lnTo>
                        <a:pt x="98" y="518"/>
                      </a:lnTo>
                      <a:lnTo>
                        <a:pt x="101" y="521"/>
                      </a:lnTo>
                      <a:lnTo>
                        <a:pt x="105" y="524"/>
                      </a:lnTo>
                      <a:lnTo>
                        <a:pt x="108" y="527"/>
                      </a:lnTo>
                      <a:lnTo>
                        <a:pt x="112" y="529"/>
                      </a:lnTo>
                      <a:lnTo>
                        <a:pt x="116" y="532"/>
                      </a:lnTo>
                      <a:lnTo>
                        <a:pt x="121" y="535"/>
                      </a:lnTo>
                      <a:lnTo>
                        <a:pt x="124" y="537"/>
                      </a:lnTo>
                      <a:lnTo>
                        <a:pt x="130" y="539"/>
                      </a:lnTo>
                      <a:lnTo>
                        <a:pt x="134" y="541"/>
                      </a:lnTo>
                      <a:lnTo>
                        <a:pt x="139" y="543"/>
                      </a:lnTo>
                      <a:lnTo>
                        <a:pt x="143" y="544"/>
                      </a:lnTo>
                      <a:lnTo>
                        <a:pt x="148" y="546"/>
                      </a:lnTo>
                      <a:lnTo>
                        <a:pt x="152" y="547"/>
                      </a:lnTo>
                      <a:lnTo>
                        <a:pt x="157" y="548"/>
                      </a:lnTo>
                      <a:lnTo>
                        <a:pt x="161" y="549"/>
                      </a:lnTo>
                      <a:lnTo>
                        <a:pt x="165" y="550"/>
                      </a:lnTo>
                      <a:lnTo>
                        <a:pt x="169" y="550"/>
                      </a:lnTo>
                      <a:lnTo>
                        <a:pt x="174" y="551"/>
                      </a:lnTo>
                      <a:lnTo>
                        <a:pt x="178" y="551"/>
                      </a:lnTo>
                      <a:lnTo>
                        <a:pt x="183" y="552"/>
                      </a:lnTo>
                      <a:lnTo>
                        <a:pt x="186" y="552"/>
                      </a:lnTo>
                      <a:lnTo>
                        <a:pt x="190" y="552"/>
                      </a:lnTo>
                      <a:lnTo>
                        <a:pt x="194" y="552"/>
                      </a:lnTo>
                      <a:lnTo>
                        <a:pt x="198" y="552"/>
                      </a:lnTo>
                      <a:lnTo>
                        <a:pt x="202" y="552"/>
                      </a:lnTo>
                      <a:lnTo>
                        <a:pt x="205" y="552"/>
                      </a:lnTo>
                      <a:lnTo>
                        <a:pt x="208" y="552"/>
                      </a:lnTo>
                      <a:lnTo>
                        <a:pt x="212" y="552"/>
                      </a:lnTo>
                      <a:lnTo>
                        <a:pt x="214" y="552"/>
                      </a:lnTo>
                      <a:lnTo>
                        <a:pt x="217" y="552"/>
                      </a:lnTo>
                      <a:lnTo>
                        <a:pt x="221" y="552"/>
                      </a:lnTo>
                      <a:lnTo>
                        <a:pt x="225" y="552"/>
                      </a:lnTo>
                      <a:lnTo>
                        <a:pt x="227" y="552"/>
                      </a:lnTo>
                      <a:lnTo>
                        <a:pt x="228" y="553"/>
                      </a:lnTo>
                      <a:lnTo>
                        <a:pt x="228" y="554"/>
                      </a:lnTo>
                      <a:lnTo>
                        <a:pt x="229" y="556"/>
                      </a:lnTo>
                      <a:lnTo>
                        <a:pt x="229" y="559"/>
                      </a:lnTo>
                      <a:lnTo>
                        <a:pt x="231" y="563"/>
                      </a:lnTo>
                      <a:lnTo>
                        <a:pt x="231" y="565"/>
                      </a:lnTo>
                      <a:lnTo>
                        <a:pt x="231" y="567"/>
                      </a:lnTo>
                      <a:lnTo>
                        <a:pt x="232" y="569"/>
                      </a:lnTo>
                      <a:lnTo>
                        <a:pt x="232" y="572"/>
                      </a:lnTo>
                      <a:lnTo>
                        <a:pt x="233" y="574"/>
                      </a:lnTo>
                      <a:lnTo>
                        <a:pt x="233" y="577"/>
                      </a:lnTo>
                      <a:lnTo>
                        <a:pt x="234" y="579"/>
                      </a:lnTo>
                      <a:lnTo>
                        <a:pt x="235" y="582"/>
                      </a:lnTo>
                      <a:lnTo>
                        <a:pt x="235" y="584"/>
                      </a:lnTo>
                      <a:lnTo>
                        <a:pt x="236" y="586"/>
                      </a:lnTo>
                      <a:lnTo>
                        <a:pt x="237" y="589"/>
                      </a:lnTo>
                      <a:lnTo>
                        <a:pt x="237" y="591"/>
                      </a:lnTo>
                      <a:lnTo>
                        <a:pt x="238" y="593"/>
                      </a:lnTo>
                      <a:lnTo>
                        <a:pt x="238" y="596"/>
                      </a:lnTo>
                      <a:lnTo>
                        <a:pt x="240" y="598"/>
                      </a:lnTo>
                      <a:lnTo>
                        <a:pt x="241" y="600"/>
                      </a:lnTo>
                      <a:lnTo>
                        <a:pt x="242" y="604"/>
                      </a:lnTo>
                      <a:lnTo>
                        <a:pt x="244" y="608"/>
                      </a:lnTo>
                      <a:lnTo>
                        <a:pt x="246" y="610"/>
                      </a:lnTo>
                      <a:lnTo>
                        <a:pt x="248" y="611"/>
                      </a:lnTo>
                      <a:lnTo>
                        <a:pt x="250" y="612"/>
                      </a:lnTo>
                      <a:lnTo>
                        <a:pt x="252" y="613"/>
                      </a:lnTo>
                      <a:lnTo>
                        <a:pt x="255" y="612"/>
                      </a:lnTo>
                      <a:lnTo>
                        <a:pt x="258" y="612"/>
                      </a:lnTo>
                      <a:lnTo>
                        <a:pt x="261" y="611"/>
                      </a:lnTo>
                      <a:lnTo>
                        <a:pt x="264" y="611"/>
                      </a:lnTo>
                      <a:lnTo>
                        <a:pt x="268" y="609"/>
                      </a:lnTo>
                      <a:lnTo>
                        <a:pt x="271" y="609"/>
                      </a:lnTo>
                      <a:lnTo>
                        <a:pt x="274" y="607"/>
                      </a:lnTo>
                      <a:lnTo>
                        <a:pt x="279" y="605"/>
                      </a:lnTo>
                      <a:lnTo>
                        <a:pt x="281" y="604"/>
                      </a:lnTo>
                      <a:lnTo>
                        <a:pt x="284" y="601"/>
                      </a:lnTo>
                      <a:lnTo>
                        <a:pt x="286" y="599"/>
                      </a:lnTo>
                      <a:lnTo>
                        <a:pt x="288" y="598"/>
                      </a:lnTo>
                      <a:lnTo>
                        <a:pt x="289" y="595"/>
                      </a:lnTo>
                      <a:lnTo>
                        <a:pt x="290" y="594"/>
                      </a:lnTo>
                      <a:lnTo>
                        <a:pt x="290" y="591"/>
                      </a:lnTo>
                      <a:lnTo>
                        <a:pt x="290" y="589"/>
                      </a:lnTo>
                      <a:lnTo>
                        <a:pt x="289" y="585"/>
                      </a:lnTo>
                      <a:lnTo>
                        <a:pt x="289" y="582"/>
                      </a:lnTo>
                      <a:lnTo>
                        <a:pt x="288" y="577"/>
                      </a:lnTo>
                      <a:lnTo>
                        <a:pt x="287" y="573"/>
                      </a:lnTo>
                      <a:lnTo>
                        <a:pt x="286" y="569"/>
                      </a:lnTo>
                      <a:lnTo>
                        <a:pt x="285" y="565"/>
                      </a:lnTo>
                      <a:lnTo>
                        <a:pt x="284" y="562"/>
                      </a:lnTo>
                      <a:lnTo>
                        <a:pt x="284" y="560"/>
                      </a:lnTo>
                      <a:lnTo>
                        <a:pt x="283" y="557"/>
                      </a:lnTo>
                      <a:lnTo>
                        <a:pt x="283" y="555"/>
                      </a:lnTo>
                      <a:lnTo>
                        <a:pt x="282" y="551"/>
                      </a:lnTo>
                      <a:lnTo>
                        <a:pt x="281" y="548"/>
                      </a:lnTo>
                      <a:lnTo>
                        <a:pt x="281" y="544"/>
                      </a:lnTo>
                      <a:lnTo>
                        <a:pt x="281" y="542"/>
                      </a:lnTo>
                      <a:lnTo>
                        <a:pt x="282" y="539"/>
                      </a:lnTo>
                      <a:lnTo>
                        <a:pt x="283" y="539"/>
                      </a:lnTo>
                      <a:lnTo>
                        <a:pt x="285" y="537"/>
                      </a:lnTo>
                      <a:lnTo>
                        <a:pt x="288" y="535"/>
                      </a:lnTo>
                      <a:lnTo>
                        <a:pt x="290" y="534"/>
                      </a:lnTo>
                      <a:lnTo>
                        <a:pt x="293" y="532"/>
                      </a:lnTo>
                      <a:lnTo>
                        <a:pt x="295" y="530"/>
                      </a:lnTo>
                      <a:lnTo>
                        <a:pt x="299" y="528"/>
                      </a:lnTo>
                      <a:lnTo>
                        <a:pt x="302" y="526"/>
                      </a:lnTo>
                      <a:lnTo>
                        <a:pt x="305" y="523"/>
                      </a:lnTo>
                      <a:lnTo>
                        <a:pt x="309" y="521"/>
                      </a:lnTo>
                      <a:lnTo>
                        <a:pt x="313" y="519"/>
                      </a:lnTo>
                      <a:lnTo>
                        <a:pt x="316" y="516"/>
                      </a:lnTo>
                      <a:lnTo>
                        <a:pt x="320" y="513"/>
                      </a:lnTo>
                      <a:lnTo>
                        <a:pt x="325" y="510"/>
                      </a:lnTo>
                      <a:lnTo>
                        <a:pt x="328" y="507"/>
                      </a:lnTo>
                      <a:lnTo>
                        <a:pt x="332" y="503"/>
                      </a:lnTo>
                      <a:lnTo>
                        <a:pt x="336" y="500"/>
                      </a:lnTo>
                      <a:lnTo>
                        <a:pt x="340" y="496"/>
                      </a:lnTo>
                      <a:lnTo>
                        <a:pt x="344" y="492"/>
                      </a:lnTo>
                      <a:lnTo>
                        <a:pt x="347" y="488"/>
                      </a:lnTo>
                      <a:lnTo>
                        <a:pt x="351" y="484"/>
                      </a:lnTo>
                      <a:lnTo>
                        <a:pt x="356" y="480"/>
                      </a:lnTo>
                      <a:lnTo>
                        <a:pt x="360" y="475"/>
                      </a:lnTo>
                      <a:lnTo>
                        <a:pt x="361" y="473"/>
                      </a:lnTo>
                      <a:lnTo>
                        <a:pt x="362" y="470"/>
                      </a:lnTo>
                      <a:lnTo>
                        <a:pt x="364" y="468"/>
                      </a:lnTo>
                      <a:lnTo>
                        <a:pt x="365" y="466"/>
                      </a:lnTo>
                      <a:lnTo>
                        <a:pt x="366" y="462"/>
                      </a:lnTo>
                      <a:lnTo>
                        <a:pt x="368" y="460"/>
                      </a:lnTo>
                      <a:lnTo>
                        <a:pt x="369" y="457"/>
                      </a:lnTo>
                      <a:lnTo>
                        <a:pt x="370" y="455"/>
                      </a:lnTo>
                      <a:lnTo>
                        <a:pt x="371" y="452"/>
                      </a:lnTo>
                      <a:lnTo>
                        <a:pt x="372" y="450"/>
                      </a:lnTo>
                      <a:lnTo>
                        <a:pt x="373" y="447"/>
                      </a:lnTo>
                      <a:lnTo>
                        <a:pt x="374" y="444"/>
                      </a:lnTo>
                      <a:lnTo>
                        <a:pt x="374" y="442"/>
                      </a:lnTo>
                      <a:lnTo>
                        <a:pt x="375" y="439"/>
                      </a:lnTo>
                      <a:lnTo>
                        <a:pt x="375" y="437"/>
                      </a:lnTo>
                      <a:lnTo>
                        <a:pt x="376" y="434"/>
                      </a:lnTo>
                      <a:lnTo>
                        <a:pt x="376" y="431"/>
                      </a:lnTo>
                      <a:lnTo>
                        <a:pt x="376" y="428"/>
                      </a:lnTo>
                      <a:lnTo>
                        <a:pt x="376" y="425"/>
                      </a:lnTo>
                      <a:lnTo>
                        <a:pt x="377" y="423"/>
                      </a:lnTo>
                      <a:lnTo>
                        <a:pt x="377" y="419"/>
                      </a:lnTo>
                      <a:lnTo>
                        <a:pt x="377" y="417"/>
                      </a:lnTo>
                      <a:lnTo>
                        <a:pt x="377" y="414"/>
                      </a:lnTo>
                      <a:lnTo>
                        <a:pt x="377" y="412"/>
                      </a:lnTo>
                      <a:lnTo>
                        <a:pt x="377" y="409"/>
                      </a:lnTo>
                      <a:lnTo>
                        <a:pt x="377" y="407"/>
                      </a:lnTo>
                      <a:lnTo>
                        <a:pt x="377" y="404"/>
                      </a:lnTo>
                      <a:lnTo>
                        <a:pt x="377" y="402"/>
                      </a:lnTo>
                      <a:lnTo>
                        <a:pt x="377" y="399"/>
                      </a:lnTo>
                      <a:lnTo>
                        <a:pt x="377" y="397"/>
                      </a:lnTo>
                      <a:lnTo>
                        <a:pt x="377" y="395"/>
                      </a:lnTo>
                      <a:lnTo>
                        <a:pt x="377" y="391"/>
                      </a:lnTo>
                      <a:lnTo>
                        <a:pt x="377" y="389"/>
                      </a:lnTo>
                      <a:lnTo>
                        <a:pt x="376" y="386"/>
                      </a:lnTo>
                      <a:lnTo>
                        <a:pt x="376" y="384"/>
                      </a:lnTo>
                      <a:lnTo>
                        <a:pt x="376" y="382"/>
                      </a:lnTo>
                      <a:lnTo>
                        <a:pt x="375" y="377"/>
                      </a:lnTo>
                      <a:lnTo>
                        <a:pt x="375" y="374"/>
                      </a:lnTo>
                      <a:lnTo>
                        <a:pt x="374" y="369"/>
                      </a:lnTo>
                      <a:lnTo>
                        <a:pt x="373" y="365"/>
                      </a:lnTo>
                      <a:lnTo>
                        <a:pt x="371" y="361"/>
                      </a:lnTo>
                      <a:lnTo>
                        <a:pt x="370" y="357"/>
                      </a:lnTo>
                      <a:lnTo>
                        <a:pt x="369" y="353"/>
                      </a:lnTo>
                      <a:lnTo>
                        <a:pt x="367" y="348"/>
                      </a:lnTo>
                      <a:lnTo>
                        <a:pt x="365" y="344"/>
                      </a:lnTo>
                      <a:lnTo>
                        <a:pt x="363" y="340"/>
                      </a:lnTo>
                      <a:lnTo>
                        <a:pt x="360" y="336"/>
                      </a:lnTo>
                      <a:lnTo>
                        <a:pt x="358" y="333"/>
                      </a:lnTo>
                      <a:lnTo>
                        <a:pt x="356" y="329"/>
                      </a:lnTo>
                      <a:lnTo>
                        <a:pt x="353" y="325"/>
                      </a:lnTo>
                      <a:lnTo>
                        <a:pt x="349" y="319"/>
                      </a:lnTo>
                      <a:lnTo>
                        <a:pt x="346" y="316"/>
                      </a:lnTo>
                      <a:lnTo>
                        <a:pt x="342" y="312"/>
                      </a:lnTo>
                      <a:lnTo>
                        <a:pt x="339" y="308"/>
                      </a:lnTo>
                      <a:lnTo>
                        <a:pt x="335" y="304"/>
                      </a:lnTo>
                      <a:lnTo>
                        <a:pt x="332" y="301"/>
                      </a:lnTo>
                      <a:lnTo>
                        <a:pt x="328" y="297"/>
                      </a:lnTo>
                      <a:lnTo>
                        <a:pt x="324" y="293"/>
                      </a:lnTo>
                      <a:lnTo>
                        <a:pt x="321" y="291"/>
                      </a:lnTo>
                      <a:lnTo>
                        <a:pt x="319" y="289"/>
                      </a:lnTo>
                      <a:lnTo>
                        <a:pt x="316" y="287"/>
                      </a:lnTo>
                      <a:lnTo>
                        <a:pt x="314" y="285"/>
                      </a:lnTo>
                      <a:lnTo>
                        <a:pt x="312" y="284"/>
                      </a:lnTo>
                      <a:lnTo>
                        <a:pt x="309" y="282"/>
                      </a:lnTo>
                      <a:lnTo>
                        <a:pt x="307" y="281"/>
                      </a:lnTo>
                      <a:lnTo>
                        <a:pt x="304" y="280"/>
                      </a:lnTo>
                      <a:lnTo>
                        <a:pt x="301" y="278"/>
                      </a:lnTo>
                      <a:lnTo>
                        <a:pt x="298" y="277"/>
                      </a:lnTo>
                      <a:lnTo>
                        <a:pt x="295" y="275"/>
                      </a:lnTo>
                      <a:lnTo>
                        <a:pt x="293" y="275"/>
                      </a:lnTo>
                      <a:lnTo>
                        <a:pt x="290" y="273"/>
                      </a:lnTo>
                      <a:lnTo>
                        <a:pt x="287" y="272"/>
                      </a:lnTo>
                      <a:lnTo>
                        <a:pt x="284" y="272"/>
                      </a:lnTo>
                      <a:lnTo>
                        <a:pt x="281" y="271"/>
                      </a:lnTo>
                      <a:lnTo>
                        <a:pt x="278" y="270"/>
                      </a:lnTo>
                      <a:lnTo>
                        <a:pt x="274" y="270"/>
                      </a:lnTo>
                      <a:lnTo>
                        <a:pt x="271" y="268"/>
                      </a:lnTo>
                      <a:lnTo>
                        <a:pt x="268" y="268"/>
                      </a:lnTo>
                      <a:lnTo>
                        <a:pt x="265" y="267"/>
                      </a:lnTo>
                      <a:lnTo>
                        <a:pt x="262" y="267"/>
                      </a:lnTo>
                      <a:lnTo>
                        <a:pt x="259" y="266"/>
                      </a:lnTo>
                      <a:lnTo>
                        <a:pt x="256" y="266"/>
                      </a:lnTo>
                      <a:lnTo>
                        <a:pt x="252" y="266"/>
                      </a:lnTo>
                      <a:lnTo>
                        <a:pt x="250" y="265"/>
                      </a:lnTo>
                      <a:lnTo>
                        <a:pt x="246" y="265"/>
                      </a:lnTo>
                      <a:lnTo>
                        <a:pt x="243" y="265"/>
                      </a:lnTo>
                      <a:lnTo>
                        <a:pt x="240" y="264"/>
                      </a:lnTo>
                      <a:lnTo>
                        <a:pt x="237" y="264"/>
                      </a:lnTo>
                      <a:lnTo>
                        <a:pt x="233" y="264"/>
                      </a:lnTo>
                      <a:lnTo>
                        <a:pt x="231" y="264"/>
                      </a:lnTo>
                      <a:lnTo>
                        <a:pt x="227" y="264"/>
                      </a:lnTo>
                      <a:lnTo>
                        <a:pt x="224" y="264"/>
                      </a:lnTo>
                      <a:lnTo>
                        <a:pt x="221" y="263"/>
                      </a:lnTo>
                      <a:lnTo>
                        <a:pt x="218" y="263"/>
                      </a:lnTo>
                      <a:lnTo>
                        <a:pt x="215" y="263"/>
                      </a:lnTo>
                      <a:lnTo>
                        <a:pt x="212" y="263"/>
                      </a:lnTo>
                      <a:lnTo>
                        <a:pt x="208" y="263"/>
                      </a:lnTo>
                      <a:lnTo>
                        <a:pt x="206" y="263"/>
                      </a:lnTo>
                      <a:lnTo>
                        <a:pt x="203" y="263"/>
                      </a:lnTo>
                      <a:lnTo>
                        <a:pt x="198" y="263"/>
                      </a:lnTo>
                      <a:lnTo>
                        <a:pt x="195" y="263"/>
                      </a:lnTo>
                      <a:lnTo>
                        <a:pt x="193" y="264"/>
                      </a:lnTo>
                      <a:lnTo>
                        <a:pt x="190" y="264"/>
                      </a:lnTo>
                      <a:lnTo>
                        <a:pt x="187" y="264"/>
                      </a:lnTo>
                      <a:lnTo>
                        <a:pt x="185" y="264"/>
                      </a:lnTo>
                      <a:lnTo>
                        <a:pt x="182" y="264"/>
                      </a:lnTo>
                      <a:lnTo>
                        <a:pt x="179" y="264"/>
                      </a:lnTo>
                      <a:lnTo>
                        <a:pt x="176" y="264"/>
                      </a:lnTo>
                      <a:lnTo>
                        <a:pt x="174" y="264"/>
                      </a:lnTo>
                      <a:lnTo>
                        <a:pt x="171" y="264"/>
                      </a:lnTo>
                      <a:lnTo>
                        <a:pt x="167" y="264"/>
                      </a:lnTo>
                      <a:lnTo>
                        <a:pt x="162" y="265"/>
                      </a:lnTo>
                      <a:lnTo>
                        <a:pt x="158" y="265"/>
                      </a:lnTo>
                      <a:lnTo>
                        <a:pt x="154" y="265"/>
                      </a:lnTo>
                      <a:lnTo>
                        <a:pt x="151" y="265"/>
                      </a:lnTo>
                      <a:lnTo>
                        <a:pt x="148" y="265"/>
                      </a:lnTo>
                      <a:lnTo>
                        <a:pt x="145" y="264"/>
                      </a:lnTo>
                      <a:lnTo>
                        <a:pt x="142" y="263"/>
                      </a:lnTo>
                      <a:lnTo>
                        <a:pt x="138" y="262"/>
                      </a:lnTo>
                      <a:lnTo>
                        <a:pt x="135" y="262"/>
                      </a:lnTo>
                      <a:lnTo>
                        <a:pt x="132" y="259"/>
                      </a:lnTo>
                      <a:lnTo>
                        <a:pt x="129" y="258"/>
                      </a:lnTo>
                      <a:lnTo>
                        <a:pt x="126" y="257"/>
                      </a:lnTo>
                      <a:lnTo>
                        <a:pt x="122" y="256"/>
                      </a:lnTo>
                      <a:lnTo>
                        <a:pt x="119" y="252"/>
                      </a:lnTo>
                      <a:lnTo>
                        <a:pt x="116" y="250"/>
                      </a:lnTo>
                      <a:lnTo>
                        <a:pt x="114" y="248"/>
                      </a:lnTo>
                      <a:lnTo>
                        <a:pt x="111" y="246"/>
                      </a:lnTo>
                      <a:lnTo>
                        <a:pt x="109" y="243"/>
                      </a:lnTo>
                      <a:lnTo>
                        <a:pt x="106" y="241"/>
                      </a:lnTo>
                      <a:lnTo>
                        <a:pt x="103" y="238"/>
                      </a:lnTo>
                      <a:lnTo>
                        <a:pt x="102" y="235"/>
                      </a:lnTo>
                      <a:lnTo>
                        <a:pt x="99" y="232"/>
                      </a:lnTo>
                      <a:lnTo>
                        <a:pt x="98" y="229"/>
                      </a:lnTo>
                      <a:lnTo>
                        <a:pt x="95" y="226"/>
                      </a:lnTo>
                      <a:lnTo>
                        <a:pt x="94" y="223"/>
                      </a:lnTo>
                      <a:lnTo>
                        <a:pt x="93" y="219"/>
                      </a:lnTo>
                      <a:lnTo>
                        <a:pt x="91" y="216"/>
                      </a:lnTo>
                      <a:lnTo>
                        <a:pt x="91" y="213"/>
                      </a:lnTo>
                      <a:lnTo>
                        <a:pt x="90" y="209"/>
                      </a:lnTo>
                      <a:lnTo>
                        <a:pt x="90" y="205"/>
                      </a:lnTo>
                      <a:lnTo>
                        <a:pt x="90" y="201"/>
                      </a:lnTo>
                      <a:lnTo>
                        <a:pt x="90" y="197"/>
                      </a:lnTo>
                      <a:lnTo>
                        <a:pt x="90" y="194"/>
                      </a:lnTo>
                      <a:lnTo>
                        <a:pt x="90" y="190"/>
                      </a:lnTo>
                      <a:lnTo>
                        <a:pt x="91" y="187"/>
                      </a:lnTo>
                      <a:lnTo>
                        <a:pt x="93" y="182"/>
                      </a:lnTo>
                      <a:lnTo>
                        <a:pt x="95" y="179"/>
                      </a:lnTo>
                      <a:lnTo>
                        <a:pt x="96" y="175"/>
                      </a:lnTo>
                      <a:lnTo>
                        <a:pt x="98" y="171"/>
                      </a:lnTo>
                      <a:lnTo>
                        <a:pt x="100" y="167"/>
                      </a:lnTo>
                      <a:lnTo>
                        <a:pt x="103" y="165"/>
                      </a:lnTo>
                      <a:lnTo>
                        <a:pt x="105" y="161"/>
                      </a:lnTo>
                      <a:lnTo>
                        <a:pt x="108" y="158"/>
                      </a:lnTo>
                      <a:lnTo>
                        <a:pt x="111" y="156"/>
                      </a:lnTo>
                      <a:lnTo>
                        <a:pt x="114" y="153"/>
                      </a:lnTo>
                      <a:lnTo>
                        <a:pt x="117" y="151"/>
                      </a:lnTo>
                      <a:lnTo>
                        <a:pt x="121" y="148"/>
                      </a:lnTo>
                      <a:lnTo>
                        <a:pt x="124" y="146"/>
                      </a:lnTo>
                      <a:lnTo>
                        <a:pt x="128" y="144"/>
                      </a:lnTo>
                      <a:lnTo>
                        <a:pt x="132" y="142"/>
                      </a:lnTo>
                      <a:lnTo>
                        <a:pt x="135" y="141"/>
                      </a:lnTo>
                      <a:lnTo>
                        <a:pt x="139" y="139"/>
                      </a:lnTo>
                      <a:lnTo>
                        <a:pt x="143" y="138"/>
                      </a:lnTo>
                      <a:lnTo>
                        <a:pt x="146" y="137"/>
                      </a:lnTo>
                      <a:lnTo>
                        <a:pt x="150" y="136"/>
                      </a:lnTo>
                      <a:lnTo>
                        <a:pt x="153" y="135"/>
                      </a:lnTo>
                      <a:lnTo>
                        <a:pt x="157" y="134"/>
                      </a:lnTo>
                      <a:lnTo>
                        <a:pt x="161" y="134"/>
                      </a:lnTo>
                      <a:lnTo>
                        <a:pt x="164" y="133"/>
                      </a:lnTo>
                      <a:lnTo>
                        <a:pt x="168" y="133"/>
                      </a:lnTo>
                      <a:lnTo>
                        <a:pt x="172" y="133"/>
                      </a:lnTo>
                      <a:lnTo>
                        <a:pt x="175" y="133"/>
                      </a:lnTo>
                      <a:lnTo>
                        <a:pt x="179" y="133"/>
                      </a:lnTo>
                      <a:lnTo>
                        <a:pt x="182" y="134"/>
                      </a:lnTo>
                      <a:lnTo>
                        <a:pt x="185" y="134"/>
                      </a:lnTo>
                      <a:lnTo>
                        <a:pt x="188" y="134"/>
                      </a:lnTo>
                      <a:lnTo>
                        <a:pt x="192" y="135"/>
                      </a:lnTo>
                      <a:lnTo>
                        <a:pt x="194" y="137"/>
                      </a:lnTo>
                      <a:lnTo>
                        <a:pt x="197" y="138"/>
                      </a:lnTo>
                      <a:lnTo>
                        <a:pt x="199" y="139"/>
                      </a:lnTo>
                      <a:lnTo>
                        <a:pt x="203" y="139"/>
                      </a:lnTo>
                      <a:lnTo>
                        <a:pt x="205" y="141"/>
                      </a:lnTo>
                      <a:lnTo>
                        <a:pt x="207" y="143"/>
                      </a:lnTo>
                      <a:lnTo>
                        <a:pt x="211" y="145"/>
                      </a:lnTo>
                      <a:lnTo>
                        <a:pt x="215" y="149"/>
                      </a:lnTo>
                      <a:lnTo>
                        <a:pt x="217" y="152"/>
                      </a:lnTo>
                      <a:lnTo>
                        <a:pt x="220" y="156"/>
                      </a:lnTo>
                      <a:lnTo>
                        <a:pt x="223" y="159"/>
                      </a:lnTo>
                      <a:lnTo>
                        <a:pt x="225" y="163"/>
                      </a:lnTo>
                      <a:lnTo>
                        <a:pt x="227" y="166"/>
                      </a:lnTo>
                      <a:lnTo>
                        <a:pt x="228" y="169"/>
                      </a:lnTo>
                      <a:lnTo>
                        <a:pt x="230" y="172"/>
                      </a:lnTo>
                      <a:lnTo>
                        <a:pt x="232" y="175"/>
                      </a:lnTo>
                      <a:lnTo>
                        <a:pt x="233" y="177"/>
                      </a:lnTo>
                      <a:lnTo>
                        <a:pt x="235" y="180"/>
                      </a:lnTo>
                      <a:lnTo>
                        <a:pt x="236" y="181"/>
                      </a:lnTo>
                      <a:lnTo>
                        <a:pt x="237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6" name="Freeform 12"/>
                <p:cNvSpPr>
                  <a:spLocks/>
                </p:cNvSpPr>
                <p:nvPr/>
              </p:nvSpPr>
              <p:spPr bwMode="auto">
                <a:xfrm>
                  <a:off x="2575388" y="1285300"/>
                  <a:ext cx="89250" cy="224400"/>
                </a:xfrm>
                <a:custGeom>
                  <a:avLst/>
                  <a:gdLst>
                    <a:gd name="T0" fmla="*/ 95 w 140"/>
                    <a:gd name="T1" fmla="*/ 353 h 353"/>
                    <a:gd name="T2" fmla="*/ 52 w 140"/>
                    <a:gd name="T3" fmla="*/ 203 h 353"/>
                    <a:gd name="T4" fmla="*/ 0 w 140"/>
                    <a:gd name="T5" fmla="*/ 12 h 353"/>
                    <a:gd name="T6" fmla="*/ 47 w 140"/>
                    <a:gd name="T7" fmla="*/ 0 h 353"/>
                    <a:gd name="T8" fmla="*/ 140 w 140"/>
                    <a:gd name="T9" fmla="*/ 350 h 353"/>
                    <a:gd name="T10" fmla="*/ 95 w 140"/>
                    <a:gd name="T11" fmla="*/ 353 h 353"/>
                    <a:gd name="T12" fmla="*/ 95 w 140"/>
                    <a:gd name="T13" fmla="*/ 353 h 35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0"/>
                    <a:gd name="T22" fmla="*/ 0 h 353"/>
                    <a:gd name="T23" fmla="*/ 140 w 140"/>
                    <a:gd name="T24" fmla="*/ 353 h 35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0" h="353">
                      <a:moveTo>
                        <a:pt x="95" y="353"/>
                      </a:moveTo>
                      <a:lnTo>
                        <a:pt x="52" y="203"/>
                      </a:lnTo>
                      <a:lnTo>
                        <a:pt x="0" y="12"/>
                      </a:lnTo>
                      <a:lnTo>
                        <a:pt x="47" y="0"/>
                      </a:lnTo>
                      <a:lnTo>
                        <a:pt x="140" y="350"/>
                      </a:lnTo>
                      <a:lnTo>
                        <a:pt x="95" y="3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7" name="Freeform 13"/>
                <p:cNvSpPr>
                  <a:spLocks/>
                </p:cNvSpPr>
                <p:nvPr/>
              </p:nvSpPr>
              <p:spPr bwMode="auto">
                <a:xfrm>
                  <a:off x="2716914" y="1110625"/>
                  <a:ext cx="94350" cy="51000"/>
                </a:xfrm>
                <a:custGeom>
                  <a:avLst/>
                  <a:gdLst>
                    <a:gd name="T0" fmla="*/ 118 w 147"/>
                    <a:gd name="T1" fmla="*/ 0 h 81"/>
                    <a:gd name="T2" fmla="*/ 115 w 147"/>
                    <a:gd name="T3" fmla="*/ 1 h 81"/>
                    <a:gd name="T4" fmla="*/ 110 w 147"/>
                    <a:gd name="T5" fmla="*/ 2 h 81"/>
                    <a:gd name="T6" fmla="*/ 103 w 147"/>
                    <a:gd name="T7" fmla="*/ 5 h 81"/>
                    <a:gd name="T8" fmla="*/ 97 w 147"/>
                    <a:gd name="T9" fmla="*/ 6 h 81"/>
                    <a:gd name="T10" fmla="*/ 93 w 147"/>
                    <a:gd name="T11" fmla="*/ 8 h 81"/>
                    <a:gd name="T12" fmla="*/ 88 w 147"/>
                    <a:gd name="T13" fmla="*/ 10 h 81"/>
                    <a:gd name="T14" fmla="*/ 82 w 147"/>
                    <a:gd name="T15" fmla="*/ 11 h 81"/>
                    <a:gd name="T16" fmla="*/ 77 w 147"/>
                    <a:gd name="T17" fmla="*/ 14 h 81"/>
                    <a:gd name="T18" fmla="*/ 71 w 147"/>
                    <a:gd name="T19" fmla="*/ 15 h 81"/>
                    <a:gd name="T20" fmla="*/ 66 w 147"/>
                    <a:gd name="T21" fmla="*/ 18 h 81"/>
                    <a:gd name="T22" fmla="*/ 61 w 147"/>
                    <a:gd name="T23" fmla="*/ 20 h 81"/>
                    <a:gd name="T24" fmla="*/ 56 w 147"/>
                    <a:gd name="T25" fmla="*/ 22 h 81"/>
                    <a:gd name="T26" fmla="*/ 49 w 147"/>
                    <a:gd name="T27" fmla="*/ 24 h 81"/>
                    <a:gd name="T28" fmla="*/ 44 w 147"/>
                    <a:gd name="T29" fmla="*/ 26 h 81"/>
                    <a:gd name="T30" fmla="*/ 39 w 147"/>
                    <a:gd name="T31" fmla="*/ 29 h 81"/>
                    <a:gd name="T32" fmla="*/ 34 w 147"/>
                    <a:gd name="T33" fmla="*/ 30 h 81"/>
                    <a:gd name="T34" fmla="*/ 29 w 147"/>
                    <a:gd name="T35" fmla="*/ 33 h 81"/>
                    <a:gd name="T36" fmla="*/ 22 w 147"/>
                    <a:gd name="T37" fmla="*/ 36 h 81"/>
                    <a:gd name="T38" fmla="*/ 14 w 147"/>
                    <a:gd name="T39" fmla="*/ 40 h 81"/>
                    <a:gd name="T40" fmla="*/ 6 w 147"/>
                    <a:gd name="T41" fmla="*/ 44 h 81"/>
                    <a:gd name="T42" fmla="*/ 1 w 147"/>
                    <a:gd name="T43" fmla="*/ 51 h 81"/>
                    <a:gd name="T44" fmla="*/ 0 w 147"/>
                    <a:gd name="T45" fmla="*/ 57 h 81"/>
                    <a:gd name="T46" fmla="*/ 2 w 147"/>
                    <a:gd name="T47" fmla="*/ 62 h 81"/>
                    <a:gd name="T48" fmla="*/ 4 w 147"/>
                    <a:gd name="T49" fmla="*/ 67 h 81"/>
                    <a:gd name="T50" fmla="*/ 8 w 147"/>
                    <a:gd name="T51" fmla="*/ 72 h 81"/>
                    <a:gd name="T52" fmla="*/ 13 w 147"/>
                    <a:gd name="T53" fmla="*/ 77 h 81"/>
                    <a:gd name="T54" fmla="*/ 20 w 147"/>
                    <a:gd name="T55" fmla="*/ 80 h 81"/>
                    <a:gd name="T56" fmla="*/ 25 w 147"/>
                    <a:gd name="T57" fmla="*/ 81 h 81"/>
                    <a:gd name="T58" fmla="*/ 29 w 147"/>
                    <a:gd name="T59" fmla="*/ 80 h 81"/>
                    <a:gd name="T60" fmla="*/ 34 w 147"/>
                    <a:gd name="T61" fmla="*/ 78 h 81"/>
                    <a:gd name="T62" fmla="*/ 40 w 147"/>
                    <a:gd name="T63" fmla="*/ 77 h 81"/>
                    <a:gd name="T64" fmla="*/ 48 w 147"/>
                    <a:gd name="T65" fmla="*/ 74 h 81"/>
                    <a:gd name="T66" fmla="*/ 57 w 147"/>
                    <a:gd name="T67" fmla="*/ 72 h 81"/>
                    <a:gd name="T68" fmla="*/ 64 w 147"/>
                    <a:gd name="T69" fmla="*/ 69 h 81"/>
                    <a:gd name="T70" fmla="*/ 69 w 147"/>
                    <a:gd name="T71" fmla="*/ 68 h 81"/>
                    <a:gd name="T72" fmla="*/ 74 w 147"/>
                    <a:gd name="T73" fmla="*/ 66 h 81"/>
                    <a:gd name="T74" fmla="*/ 79 w 147"/>
                    <a:gd name="T75" fmla="*/ 64 h 81"/>
                    <a:gd name="T76" fmla="*/ 85 w 147"/>
                    <a:gd name="T77" fmla="*/ 62 h 81"/>
                    <a:gd name="T78" fmla="*/ 90 w 147"/>
                    <a:gd name="T79" fmla="*/ 60 h 81"/>
                    <a:gd name="T80" fmla="*/ 95 w 147"/>
                    <a:gd name="T81" fmla="*/ 59 h 81"/>
                    <a:gd name="T82" fmla="*/ 100 w 147"/>
                    <a:gd name="T83" fmla="*/ 57 h 81"/>
                    <a:gd name="T84" fmla="*/ 105 w 147"/>
                    <a:gd name="T85" fmla="*/ 53 h 81"/>
                    <a:gd name="T86" fmla="*/ 110 w 147"/>
                    <a:gd name="T87" fmla="*/ 51 h 81"/>
                    <a:gd name="T88" fmla="*/ 116 w 147"/>
                    <a:gd name="T89" fmla="*/ 48 h 81"/>
                    <a:gd name="T90" fmla="*/ 125 w 147"/>
                    <a:gd name="T91" fmla="*/ 44 h 81"/>
                    <a:gd name="T92" fmla="*/ 133 w 147"/>
                    <a:gd name="T93" fmla="*/ 39 h 81"/>
                    <a:gd name="T94" fmla="*/ 139 w 147"/>
                    <a:gd name="T95" fmla="*/ 35 h 81"/>
                    <a:gd name="T96" fmla="*/ 144 w 147"/>
                    <a:gd name="T97" fmla="*/ 30 h 81"/>
                    <a:gd name="T98" fmla="*/ 147 w 147"/>
                    <a:gd name="T99" fmla="*/ 26 h 81"/>
                    <a:gd name="T100" fmla="*/ 147 w 147"/>
                    <a:gd name="T101" fmla="*/ 20 h 81"/>
                    <a:gd name="T102" fmla="*/ 146 w 147"/>
                    <a:gd name="T103" fmla="*/ 14 h 81"/>
                    <a:gd name="T104" fmla="*/ 141 w 147"/>
                    <a:gd name="T105" fmla="*/ 9 h 81"/>
                    <a:gd name="T106" fmla="*/ 137 w 147"/>
                    <a:gd name="T107" fmla="*/ 6 h 81"/>
                    <a:gd name="T108" fmla="*/ 131 w 147"/>
                    <a:gd name="T109" fmla="*/ 3 h 81"/>
                    <a:gd name="T110" fmla="*/ 125 w 147"/>
                    <a:gd name="T111" fmla="*/ 1 h 81"/>
                    <a:gd name="T112" fmla="*/ 120 w 147"/>
                    <a:gd name="T113" fmla="*/ 0 h 81"/>
                    <a:gd name="T114" fmla="*/ 119 w 147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81"/>
                    <a:gd name="T176" fmla="*/ 147 w 147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81">
                      <a:moveTo>
                        <a:pt x="119" y="0"/>
                      </a:moveTo>
                      <a:lnTo>
                        <a:pt x="118" y="0"/>
                      </a:ln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3" y="1"/>
                      </a:lnTo>
                      <a:lnTo>
                        <a:pt x="110" y="2"/>
                      </a:lnTo>
                      <a:lnTo>
                        <a:pt x="107" y="3"/>
                      </a:lnTo>
                      <a:lnTo>
                        <a:pt x="103" y="5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5" y="7"/>
                      </a:lnTo>
                      <a:lnTo>
                        <a:pt x="93" y="8"/>
                      </a:lnTo>
                      <a:lnTo>
                        <a:pt x="91" y="9"/>
                      </a:lnTo>
                      <a:lnTo>
                        <a:pt x="88" y="10"/>
                      </a:lnTo>
                      <a:lnTo>
                        <a:pt x="86" y="11"/>
                      </a:lnTo>
                      <a:lnTo>
                        <a:pt x="82" y="11"/>
                      </a:lnTo>
                      <a:lnTo>
                        <a:pt x="80" y="13"/>
                      </a:lnTo>
                      <a:lnTo>
                        <a:pt x="77" y="14"/>
                      </a:lnTo>
                      <a:lnTo>
                        <a:pt x="75" y="15"/>
                      </a:lnTo>
                      <a:lnTo>
                        <a:pt x="71" y="15"/>
                      </a:lnTo>
                      <a:lnTo>
                        <a:pt x="69" y="16"/>
                      </a:lnTo>
                      <a:lnTo>
                        <a:pt x="66" y="18"/>
                      </a:lnTo>
                      <a:lnTo>
                        <a:pt x="63" y="19"/>
                      </a:lnTo>
                      <a:lnTo>
                        <a:pt x="61" y="20"/>
                      </a:lnTo>
                      <a:lnTo>
                        <a:pt x="58" y="21"/>
                      </a:lnTo>
                      <a:lnTo>
                        <a:pt x="56" y="22"/>
                      </a:lnTo>
                      <a:lnTo>
                        <a:pt x="53" y="23"/>
                      </a:lnTo>
                      <a:lnTo>
                        <a:pt x="49" y="24"/>
                      </a:lnTo>
                      <a:lnTo>
                        <a:pt x="47" y="25"/>
                      </a:lnTo>
                      <a:lnTo>
                        <a:pt x="44" y="26"/>
                      </a:lnTo>
                      <a:lnTo>
                        <a:pt x="42" y="27"/>
                      </a:lnTo>
                      <a:lnTo>
                        <a:pt x="39" y="29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26" y="34"/>
                      </a:lnTo>
                      <a:lnTo>
                        <a:pt x="22" y="36"/>
                      </a:lnTo>
                      <a:lnTo>
                        <a:pt x="18" y="39"/>
                      </a:lnTo>
                      <a:lnTo>
                        <a:pt x="14" y="40"/>
                      </a:lnTo>
                      <a:lnTo>
                        <a:pt x="10" y="42"/>
                      </a:lnTo>
                      <a:lnTo>
                        <a:pt x="6" y="44"/>
                      </a:lnTo>
                      <a:lnTo>
                        <a:pt x="4" y="47"/>
                      </a:lnTo>
                      <a:lnTo>
                        <a:pt x="1" y="51"/>
                      </a:lnTo>
                      <a:lnTo>
                        <a:pt x="0" y="54"/>
                      </a:lnTo>
                      <a:lnTo>
                        <a:pt x="0" y="57"/>
                      </a:lnTo>
                      <a:lnTo>
                        <a:pt x="1" y="60"/>
                      </a:lnTo>
                      <a:lnTo>
                        <a:pt x="2" y="62"/>
                      </a:lnTo>
                      <a:lnTo>
                        <a:pt x="4" y="66"/>
                      </a:lnTo>
                      <a:lnTo>
                        <a:pt x="4" y="67"/>
                      </a:lnTo>
                      <a:lnTo>
                        <a:pt x="5" y="70"/>
                      </a:lnTo>
                      <a:lnTo>
                        <a:pt x="8" y="72"/>
                      </a:lnTo>
                      <a:lnTo>
                        <a:pt x="10" y="74"/>
                      </a:lnTo>
                      <a:lnTo>
                        <a:pt x="13" y="77"/>
                      </a:lnTo>
                      <a:lnTo>
                        <a:pt x="17" y="80"/>
                      </a:lnTo>
                      <a:lnTo>
                        <a:pt x="20" y="80"/>
                      </a:lnTo>
                      <a:lnTo>
                        <a:pt x="22" y="81"/>
                      </a:lnTo>
                      <a:lnTo>
                        <a:pt x="25" y="81"/>
                      </a:lnTo>
                      <a:lnTo>
                        <a:pt x="28" y="81"/>
                      </a:lnTo>
                      <a:lnTo>
                        <a:pt x="29" y="80"/>
                      </a:lnTo>
                      <a:lnTo>
                        <a:pt x="31" y="79"/>
                      </a:lnTo>
                      <a:lnTo>
                        <a:pt x="34" y="78"/>
                      </a:lnTo>
                      <a:lnTo>
                        <a:pt x="37" y="78"/>
                      </a:lnTo>
                      <a:lnTo>
                        <a:pt x="40" y="77"/>
                      </a:lnTo>
                      <a:lnTo>
                        <a:pt x="44" y="76"/>
                      </a:lnTo>
                      <a:lnTo>
                        <a:pt x="48" y="74"/>
                      </a:lnTo>
                      <a:lnTo>
                        <a:pt x="53" y="74"/>
                      </a:lnTo>
                      <a:lnTo>
                        <a:pt x="57" y="72"/>
                      </a:lnTo>
                      <a:lnTo>
                        <a:pt x="61" y="71"/>
                      </a:lnTo>
                      <a:lnTo>
                        <a:pt x="64" y="69"/>
                      </a:lnTo>
                      <a:lnTo>
                        <a:pt x="66" y="69"/>
                      </a:lnTo>
                      <a:lnTo>
                        <a:pt x="69" y="68"/>
                      </a:lnTo>
                      <a:lnTo>
                        <a:pt x="71" y="67"/>
                      </a:lnTo>
                      <a:lnTo>
                        <a:pt x="74" y="66"/>
                      </a:lnTo>
                      <a:lnTo>
                        <a:pt x="76" y="66"/>
                      </a:lnTo>
                      <a:lnTo>
                        <a:pt x="79" y="64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8" y="62"/>
                      </a:lnTo>
                      <a:lnTo>
                        <a:pt x="90" y="60"/>
                      </a:lnTo>
                      <a:lnTo>
                        <a:pt x="93" y="60"/>
                      </a:lnTo>
                      <a:lnTo>
                        <a:pt x="95" y="59"/>
                      </a:lnTo>
                      <a:lnTo>
                        <a:pt x="98" y="58"/>
                      </a:lnTo>
                      <a:lnTo>
                        <a:pt x="100" y="57"/>
                      </a:lnTo>
                      <a:lnTo>
                        <a:pt x="103" y="54"/>
                      </a:lnTo>
                      <a:lnTo>
                        <a:pt x="105" y="53"/>
                      </a:lnTo>
                      <a:lnTo>
                        <a:pt x="107" y="52"/>
                      </a:lnTo>
                      <a:lnTo>
                        <a:pt x="110" y="51"/>
                      </a:lnTo>
                      <a:lnTo>
                        <a:pt x="113" y="51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5" y="44"/>
                      </a:lnTo>
                      <a:lnTo>
                        <a:pt x="130" y="42"/>
                      </a:lnTo>
                      <a:lnTo>
                        <a:pt x="133" y="39"/>
                      </a:lnTo>
                      <a:lnTo>
                        <a:pt x="136" y="37"/>
                      </a:lnTo>
                      <a:lnTo>
                        <a:pt x="139" y="35"/>
                      </a:lnTo>
                      <a:lnTo>
                        <a:pt x="142" y="33"/>
                      </a:lnTo>
                      <a:lnTo>
                        <a:pt x="144" y="30"/>
                      </a:lnTo>
                      <a:lnTo>
                        <a:pt x="146" y="29"/>
                      </a:lnTo>
                      <a:lnTo>
                        <a:pt x="147" y="26"/>
                      </a:lnTo>
                      <a:lnTo>
                        <a:pt x="147" y="25"/>
                      </a:lnTo>
                      <a:lnTo>
                        <a:pt x="147" y="20"/>
                      </a:lnTo>
                      <a:lnTo>
                        <a:pt x="147" y="17"/>
                      </a:lnTo>
                      <a:lnTo>
                        <a:pt x="146" y="14"/>
                      </a:lnTo>
                      <a:lnTo>
                        <a:pt x="144" y="11"/>
                      </a:lnTo>
                      <a:lnTo>
                        <a:pt x="141" y="9"/>
                      </a:lnTo>
                      <a:lnTo>
                        <a:pt x="139" y="7"/>
                      </a:lnTo>
                      <a:lnTo>
                        <a:pt x="137" y="6"/>
                      </a:lnTo>
                      <a:lnTo>
                        <a:pt x="134" y="5"/>
                      </a:lnTo>
                      <a:lnTo>
                        <a:pt x="131" y="3"/>
                      </a:lnTo>
                      <a:lnTo>
                        <a:pt x="128" y="2"/>
                      </a:lnTo>
                      <a:lnTo>
                        <a:pt x="125" y="1"/>
                      </a:lnTo>
                      <a:lnTo>
                        <a:pt x="124" y="1"/>
                      </a:lnTo>
                      <a:lnTo>
                        <a:pt x="120" y="0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8" name="Freeform 14"/>
                <p:cNvSpPr>
                  <a:spLocks/>
                </p:cNvSpPr>
                <p:nvPr/>
              </p:nvSpPr>
              <p:spPr bwMode="auto">
                <a:xfrm>
                  <a:off x="2794689" y="1203700"/>
                  <a:ext cx="91800" cy="51000"/>
                </a:xfrm>
                <a:custGeom>
                  <a:avLst/>
                  <a:gdLst>
                    <a:gd name="T0" fmla="*/ 117 w 146"/>
                    <a:gd name="T1" fmla="*/ 0 h 81"/>
                    <a:gd name="T2" fmla="*/ 115 w 146"/>
                    <a:gd name="T3" fmla="*/ 1 h 81"/>
                    <a:gd name="T4" fmla="*/ 109 w 146"/>
                    <a:gd name="T5" fmla="*/ 2 h 81"/>
                    <a:gd name="T6" fmla="*/ 102 w 146"/>
                    <a:gd name="T7" fmla="*/ 4 h 81"/>
                    <a:gd name="T8" fmla="*/ 96 w 146"/>
                    <a:gd name="T9" fmla="*/ 7 h 81"/>
                    <a:gd name="T10" fmla="*/ 91 w 146"/>
                    <a:gd name="T11" fmla="*/ 8 h 81"/>
                    <a:gd name="T12" fmla="*/ 87 w 146"/>
                    <a:gd name="T13" fmla="*/ 10 h 81"/>
                    <a:gd name="T14" fmla="*/ 82 w 146"/>
                    <a:gd name="T15" fmla="*/ 12 h 81"/>
                    <a:gd name="T16" fmla="*/ 76 w 146"/>
                    <a:gd name="T17" fmla="*/ 14 h 81"/>
                    <a:gd name="T18" fmla="*/ 71 w 146"/>
                    <a:gd name="T19" fmla="*/ 16 h 81"/>
                    <a:gd name="T20" fmla="*/ 65 w 146"/>
                    <a:gd name="T21" fmla="*/ 18 h 81"/>
                    <a:gd name="T22" fmla="*/ 60 w 146"/>
                    <a:gd name="T23" fmla="*/ 20 h 81"/>
                    <a:gd name="T24" fmla="*/ 55 w 146"/>
                    <a:gd name="T25" fmla="*/ 22 h 81"/>
                    <a:gd name="T26" fmla="*/ 49 w 146"/>
                    <a:gd name="T27" fmla="*/ 24 h 81"/>
                    <a:gd name="T28" fmla="*/ 43 w 146"/>
                    <a:gd name="T29" fmla="*/ 26 h 81"/>
                    <a:gd name="T30" fmla="*/ 37 w 146"/>
                    <a:gd name="T31" fmla="*/ 29 h 81"/>
                    <a:gd name="T32" fmla="*/ 32 w 146"/>
                    <a:gd name="T33" fmla="*/ 31 h 81"/>
                    <a:gd name="T34" fmla="*/ 27 w 146"/>
                    <a:gd name="T35" fmla="*/ 34 h 81"/>
                    <a:gd name="T36" fmla="*/ 20 w 146"/>
                    <a:gd name="T37" fmla="*/ 37 h 81"/>
                    <a:gd name="T38" fmla="*/ 12 w 146"/>
                    <a:gd name="T39" fmla="*/ 41 h 81"/>
                    <a:gd name="T40" fmla="*/ 6 w 146"/>
                    <a:gd name="T41" fmla="*/ 45 h 81"/>
                    <a:gd name="T42" fmla="*/ 0 w 146"/>
                    <a:gd name="T43" fmla="*/ 52 h 81"/>
                    <a:gd name="T44" fmla="*/ 0 w 146"/>
                    <a:gd name="T45" fmla="*/ 58 h 81"/>
                    <a:gd name="T46" fmla="*/ 2 w 146"/>
                    <a:gd name="T47" fmla="*/ 63 h 81"/>
                    <a:gd name="T48" fmla="*/ 4 w 146"/>
                    <a:gd name="T49" fmla="*/ 68 h 81"/>
                    <a:gd name="T50" fmla="*/ 6 w 146"/>
                    <a:gd name="T51" fmla="*/ 73 h 81"/>
                    <a:gd name="T52" fmla="*/ 12 w 146"/>
                    <a:gd name="T53" fmla="*/ 78 h 81"/>
                    <a:gd name="T54" fmla="*/ 18 w 146"/>
                    <a:gd name="T55" fmla="*/ 81 h 81"/>
                    <a:gd name="T56" fmla="*/ 23 w 146"/>
                    <a:gd name="T57" fmla="*/ 81 h 81"/>
                    <a:gd name="T58" fmla="*/ 28 w 146"/>
                    <a:gd name="T59" fmla="*/ 81 h 81"/>
                    <a:gd name="T60" fmla="*/ 33 w 146"/>
                    <a:gd name="T61" fmla="*/ 79 h 81"/>
                    <a:gd name="T62" fmla="*/ 40 w 146"/>
                    <a:gd name="T63" fmla="*/ 78 h 81"/>
                    <a:gd name="T64" fmla="*/ 48 w 146"/>
                    <a:gd name="T65" fmla="*/ 75 h 81"/>
                    <a:gd name="T66" fmla="*/ 56 w 146"/>
                    <a:gd name="T67" fmla="*/ 72 h 81"/>
                    <a:gd name="T68" fmla="*/ 63 w 146"/>
                    <a:gd name="T69" fmla="*/ 70 h 81"/>
                    <a:gd name="T70" fmla="*/ 68 w 146"/>
                    <a:gd name="T71" fmla="*/ 68 h 81"/>
                    <a:gd name="T72" fmla="*/ 73 w 146"/>
                    <a:gd name="T73" fmla="*/ 67 h 81"/>
                    <a:gd name="T74" fmla="*/ 78 w 146"/>
                    <a:gd name="T75" fmla="*/ 65 h 81"/>
                    <a:gd name="T76" fmla="*/ 83 w 146"/>
                    <a:gd name="T77" fmla="*/ 63 h 81"/>
                    <a:gd name="T78" fmla="*/ 88 w 146"/>
                    <a:gd name="T79" fmla="*/ 61 h 81"/>
                    <a:gd name="T80" fmla="*/ 93 w 146"/>
                    <a:gd name="T81" fmla="*/ 59 h 81"/>
                    <a:gd name="T82" fmla="*/ 98 w 146"/>
                    <a:gd name="T83" fmla="*/ 56 h 81"/>
                    <a:gd name="T84" fmla="*/ 103 w 146"/>
                    <a:gd name="T85" fmla="*/ 54 h 81"/>
                    <a:gd name="T86" fmla="*/ 108 w 146"/>
                    <a:gd name="T87" fmla="*/ 53 h 81"/>
                    <a:gd name="T88" fmla="*/ 116 w 146"/>
                    <a:gd name="T89" fmla="*/ 48 h 81"/>
                    <a:gd name="T90" fmla="*/ 124 w 146"/>
                    <a:gd name="T91" fmla="*/ 44 h 81"/>
                    <a:gd name="T92" fmla="*/ 132 w 146"/>
                    <a:gd name="T93" fmla="*/ 40 h 81"/>
                    <a:gd name="T94" fmla="*/ 137 w 146"/>
                    <a:gd name="T95" fmla="*/ 35 h 81"/>
                    <a:gd name="T96" fmla="*/ 142 w 146"/>
                    <a:gd name="T97" fmla="*/ 31 h 81"/>
                    <a:gd name="T98" fmla="*/ 146 w 146"/>
                    <a:gd name="T99" fmla="*/ 27 h 81"/>
                    <a:gd name="T100" fmla="*/ 146 w 146"/>
                    <a:gd name="T101" fmla="*/ 21 h 81"/>
                    <a:gd name="T102" fmla="*/ 144 w 146"/>
                    <a:gd name="T103" fmla="*/ 15 h 81"/>
                    <a:gd name="T104" fmla="*/ 141 w 146"/>
                    <a:gd name="T105" fmla="*/ 10 h 81"/>
                    <a:gd name="T106" fmla="*/ 136 w 146"/>
                    <a:gd name="T107" fmla="*/ 6 h 81"/>
                    <a:gd name="T108" fmla="*/ 131 w 146"/>
                    <a:gd name="T109" fmla="*/ 3 h 81"/>
                    <a:gd name="T110" fmla="*/ 125 w 146"/>
                    <a:gd name="T111" fmla="*/ 1 h 81"/>
                    <a:gd name="T112" fmla="*/ 119 w 146"/>
                    <a:gd name="T113" fmla="*/ 0 h 81"/>
                    <a:gd name="T114" fmla="*/ 118 w 146"/>
                    <a:gd name="T115" fmla="*/ 0 h 8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6"/>
                    <a:gd name="T175" fmla="*/ 0 h 81"/>
                    <a:gd name="T176" fmla="*/ 146 w 146"/>
                    <a:gd name="T177" fmla="*/ 81 h 8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6" h="81">
                      <a:moveTo>
                        <a:pt x="118" y="0"/>
                      </a:moveTo>
                      <a:lnTo>
                        <a:pt x="117" y="0"/>
                      </a:lnTo>
                      <a:lnTo>
                        <a:pt x="115" y="1"/>
                      </a:lnTo>
                      <a:lnTo>
                        <a:pt x="112" y="1"/>
                      </a:lnTo>
                      <a:lnTo>
                        <a:pt x="109" y="2"/>
                      </a:lnTo>
                      <a:lnTo>
                        <a:pt x="106" y="3"/>
                      </a:lnTo>
                      <a:lnTo>
                        <a:pt x="102" y="4"/>
                      </a:lnTo>
                      <a:lnTo>
                        <a:pt x="98" y="6"/>
                      </a:lnTo>
                      <a:lnTo>
                        <a:pt x="96" y="7"/>
                      </a:lnTo>
                      <a:lnTo>
                        <a:pt x="94" y="8"/>
                      </a:lnTo>
                      <a:lnTo>
                        <a:pt x="91" y="8"/>
                      </a:lnTo>
                      <a:lnTo>
                        <a:pt x="89" y="10"/>
                      </a:lnTo>
                      <a:lnTo>
                        <a:pt x="87" y="10"/>
                      </a:lnTo>
                      <a:lnTo>
                        <a:pt x="84" y="11"/>
                      </a:lnTo>
                      <a:lnTo>
                        <a:pt x="82" y="12"/>
                      </a:lnTo>
                      <a:lnTo>
                        <a:pt x="79" y="13"/>
                      </a:lnTo>
                      <a:lnTo>
                        <a:pt x="76" y="14"/>
                      </a:lnTo>
                      <a:lnTo>
                        <a:pt x="74" y="15"/>
                      </a:lnTo>
                      <a:lnTo>
                        <a:pt x="71" y="16"/>
                      </a:lnTo>
                      <a:lnTo>
                        <a:pt x="68" y="17"/>
                      </a:lnTo>
                      <a:lnTo>
                        <a:pt x="65" y="18"/>
                      </a:lnTo>
                      <a:lnTo>
                        <a:pt x="63" y="19"/>
                      </a:lnTo>
                      <a:lnTo>
                        <a:pt x="60" y="20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4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3" y="26"/>
                      </a:lnTo>
                      <a:lnTo>
                        <a:pt x="41" y="27"/>
                      </a:lnTo>
                      <a:lnTo>
                        <a:pt x="37" y="29"/>
                      </a:lnTo>
                      <a:lnTo>
                        <a:pt x="35" y="30"/>
                      </a:lnTo>
                      <a:lnTo>
                        <a:pt x="32" y="31"/>
                      </a:lnTo>
                      <a:lnTo>
                        <a:pt x="30" y="32"/>
                      </a:lnTo>
                      <a:lnTo>
                        <a:pt x="27" y="34"/>
                      </a:lnTo>
                      <a:lnTo>
                        <a:pt x="25" y="35"/>
                      </a:lnTo>
                      <a:lnTo>
                        <a:pt x="20" y="37"/>
                      </a:lnTo>
                      <a:lnTo>
                        <a:pt x="16" y="39"/>
                      </a:lnTo>
                      <a:lnTo>
                        <a:pt x="12" y="41"/>
                      </a:lnTo>
                      <a:lnTo>
                        <a:pt x="9" y="43"/>
                      </a:lnTo>
                      <a:lnTo>
                        <a:pt x="6" y="45"/>
                      </a:lnTo>
                      <a:lnTo>
                        <a:pt x="4" y="48"/>
                      </a:lnTo>
                      <a:lnTo>
                        <a:pt x="0" y="52"/>
                      </a:lnTo>
                      <a:lnTo>
                        <a:pt x="0" y="55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2" y="63"/>
                      </a:lnTo>
                      <a:lnTo>
                        <a:pt x="3" y="66"/>
                      </a:lnTo>
                      <a:lnTo>
                        <a:pt x="4" y="68"/>
                      </a:lnTo>
                      <a:lnTo>
                        <a:pt x="5" y="71"/>
                      </a:lnTo>
                      <a:lnTo>
                        <a:pt x="6" y="73"/>
                      </a:lnTo>
                      <a:lnTo>
                        <a:pt x="8" y="75"/>
                      </a:lnTo>
                      <a:lnTo>
                        <a:pt x="12" y="78"/>
                      </a:lnTo>
                      <a:lnTo>
                        <a:pt x="16" y="81"/>
                      </a:lnTo>
                      <a:lnTo>
                        <a:pt x="18" y="81"/>
                      </a:lnTo>
                      <a:lnTo>
                        <a:pt x="21" y="81"/>
                      </a:lnTo>
                      <a:lnTo>
                        <a:pt x="23" y="81"/>
                      </a:lnTo>
                      <a:lnTo>
                        <a:pt x="27" y="81"/>
                      </a:lnTo>
                      <a:lnTo>
                        <a:pt x="28" y="81"/>
                      </a:lnTo>
                      <a:lnTo>
                        <a:pt x="30" y="80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0" y="78"/>
                      </a:lnTo>
                      <a:lnTo>
                        <a:pt x="44" y="76"/>
                      </a:lnTo>
                      <a:lnTo>
                        <a:pt x="48" y="75"/>
                      </a:lnTo>
                      <a:lnTo>
                        <a:pt x="52" y="74"/>
                      </a:lnTo>
                      <a:lnTo>
                        <a:pt x="56" y="72"/>
                      </a:lnTo>
                      <a:lnTo>
                        <a:pt x="61" y="71"/>
                      </a:lnTo>
                      <a:lnTo>
                        <a:pt x="63" y="70"/>
                      </a:lnTo>
                      <a:lnTo>
                        <a:pt x="66" y="69"/>
                      </a:lnTo>
                      <a:lnTo>
                        <a:pt x="68" y="68"/>
                      </a:lnTo>
                      <a:lnTo>
                        <a:pt x="71" y="68"/>
                      </a:lnTo>
                      <a:lnTo>
                        <a:pt x="73" y="67"/>
                      </a:lnTo>
                      <a:lnTo>
                        <a:pt x="75" y="65"/>
                      </a:lnTo>
                      <a:lnTo>
                        <a:pt x="78" y="65"/>
                      </a:lnTo>
                      <a:lnTo>
                        <a:pt x="80" y="64"/>
                      </a:lnTo>
                      <a:lnTo>
                        <a:pt x="83" y="63"/>
                      </a:lnTo>
                      <a:lnTo>
                        <a:pt x="85" y="62"/>
                      </a:lnTo>
                      <a:lnTo>
                        <a:pt x="88" y="61"/>
                      </a:lnTo>
                      <a:lnTo>
                        <a:pt x="91" y="60"/>
                      </a:lnTo>
                      <a:lnTo>
                        <a:pt x="93" y="59"/>
                      </a:lnTo>
                      <a:lnTo>
                        <a:pt x="96" y="58"/>
                      </a:lnTo>
                      <a:lnTo>
                        <a:pt x="98" y="56"/>
                      </a:lnTo>
                      <a:lnTo>
                        <a:pt x="101" y="55"/>
                      </a:lnTo>
                      <a:lnTo>
                        <a:pt x="103" y="54"/>
                      </a:lnTo>
                      <a:lnTo>
                        <a:pt x="106" y="54"/>
                      </a:lnTo>
                      <a:lnTo>
                        <a:pt x="108" y="53"/>
                      </a:lnTo>
                      <a:lnTo>
                        <a:pt x="111" y="52"/>
                      </a:lnTo>
                      <a:lnTo>
                        <a:pt x="116" y="48"/>
                      </a:lnTo>
                      <a:lnTo>
                        <a:pt x="121" y="46"/>
                      </a:lnTo>
                      <a:lnTo>
                        <a:pt x="124" y="44"/>
                      </a:lnTo>
                      <a:lnTo>
                        <a:pt x="129" y="42"/>
                      </a:lnTo>
                      <a:lnTo>
                        <a:pt x="132" y="40"/>
                      </a:lnTo>
                      <a:lnTo>
                        <a:pt x="135" y="38"/>
                      </a:lnTo>
                      <a:lnTo>
                        <a:pt x="137" y="35"/>
                      </a:lnTo>
                      <a:lnTo>
                        <a:pt x="141" y="34"/>
                      </a:lnTo>
                      <a:lnTo>
                        <a:pt x="142" y="31"/>
                      </a:lnTo>
                      <a:lnTo>
                        <a:pt x="144" y="29"/>
                      </a:lnTo>
                      <a:lnTo>
                        <a:pt x="146" y="27"/>
                      </a:lnTo>
                      <a:lnTo>
                        <a:pt x="146" y="25"/>
                      </a:lnTo>
                      <a:lnTo>
                        <a:pt x="146" y="21"/>
                      </a:lnTo>
                      <a:lnTo>
                        <a:pt x="146" y="18"/>
                      </a:lnTo>
                      <a:lnTo>
                        <a:pt x="144" y="15"/>
                      </a:lnTo>
                      <a:lnTo>
                        <a:pt x="143" y="12"/>
                      </a:lnTo>
                      <a:lnTo>
                        <a:pt x="141" y="10"/>
                      </a:lnTo>
                      <a:lnTo>
                        <a:pt x="138" y="7"/>
                      </a:lnTo>
                      <a:lnTo>
                        <a:pt x="136" y="6"/>
                      </a:lnTo>
                      <a:lnTo>
                        <a:pt x="133" y="4"/>
                      </a:lnTo>
                      <a:lnTo>
                        <a:pt x="131" y="3"/>
                      </a:lnTo>
                      <a:lnTo>
                        <a:pt x="127" y="2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19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9" name="Freeform 15"/>
                <p:cNvSpPr>
                  <a:spLocks/>
                </p:cNvSpPr>
                <p:nvPr/>
              </p:nvSpPr>
              <p:spPr bwMode="auto">
                <a:xfrm>
                  <a:off x="2844414" y="1331201"/>
                  <a:ext cx="95625" cy="42075"/>
                </a:xfrm>
                <a:custGeom>
                  <a:avLst/>
                  <a:gdLst>
                    <a:gd name="T0" fmla="*/ 124 w 150"/>
                    <a:gd name="T1" fmla="*/ 0 h 66"/>
                    <a:gd name="T2" fmla="*/ 122 w 150"/>
                    <a:gd name="T3" fmla="*/ 0 h 66"/>
                    <a:gd name="T4" fmla="*/ 116 w 150"/>
                    <a:gd name="T5" fmla="*/ 0 h 66"/>
                    <a:gd name="T6" fmla="*/ 108 w 150"/>
                    <a:gd name="T7" fmla="*/ 1 h 66"/>
                    <a:gd name="T8" fmla="*/ 102 w 150"/>
                    <a:gd name="T9" fmla="*/ 2 h 66"/>
                    <a:gd name="T10" fmla="*/ 97 w 150"/>
                    <a:gd name="T11" fmla="*/ 4 h 66"/>
                    <a:gd name="T12" fmla="*/ 93 w 150"/>
                    <a:gd name="T13" fmla="*/ 4 h 66"/>
                    <a:gd name="T14" fmla="*/ 87 w 150"/>
                    <a:gd name="T15" fmla="*/ 5 h 66"/>
                    <a:gd name="T16" fmla="*/ 82 w 150"/>
                    <a:gd name="T17" fmla="*/ 6 h 66"/>
                    <a:gd name="T18" fmla="*/ 76 w 150"/>
                    <a:gd name="T19" fmla="*/ 7 h 66"/>
                    <a:gd name="T20" fmla="*/ 71 w 150"/>
                    <a:gd name="T21" fmla="*/ 9 h 66"/>
                    <a:gd name="T22" fmla="*/ 65 w 150"/>
                    <a:gd name="T23" fmla="*/ 10 h 66"/>
                    <a:gd name="T24" fmla="*/ 58 w 150"/>
                    <a:gd name="T25" fmla="*/ 12 h 66"/>
                    <a:gd name="T26" fmla="*/ 53 w 150"/>
                    <a:gd name="T27" fmla="*/ 13 h 66"/>
                    <a:gd name="T28" fmla="*/ 47 w 150"/>
                    <a:gd name="T29" fmla="*/ 14 h 66"/>
                    <a:gd name="T30" fmla="*/ 42 w 150"/>
                    <a:gd name="T31" fmla="*/ 15 h 66"/>
                    <a:gd name="T32" fmla="*/ 36 w 150"/>
                    <a:gd name="T33" fmla="*/ 17 h 66"/>
                    <a:gd name="T34" fmla="*/ 30 w 150"/>
                    <a:gd name="T35" fmla="*/ 18 h 66"/>
                    <a:gd name="T36" fmla="*/ 25 w 150"/>
                    <a:gd name="T37" fmla="*/ 20 h 66"/>
                    <a:gd name="T38" fmla="*/ 20 w 150"/>
                    <a:gd name="T39" fmla="*/ 21 h 66"/>
                    <a:gd name="T40" fmla="*/ 14 w 150"/>
                    <a:gd name="T41" fmla="*/ 24 h 66"/>
                    <a:gd name="T42" fmla="*/ 7 w 150"/>
                    <a:gd name="T43" fmla="*/ 26 h 66"/>
                    <a:gd name="T44" fmla="*/ 3 w 150"/>
                    <a:gd name="T45" fmla="*/ 29 h 66"/>
                    <a:gd name="T46" fmla="*/ 0 w 150"/>
                    <a:gd name="T47" fmla="*/ 33 h 66"/>
                    <a:gd name="T48" fmla="*/ 0 w 150"/>
                    <a:gd name="T49" fmla="*/ 37 h 66"/>
                    <a:gd name="T50" fmla="*/ 1 w 150"/>
                    <a:gd name="T51" fmla="*/ 43 h 66"/>
                    <a:gd name="T52" fmla="*/ 2 w 150"/>
                    <a:gd name="T53" fmla="*/ 48 h 66"/>
                    <a:gd name="T54" fmla="*/ 4 w 150"/>
                    <a:gd name="T55" fmla="*/ 53 h 66"/>
                    <a:gd name="T56" fmla="*/ 8 w 150"/>
                    <a:gd name="T57" fmla="*/ 60 h 66"/>
                    <a:gd name="T58" fmla="*/ 14 w 150"/>
                    <a:gd name="T59" fmla="*/ 64 h 66"/>
                    <a:gd name="T60" fmla="*/ 19 w 150"/>
                    <a:gd name="T61" fmla="*/ 65 h 66"/>
                    <a:gd name="T62" fmla="*/ 24 w 150"/>
                    <a:gd name="T63" fmla="*/ 65 h 66"/>
                    <a:gd name="T64" fmla="*/ 29 w 150"/>
                    <a:gd name="T65" fmla="*/ 64 h 66"/>
                    <a:gd name="T66" fmla="*/ 36 w 150"/>
                    <a:gd name="T67" fmla="*/ 63 h 66"/>
                    <a:gd name="T68" fmla="*/ 44 w 150"/>
                    <a:gd name="T69" fmla="*/ 63 h 66"/>
                    <a:gd name="T70" fmla="*/ 51 w 150"/>
                    <a:gd name="T71" fmla="*/ 61 h 66"/>
                    <a:gd name="T72" fmla="*/ 56 w 150"/>
                    <a:gd name="T73" fmla="*/ 61 h 66"/>
                    <a:gd name="T74" fmla="*/ 61 w 150"/>
                    <a:gd name="T75" fmla="*/ 58 h 66"/>
                    <a:gd name="T76" fmla="*/ 66 w 150"/>
                    <a:gd name="T77" fmla="*/ 57 h 66"/>
                    <a:gd name="T78" fmla="*/ 71 w 150"/>
                    <a:gd name="T79" fmla="*/ 57 h 66"/>
                    <a:gd name="T80" fmla="*/ 76 w 150"/>
                    <a:gd name="T81" fmla="*/ 56 h 66"/>
                    <a:gd name="T82" fmla="*/ 81 w 150"/>
                    <a:gd name="T83" fmla="*/ 54 h 66"/>
                    <a:gd name="T84" fmla="*/ 87 w 150"/>
                    <a:gd name="T85" fmla="*/ 53 h 66"/>
                    <a:gd name="T86" fmla="*/ 93 w 150"/>
                    <a:gd name="T87" fmla="*/ 53 h 66"/>
                    <a:gd name="T88" fmla="*/ 98 w 150"/>
                    <a:gd name="T89" fmla="*/ 51 h 66"/>
                    <a:gd name="T90" fmla="*/ 103 w 150"/>
                    <a:gd name="T91" fmla="*/ 50 h 66"/>
                    <a:gd name="T92" fmla="*/ 108 w 150"/>
                    <a:gd name="T93" fmla="*/ 48 h 66"/>
                    <a:gd name="T94" fmla="*/ 113 w 150"/>
                    <a:gd name="T95" fmla="*/ 47 h 66"/>
                    <a:gd name="T96" fmla="*/ 118 w 150"/>
                    <a:gd name="T97" fmla="*/ 45 h 66"/>
                    <a:gd name="T98" fmla="*/ 124 w 150"/>
                    <a:gd name="T99" fmla="*/ 43 h 66"/>
                    <a:gd name="T100" fmla="*/ 133 w 150"/>
                    <a:gd name="T101" fmla="*/ 40 h 66"/>
                    <a:gd name="T102" fmla="*/ 140 w 150"/>
                    <a:gd name="T103" fmla="*/ 36 h 66"/>
                    <a:gd name="T104" fmla="*/ 144 w 150"/>
                    <a:gd name="T105" fmla="*/ 33 h 66"/>
                    <a:gd name="T106" fmla="*/ 148 w 150"/>
                    <a:gd name="T107" fmla="*/ 29 h 66"/>
                    <a:gd name="T108" fmla="*/ 149 w 150"/>
                    <a:gd name="T109" fmla="*/ 24 h 66"/>
                    <a:gd name="T110" fmla="*/ 149 w 150"/>
                    <a:gd name="T111" fmla="*/ 17 h 66"/>
                    <a:gd name="T112" fmla="*/ 146 w 150"/>
                    <a:gd name="T113" fmla="*/ 11 h 66"/>
                    <a:gd name="T114" fmla="*/ 142 w 150"/>
                    <a:gd name="T115" fmla="*/ 7 h 66"/>
                    <a:gd name="T116" fmla="*/ 137 w 150"/>
                    <a:gd name="T117" fmla="*/ 4 h 66"/>
                    <a:gd name="T118" fmla="*/ 132 w 150"/>
                    <a:gd name="T119" fmla="*/ 1 h 66"/>
                    <a:gd name="T120" fmla="*/ 126 w 150"/>
                    <a:gd name="T121" fmla="*/ 0 h 66"/>
                    <a:gd name="T122" fmla="*/ 125 w 150"/>
                    <a:gd name="T123" fmla="*/ 0 h 6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50"/>
                    <a:gd name="T187" fmla="*/ 0 h 66"/>
                    <a:gd name="T188" fmla="*/ 150 w 150"/>
                    <a:gd name="T189" fmla="*/ 66 h 6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50" h="66">
                      <a:moveTo>
                        <a:pt x="125" y="0"/>
                      </a:moveTo>
                      <a:lnTo>
                        <a:pt x="124" y="0"/>
                      </a:lnTo>
                      <a:lnTo>
                        <a:pt x="122" y="0"/>
                      </a:lnTo>
                      <a:lnTo>
                        <a:pt x="120" y="0"/>
                      </a:lnTo>
                      <a:lnTo>
                        <a:pt x="116" y="0"/>
                      </a:lnTo>
                      <a:lnTo>
                        <a:pt x="113" y="1"/>
                      </a:lnTo>
                      <a:lnTo>
                        <a:pt x="108" y="1"/>
                      </a:lnTo>
                      <a:lnTo>
                        <a:pt x="104" y="2"/>
                      </a:lnTo>
                      <a:lnTo>
                        <a:pt x="102" y="2"/>
                      </a:lnTo>
                      <a:lnTo>
                        <a:pt x="99" y="3"/>
                      </a:lnTo>
                      <a:lnTo>
                        <a:pt x="97" y="4"/>
                      </a:lnTo>
                      <a:lnTo>
                        <a:pt x="95" y="4"/>
                      </a:lnTo>
                      <a:lnTo>
                        <a:pt x="93" y="4"/>
                      </a:lnTo>
                      <a:lnTo>
                        <a:pt x="90" y="5"/>
                      </a:lnTo>
                      <a:lnTo>
                        <a:pt x="87" y="5"/>
                      </a:lnTo>
                      <a:lnTo>
                        <a:pt x="85" y="6"/>
                      </a:lnTo>
                      <a:lnTo>
                        <a:pt x="82" y="6"/>
                      </a:lnTo>
                      <a:lnTo>
                        <a:pt x="79" y="7"/>
                      </a:lnTo>
                      <a:lnTo>
                        <a:pt x="76" y="7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2" y="11"/>
                      </a:lnTo>
                      <a:lnTo>
                        <a:pt x="58" y="12"/>
                      </a:lnTo>
                      <a:lnTo>
                        <a:pt x="56" y="12"/>
                      </a:lnTo>
                      <a:lnTo>
                        <a:pt x="53" y="13"/>
                      </a:lnTo>
                      <a:lnTo>
                        <a:pt x="50" y="14"/>
                      </a:lnTo>
                      <a:lnTo>
                        <a:pt x="47" y="14"/>
                      </a:lnTo>
                      <a:lnTo>
                        <a:pt x="44" y="15"/>
                      </a:lnTo>
                      <a:lnTo>
                        <a:pt x="42" y="15"/>
                      </a:lnTo>
                      <a:lnTo>
                        <a:pt x="39" y="16"/>
                      </a:lnTo>
                      <a:lnTo>
                        <a:pt x="36" y="17"/>
                      </a:lnTo>
                      <a:lnTo>
                        <a:pt x="33" y="18"/>
                      </a:lnTo>
                      <a:lnTo>
                        <a:pt x="30" y="18"/>
                      </a:lnTo>
                      <a:lnTo>
                        <a:pt x="28" y="19"/>
                      </a:lnTo>
                      <a:lnTo>
                        <a:pt x="25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3"/>
                      </a:lnTo>
                      <a:lnTo>
                        <a:pt x="14" y="24"/>
                      </a:lnTo>
                      <a:lnTo>
                        <a:pt x="10" y="25"/>
                      </a:lnTo>
                      <a:lnTo>
                        <a:pt x="7" y="26"/>
                      </a:lnTo>
                      <a:lnTo>
                        <a:pt x="5" y="28"/>
                      </a:lnTo>
                      <a:lnTo>
                        <a:pt x="3" y="29"/>
                      </a:lnTo>
                      <a:lnTo>
                        <a:pt x="1" y="31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1" y="43"/>
                      </a:lnTo>
                      <a:lnTo>
                        <a:pt x="1" y="46"/>
                      </a:lnTo>
                      <a:lnTo>
                        <a:pt x="2" y="48"/>
                      </a:lnTo>
                      <a:lnTo>
                        <a:pt x="3" y="51"/>
                      </a:lnTo>
                      <a:lnTo>
                        <a:pt x="4" y="53"/>
                      </a:lnTo>
                      <a:lnTo>
                        <a:pt x="5" y="56"/>
                      </a:lnTo>
                      <a:lnTo>
                        <a:pt x="8" y="60"/>
                      </a:lnTo>
                      <a:lnTo>
                        <a:pt x="12" y="63"/>
                      </a:lnTo>
                      <a:lnTo>
                        <a:pt x="14" y="64"/>
                      </a:lnTo>
                      <a:lnTo>
                        <a:pt x="17" y="64"/>
                      </a:lnTo>
                      <a:lnTo>
                        <a:pt x="19" y="65"/>
                      </a:lnTo>
                      <a:lnTo>
                        <a:pt x="23" y="66"/>
                      </a:lnTo>
                      <a:lnTo>
                        <a:pt x="24" y="65"/>
                      </a:lnTo>
                      <a:lnTo>
                        <a:pt x="27" y="64"/>
                      </a:lnTo>
                      <a:lnTo>
                        <a:pt x="29" y="64"/>
                      </a:lnTo>
                      <a:lnTo>
                        <a:pt x="32" y="64"/>
                      </a:lnTo>
                      <a:lnTo>
                        <a:pt x="36" y="63"/>
                      </a:lnTo>
                      <a:lnTo>
                        <a:pt x="40" y="63"/>
                      </a:lnTo>
                      <a:lnTo>
                        <a:pt x="44" y="63"/>
                      </a:lnTo>
                      <a:lnTo>
                        <a:pt x="49" y="62"/>
                      </a:lnTo>
                      <a:lnTo>
                        <a:pt x="51" y="61"/>
                      </a:lnTo>
                      <a:lnTo>
                        <a:pt x="53" y="61"/>
                      </a:lnTo>
                      <a:lnTo>
                        <a:pt x="56" y="61"/>
                      </a:lnTo>
                      <a:lnTo>
                        <a:pt x="58" y="60"/>
                      </a:lnTo>
                      <a:lnTo>
                        <a:pt x="61" y="58"/>
                      </a:lnTo>
                      <a:lnTo>
                        <a:pt x="63" y="58"/>
                      </a:lnTo>
                      <a:lnTo>
                        <a:pt x="66" y="57"/>
                      </a:lnTo>
                      <a:lnTo>
                        <a:pt x="68" y="57"/>
                      </a:lnTo>
                      <a:lnTo>
                        <a:pt x="71" y="57"/>
                      </a:lnTo>
                      <a:lnTo>
                        <a:pt x="73" y="56"/>
                      </a:lnTo>
                      <a:lnTo>
                        <a:pt x="76" y="56"/>
                      </a:lnTo>
                      <a:lnTo>
                        <a:pt x="79" y="55"/>
                      </a:lnTo>
                      <a:lnTo>
                        <a:pt x="81" y="54"/>
                      </a:lnTo>
                      <a:lnTo>
                        <a:pt x="84" y="54"/>
                      </a:lnTo>
                      <a:lnTo>
                        <a:pt x="87" y="53"/>
                      </a:lnTo>
                      <a:lnTo>
                        <a:pt x="90" y="53"/>
                      </a:lnTo>
                      <a:lnTo>
                        <a:pt x="93" y="53"/>
                      </a:lnTo>
                      <a:lnTo>
                        <a:pt x="95" y="52"/>
                      </a:lnTo>
                      <a:lnTo>
                        <a:pt x="98" y="51"/>
                      </a:lnTo>
                      <a:lnTo>
                        <a:pt x="100" y="51"/>
                      </a:lnTo>
                      <a:lnTo>
                        <a:pt x="103" y="50"/>
                      </a:lnTo>
                      <a:lnTo>
                        <a:pt x="105" y="49"/>
                      </a:lnTo>
                      <a:lnTo>
                        <a:pt x="108" y="48"/>
                      </a:lnTo>
                      <a:lnTo>
                        <a:pt x="111" y="48"/>
                      </a:lnTo>
                      <a:lnTo>
                        <a:pt x="113" y="47"/>
                      </a:lnTo>
                      <a:lnTo>
                        <a:pt x="116" y="46"/>
                      </a:lnTo>
                      <a:lnTo>
                        <a:pt x="118" y="45"/>
                      </a:lnTo>
                      <a:lnTo>
                        <a:pt x="120" y="44"/>
                      </a:lnTo>
                      <a:lnTo>
                        <a:pt x="124" y="43"/>
                      </a:lnTo>
                      <a:lnTo>
                        <a:pt x="129" y="42"/>
                      </a:lnTo>
                      <a:lnTo>
                        <a:pt x="133" y="40"/>
                      </a:lnTo>
                      <a:lnTo>
                        <a:pt x="136" y="38"/>
                      </a:lnTo>
                      <a:lnTo>
                        <a:pt x="140" y="36"/>
                      </a:lnTo>
                      <a:lnTo>
                        <a:pt x="143" y="35"/>
                      </a:lnTo>
                      <a:lnTo>
                        <a:pt x="144" y="33"/>
                      </a:lnTo>
                      <a:lnTo>
                        <a:pt x="147" y="31"/>
                      </a:lnTo>
                      <a:lnTo>
                        <a:pt x="148" y="29"/>
                      </a:lnTo>
                      <a:lnTo>
                        <a:pt x="149" y="28"/>
                      </a:lnTo>
                      <a:lnTo>
                        <a:pt x="149" y="24"/>
                      </a:lnTo>
                      <a:lnTo>
                        <a:pt x="150" y="20"/>
                      </a:lnTo>
                      <a:lnTo>
                        <a:pt x="149" y="17"/>
                      </a:lnTo>
                      <a:lnTo>
                        <a:pt x="148" y="14"/>
                      </a:lnTo>
                      <a:lnTo>
                        <a:pt x="146" y="11"/>
                      </a:lnTo>
                      <a:lnTo>
                        <a:pt x="144" y="9"/>
                      </a:lnTo>
                      <a:lnTo>
                        <a:pt x="142" y="7"/>
                      </a:lnTo>
                      <a:lnTo>
                        <a:pt x="140" y="6"/>
                      </a:lnTo>
                      <a:lnTo>
                        <a:pt x="137" y="4"/>
                      </a:lnTo>
                      <a:lnTo>
                        <a:pt x="134" y="2"/>
                      </a:lnTo>
                      <a:lnTo>
                        <a:pt x="132" y="1"/>
                      </a:lnTo>
                      <a:lnTo>
                        <a:pt x="130" y="1"/>
                      </a:lnTo>
                      <a:lnTo>
                        <a:pt x="126" y="0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0" name="Freeform 16"/>
                <p:cNvSpPr>
                  <a:spLocks/>
                </p:cNvSpPr>
                <p:nvPr/>
              </p:nvSpPr>
              <p:spPr bwMode="auto">
                <a:xfrm>
                  <a:off x="2857164" y="1458701"/>
                  <a:ext cx="95625" cy="33150"/>
                </a:xfrm>
                <a:custGeom>
                  <a:avLst/>
                  <a:gdLst>
                    <a:gd name="T0" fmla="*/ 129 w 151"/>
                    <a:gd name="T1" fmla="*/ 0 h 52"/>
                    <a:gd name="T2" fmla="*/ 127 w 151"/>
                    <a:gd name="T3" fmla="*/ 0 h 52"/>
                    <a:gd name="T4" fmla="*/ 121 w 151"/>
                    <a:gd name="T5" fmla="*/ 0 h 52"/>
                    <a:gd name="T6" fmla="*/ 114 w 151"/>
                    <a:gd name="T7" fmla="*/ 0 h 52"/>
                    <a:gd name="T8" fmla="*/ 108 w 151"/>
                    <a:gd name="T9" fmla="*/ 2 h 52"/>
                    <a:gd name="T10" fmla="*/ 103 w 151"/>
                    <a:gd name="T11" fmla="*/ 2 h 52"/>
                    <a:gd name="T12" fmla="*/ 97 w 151"/>
                    <a:gd name="T13" fmla="*/ 2 h 52"/>
                    <a:gd name="T14" fmla="*/ 92 w 151"/>
                    <a:gd name="T15" fmla="*/ 2 h 52"/>
                    <a:gd name="T16" fmla="*/ 85 w 151"/>
                    <a:gd name="T17" fmla="*/ 2 h 52"/>
                    <a:gd name="T18" fmla="*/ 80 w 151"/>
                    <a:gd name="T19" fmla="*/ 2 h 52"/>
                    <a:gd name="T20" fmla="*/ 74 w 151"/>
                    <a:gd name="T21" fmla="*/ 3 h 52"/>
                    <a:gd name="T22" fmla="*/ 68 w 151"/>
                    <a:gd name="T23" fmla="*/ 4 h 52"/>
                    <a:gd name="T24" fmla="*/ 62 w 151"/>
                    <a:gd name="T25" fmla="*/ 4 h 52"/>
                    <a:gd name="T26" fmla="*/ 57 w 151"/>
                    <a:gd name="T27" fmla="*/ 4 h 52"/>
                    <a:gd name="T28" fmla="*/ 51 w 151"/>
                    <a:gd name="T29" fmla="*/ 5 h 52"/>
                    <a:gd name="T30" fmla="*/ 44 w 151"/>
                    <a:gd name="T31" fmla="*/ 6 h 52"/>
                    <a:gd name="T32" fmla="*/ 39 w 151"/>
                    <a:gd name="T33" fmla="*/ 6 h 52"/>
                    <a:gd name="T34" fmla="*/ 34 w 151"/>
                    <a:gd name="T35" fmla="*/ 7 h 52"/>
                    <a:gd name="T36" fmla="*/ 28 w 151"/>
                    <a:gd name="T37" fmla="*/ 8 h 52"/>
                    <a:gd name="T38" fmla="*/ 24 w 151"/>
                    <a:gd name="T39" fmla="*/ 9 h 52"/>
                    <a:gd name="T40" fmla="*/ 17 w 151"/>
                    <a:gd name="T41" fmla="*/ 10 h 52"/>
                    <a:gd name="T42" fmla="*/ 8 w 151"/>
                    <a:gd name="T43" fmla="*/ 12 h 52"/>
                    <a:gd name="T44" fmla="*/ 3 w 151"/>
                    <a:gd name="T45" fmla="*/ 15 h 52"/>
                    <a:gd name="T46" fmla="*/ 0 w 151"/>
                    <a:gd name="T47" fmla="*/ 17 h 52"/>
                    <a:gd name="T48" fmla="*/ 0 w 151"/>
                    <a:gd name="T49" fmla="*/ 21 h 52"/>
                    <a:gd name="T50" fmla="*/ 0 w 151"/>
                    <a:gd name="T51" fmla="*/ 27 h 52"/>
                    <a:gd name="T52" fmla="*/ 0 w 151"/>
                    <a:gd name="T53" fmla="*/ 33 h 52"/>
                    <a:gd name="T54" fmla="*/ 1 w 151"/>
                    <a:gd name="T55" fmla="*/ 38 h 52"/>
                    <a:gd name="T56" fmla="*/ 5 w 151"/>
                    <a:gd name="T57" fmla="*/ 44 h 52"/>
                    <a:gd name="T58" fmla="*/ 10 w 151"/>
                    <a:gd name="T59" fmla="*/ 49 h 52"/>
                    <a:gd name="T60" fmla="*/ 15 w 151"/>
                    <a:gd name="T61" fmla="*/ 50 h 52"/>
                    <a:gd name="T62" fmla="*/ 21 w 151"/>
                    <a:gd name="T63" fmla="*/ 51 h 52"/>
                    <a:gd name="T64" fmla="*/ 26 w 151"/>
                    <a:gd name="T65" fmla="*/ 51 h 52"/>
                    <a:gd name="T66" fmla="*/ 33 w 151"/>
                    <a:gd name="T67" fmla="*/ 51 h 52"/>
                    <a:gd name="T68" fmla="*/ 40 w 151"/>
                    <a:gd name="T69" fmla="*/ 51 h 52"/>
                    <a:gd name="T70" fmla="*/ 47 w 151"/>
                    <a:gd name="T71" fmla="*/ 51 h 52"/>
                    <a:gd name="T72" fmla="*/ 52 w 151"/>
                    <a:gd name="T73" fmla="*/ 51 h 52"/>
                    <a:gd name="T74" fmla="*/ 57 w 151"/>
                    <a:gd name="T75" fmla="*/ 51 h 52"/>
                    <a:gd name="T76" fmla="*/ 62 w 151"/>
                    <a:gd name="T77" fmla="*/ 51 h 52"/>
                    <a:gd name="T78" fmla="*/ 67 w 151"/>
                    <a:gd name="T79" fmla="*/ 51 h 52"/>
                    <a:gd name="T80" fmla="*/ 72 w 151"/>
                    <a:gd name="T81" fmla="*/ 50 h 52"/>
                    <a:gd name="T82" fmla="*/ 78 w 151"/>
                    <a:gd name="T83" fmla="*/ 50 h 52"/>
                    <a:gd name="T84" fmla="*/ 84 w 151"/>
                    <a:gd name="T85" fmla="*/ 50 h 52"/>
                    <a:gd name="T86" fmla="*/ 89 w 151"/>
                    <a:gd name="T87" fmla="*/ 50 h 52"/>
                    <a:gd name="T88" fmla="*/ 95 w 151"/>
                    <a:gd name="T89" fmla="*/ 49 h 52"/>
                    <a:gd name="T90" fmla="*/ 100 w 151"/>
                    <a:gd name="T91" fmla="*/ 49 h 52"/>
                    <a:gd name="T92" fmla="*/ 105 w 151"/>
                    <a:gd name="T93" fmla="*/ 48 h 52"/>
                    <a:gd name="T94" fmla="*/ 110 w 151"/>
                    <a:gd name="T95" fmla="*/ 47 h 52"/>
                    <a:gd name="T96" fmla="*/ 115 w 151"/>
                    <a:gd name="T97" fmla="*/ 46 h 52"/>
                    <a:gd name="T98" fmla="*/ 120 w 151"/>
                    <a:gd name="T99" fmla="*/ 45 h 52"/>
                    <a:gd name="T100" fmla="*/ 125 w 151"/>
                    <a:gd name="T101" fmla="*/ 44 h 52"/>
                    <a:gd name="T102" fmla="*/ 131 w 151"/>
                    <a:gd name="T103" fmla="*/ 43 h 52"/>
                    <a:gd name="T104" fmla="*/ 138 w 151"/>
                    <a:gd name="T105" fmla="*/ 40 h 52"/>
                    <a:gd name="T106" fmla="*/ 143 w 151"/>
                    <a:gd name="T107" fmla="*/ 37 h 52"/>
                    <a:gd name="T108" fmla="*/ 148 w 151"/>
                    <a:gd name="T109" fmla="*/ 35 h 52"/>
                    <a:gd name="T110" fmla="*/ 150 w 151"/>
                    <a:gd name="T111" fmla="*/ 29 h 52"/>
                    <a:gd name="T112" fmla="*/ 151 w 151"/>
                    <a:gd name="T113" fmla="*/ 22 h 52"/>
                    <a:gd name="T114" fmla="*/ 148 w 151"/>
                    <a:gd name="T115" fmla="*/ 16 h 52"/>
                    <a:gd name="T116" fmla="*/ 144 w 151"/>
                    <a:gd name="T117" fmla="*/ 11 h 52"/>
                    <a:gd name="T118" fmla="*/ 141 w 151"/>
                    <a:gd name="T119" fmla="*/ 7 h 52"/>
                    <a:gd name="T120" fmla="*/ 136 w 151"/>
                    <a:gd name="T121" fmla="*/ 4 h 52"/>
                    <a:gd name="T122" fmla="*/ 131 w 151"/>
                    <a:gd name="T123" fmla="*/ 2 h 52"/>
                    <a:gd name="T124" fmla="*/ 130 w 151"/>
                    <a:gd name="T125" fmla="*/ 0 h 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1"/>
                    <a:gd name="T190" fmla="*/ 0 h 52"/>
                    <a:gd name="T191" fmla="*/ 151 w 151"/>
                    <a:gd name="T192" fmla="*/ 52 h 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1" h="52">
                      <a:moveTo>
                        <a:pt x="130" y="0"/>
                      </a:moveTo>
                      <a:lnTo>
                        <a:pt x="129" y="0"/>
                      </a:lnTo>
                      <a:lnTo>
                        <a:pt x="128" y="0"/>
                      </a:lnTo>
                      <a:lnTo>
                        <a:pt x="127" y="0"/>
                      </a:lnTo>
                      <a:lnTo>
                        <a:pt x="124" y="0"/>
                      </a:lnTo>
                      <a:lnTo>
                        <a:pt x="121" y="0"/>
                      </a:lnTo>
                      <a:lnTo>
                        <a:pt x="118" y="0"/>
                      </a:lnTo>
                      <a:lnTo>
                        <a:pt x="114" y="0"/>
                      </a:lnTo>
                      <a:lnTo>
                        <a:pt x="110" y="2"/>
                      </a:lnTo>
                      <a:lnTo>
                        <a:pt x="108" y="2"/>
                      </a:lnTo>
                      <a:lnTo>
                        <a:pt x="105" y="2"/>
                      </a:lnTo>
                      <a:lnTo>
                        <a:pt x="103" y="2"/>
                      </a:lnTo>
                      <a:lnTo>
                        <a:pt x="100" y="2"/>
                      </a:lnTo>
                      <a:lnTo>
                        <a:pt x="97" y="2"/>
                      </a:lnTo>
                      <a:lnTo>
                        <a:pt x="95" y="2"/>
                      </a:lnTo>
                      <a:lnTo>
                        <a:pt x="92" y="2"/>
                      </a:lnTo>
                      <a:lnTo>
                        <a:pt x="89" y="2"/>
                      </a:lnTo>
                      <a:lnTo>
                        <a:pt x="85" y="2"/>
                      </a:lnTo>
                      <a:lnTo>
                        <a:pt x="82" y="2"/>
                      </a:lnTo>
                      <a:lnTo>
                        <a:pt x="80" y="2"/>
                      </a:lnTo>
                      <a:lnTo>
                        <a:pt x="77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8" y="4"/>
                      </a:lnTo>
                      <a:lnTo>
                        <a:pt x="66" y="4"/>
                      </a:lnTo>
                      <a:lnTo>
                        <a:pt x="62" y="4"/>
                      </a:lnTo>
                      <a:lnTo>
                        <a:pt x="60" y="4"/>
                      </a:lnTo>
                      <a:lnTo>
                        <a:pt x="57" y="4"/>
                      </a:lnTo>
                      <a:lnTo>
                        <a:pt x="53" y="5"/>
                      </a:lnTo>
                      <a:lnTo>
                        <a:pt x="51" y="5"/>
                      </a:lnTo>
                      <a:lnTo>
                        <a:pt x="48" y="6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39" y="6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8"/>
                      </a:lnTo>
                      <a:lnTo>
                        <a:pt x="28" y="8"/>
                      </a:lnTo>
                      <a:lnTo>
                        <a:pt x="26" y="8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7" y="10"/>
                      </a:lnTo>
                      <a:lnTo>
                        <a:pt x="12" y="11"/>
                      </a:lnTo>
                      <a:lnTo>
                        <a:pt x="8" y="12"/>
                      </a:lnTo>
                      <a:lnTo>
                        <a:pt x="6" y="13"/>
                      </a:lnTo>
                      <a:lnTo>
                        <a:pt x="3" y="15"/>
                      </a:lnTo>
                      <a:lnTo>
                        <a:pt x="1" y="16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5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1" y="38"/>
                      </a:lnTo>
                      <a:lnTo>
                        <a:pt x="3" y="40"/>
                      </a:lnTo>
                      <a:lnTo>
                        <a:pt x="5" y="44"/>
                      </a:lnTo>
                      <a:lnTo>
                        <a:pt x="9" y="48"/>
                      </a:lnTo>
                      <a:lnTo>
                        <a:pt x="10" y="49"/>
                      </a:lnTo>
                      <a:lnTo>
                        <a:pt x="13" y="50"/>
                      </a:lnTo>
                      <a:lnTo>
                        <a:pt x="15" y="50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3" y="51"/>
                      </a:lnTo>
                      <a:lnTo>
                        <a:pt x="26" y="51"/>
                      </a:lnTo>
                      <a:lnTo>
                        <a:pt x="29" y="51"/>
                      </a:lnTo>
                      <a:lnTo>
                        <a:pt x="33" y="51"/>
                      </a:lnTo>
                      <a:lnTo>
                        <a:pt x="36" y="51"/>
                      </a:lnTo>
                      <a:lnTo>
                        <a:pt x="40" y="51"/>
                      </a:lnTo>
                      <a:lnTo>
                        <a:pt x="45" y="52"/>
                      </a:lnTo>
                      <a:lnTo>
                        <a:pt x="47" y="51"/>
                      </a:lnTo>
                      <a:lnTo>
                        <a:pt x="49" y="51"/>
                      </a:lnTo>
                      <a:lnTo>
                        <a:pt x="52" y="51"/>
                      </a:lnTo>
                      <a:lnTo>
                        <a:pt x="54" y="51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2" y="51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70" y="51"/>
                      </a:lnTo>
                      <a:lnTo>
                        <a:pt x="72" y="50"/>
                      </a:lnTo>
                      <a:lnTo>
                        <a:pt x="75" y="50"/>
                      </a:lnTo>
                      <a:lnTo>
                        <a:pt x="78" y="50"/>
                      </a:lnTo>
                      <a:lnTo>
                        <a:pt x="80" y="50"/>
                      </a:lnTo>
                      <a:lnTo>
                        <a:pt x="84" y="50"/>
                      </a:lnTo>
                      <a:lnTo>
                        <a:pt x="86" y="50"/>
                      </a:lnTo>
                      <a:lnTo>
                        <a:pt x="89" y="50"/>
                      </a:lnTo>
                      <a:lnTo>
                        <a:pt x="92" y="49"/>
                      </a:lnTo>
                      <a:lnTo>
                        <a:pt x="95" y="49"/>
                      </a:lnTo>
                      <a:lnTo>
                        <a:pt x="98" y="49"/>
                      </a:lnTo>
                      <a:lnTo>
                        <a:pt x="100" y="49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9" y="48"/>
                      </a:lnTo>
                      <a:lnTo>
                        <a:pt x="110" y="47"/>
                      </a:lnTo>
                      <a:lnTo>
                        <a:pt x="113" y="47"/>
                      </a:lnTo>
                      <a:lnTo>
                        <a:pt x="115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3" y="45"/>
                      </a:lnTo>
                      <a:lnTo>
                        <a:pt x="125" y="44"/>
                      </a:lnTo>
                      <a:lnTo>
                        <a:pt x="128" y="44"/>
                      </a:lnTo>
                      <a:lnTo>
                        <a:pt x="131" y="43"/>
                      </a:lnTo>
                      <a:lnTo>
                        <a:pt x="135" y="42"/>
                      </a:lnTo>
                      <a:lnTo>
                        <a:pt x="138" y="40"/>
                      </a:lnTo>
                      <a:lnTo>
                        <a:pt x="141" y="39"/>
                      </a:lnTo>
                      <a:lnTo>
                        <a:pt x="143" y="37"/>
                      </a:lnTo>
                      <a:lnTo>
                        <a:pt x="146" y="36"/>
                      </a:lnTo>
                      <a:lnTo>
                        <a:pt x="148" y="35"/>
                      </a:lnTo>
                      <a:lnTo>
                        <a:pt x="150" y="33"/>
                      </a:lnTo>
                      <a:lnTo>
                        <a:pt x="150" y="29"/>
                      </a:lnTo>
                      <a:lnTo>
                        <a:pt x="151" y="26"/>
                      </a:lnTo>
                      <a:lnTo>
                        <a:pt x="151" y="22"/>
                      </a:lnTo>
                      <a:lnTo>
                        <a:pt x="150" y="20"/>
                      </a:lnTo>
                      <a:lnTo>
                        <a:pt x="148" y="16"/>
                      </a:lnTo>
                      <a:lnTo>
                        <a:pt x="147" y="14"/>
                      </a:lnTo>
                      <a:lnTo>
                        <a:pt x="144" y="11"/>
                      </a:lnTo>
                      <a:lnTo>
                        <a:pt x="143" y="9"/>
                      </a:lnTo>
                      <a:lnTo>
                        <a:pt x="141" y="7"/>
                      </a:lnTo>
                      <a:lnTo>
                        <a:pt x="138" y="6"/>
                      </a:lnTo>
                      <a:lnTo>
                        <a:pt x="136" y="4"/>
                      </a:lnTo>
                      <a:lnTo>
                        <a:pt x="134" y="3"/>
                      </a:lnTo>
                      <a:lnTo>
                        <a:pt x="131" y="2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1" name="Freeform 17"/>
                <p:cNvSpPr>
                  <a:spLocks/>
                </p:cNvSpPr>
                <p:nvPr/>
              </p:nvSpPr>
              <p:spPr bwMode="auto">
                <a:xfrm>
                  <a:off x="2821464" y="1579826"/>
                  <a:ext cx="96900" cy="30600"/>
                </a:xfrm>
                <a:custGeom>
                  <a:avLst/>
                  <a:gdLst>
                    <a:gd name="T0" fmla="*/ 130 w 152"/>
                    <a:gd name="T1" fmla="*/ 0 h 48"/>
                    <a:gd name="T2" fmla="*/ 127 w 152"/>
                    <a:gd name="T3" fmla="*/ 0 h 48"/>
                    <a:gd name="T4" fmla="*/ 122 w 152"/>
                    <a:gd name="T5" fmla="*/ 0 h 48"/>
                    <a:gd name="T6" fmla="*/ 115 w 152"/>
                    <a:gd name="T7" fmla="*/ 0 h 48"/>
                    <a:gd name="T8" fmla="*/ 108 w 152"/>
                    <a:gd name="T9" fmla="*/ 0 h 48"/>
                    <a:gd name="T10" fmla="*/ 103 w 152"/>
                    <a:gd name="T11" fmla="*/ 0 h 48"/>
                    <a:gd name="T12" fmla="*/ 98 w 152"/>
                    <a:gd name="T13" fmla="*/ 0 h 48"/>
                    <a:gd name="T14" fmla="*/ 93 w 152"/>
                    <a:gd name="T15" fmla="*/ 0 h 48"/>
                    <a:gd name="T16" fmla="*/ 88 w 152"/>
                    <a:gd name="T17" fmla="*/ 0 h 48"/>
                    <a:gd name="T18" fmla="*/ 81 w 152"/>
                    <a:gd name="T19" fmla="*/ 0 h 48"/>
                    <a:gd name="T20" fmla="*/ 76 w 152"/>
                    <a:gd name="T21" fmla="*/ 0 h 48"/>
                    <a:gd name="T22" fmla="*/ 69 w 152"/>
                    <a:gd name="T23" fmla="*/ 0 h 48"/>
                    <a:gd name="T24" fmla="*/ 63 w 152"/>
                    <a:gd name="T25" fmla="*/ 0 h 48"/>
                    <a:gd name="T26" fmla="*/ 58 w 152"/>
                    <a:gd name="T27" fmla="*/ 0 h 48"/>
                    <a:gd name="T28" fmla="*/ 51 w 152"/>
                    <a:gd name="T29" fmla="*/ 0 h 48"/>
                    <a:gd name="T30" fmla="*/ 46 w 152"/>
                    <a:gd name="T31" fmla="*/ 0 h 48"/>
                    <a:gd name="T32" fmla="*/ 40 w 152"/>
                    <a:gd name="T33" fmla="*/ 0 h 48"/>
                    <a:gd name="T34" fmla="*/ 35 w 152"/>
                    <a:gd name="T35" fmla="*/ 1 h 48"/>
                    <a:gd name="T36" fmla="*/ 30 w 152"/>
                    <a:gd name="T37" fmla="*/ 1 h 48"/>
                    <a:gd name="T38" fmla="*/ 25 w 152"/>
                    <a:gd name="T39" fmla="*/ 2 h 48"/>
                    <a:gd name="T40" fmla="*/ 20 w 152"/>
                    <a:gd name="T41" fmla="*/ 2 h 48"/>
                    <a:gd name="T42" fmla="*/ 16 w 152"/>
                    <a:gd name="T43" fmla="*/ 4 h 48"/>
                    <a:gd name="T44" fmla="*/ 10 w 152"/>
                    <a:gd name="T45" fmla="*/ 4 h 48"/>
                    <a:gd name="T46" fmla="*/ 5 w 152"/>
                    <a:gd name="T47" fmla="*/ 6 h 48"/>
                    <a:gd name="T48" fmla="*/ 2 w 152"/>
                    <a:gd name="T49" fmla="*/ 9 h 48"/>
                    <a:gd name="T50" fmla="*/ 1 w 152"/>
                    <a:gd name="T51" fmla="*/ 13 h 48"/>
                    <a:gd name="T52" fmla="*/ 0 w 152"/>
                    <a:gd name="T53" fmla="*/ 20 h 48"/>
                    <a:gd name="T54" fmla="*/ 1 w 152"/>
                    <a:gd name="T55" fmla="*/ 25 h 48"/>
                    <a:gd name="T56" fmla="*/ 2 w 152"/>
                    <a:gd name="T57" fmla="*/ 30 h 48"/>
                    <a:gd name="T58" fmla="*/ 5 w 152"/>
                    <a:gd name="T59" fmla="*/ 37 h 48"/>
                    <a:gd name="T60" fmla="*/ 10 w 152"/>
                    <a:gd name="T61" fmla="*/ 43 h 48"/>
                    <a:gd name="T62" fmla="*/ 14 w 152"/>
                    <a:gd name="T63" fmla="*/ 44 h 48"/>
                    <a:gd name="T64" fmla="*/ 19 w 152"/>
                    <a:gd name="T65" fmla="*/ 46 h 48"/>
                    <a:gd name="T66" fmla="*/ 24 w 152"/>
                    <a:gd name="T67" fmla="*/ 46 h 48"/>
                    <a:gd name="T68" fmla="*/ 30 w 152"/>
                    <a:gd name="T69" fmla="*/ 46 h 48"/>
                    <a:gd name="T70" fmla="*/ 36 w 152"/>
                    <a:gd name="T71" fmla="*/ 47 h 48"/>
                    <a:gd name="T72" fmla="*/ 41 w 152"/>
                    <a:gd name="T73" fmla="*/ 47 h 48"/>
                    <a:gd name="T74" fmla="*/ 47 w 152"/>
                    <a:gd name="T75" fmla="*/ 48 h 48"/>
                    <a:gd name="T76" fmla="*/ 55 w 152"/>
                    <a:gd name="T77" fmla="*/ 48 h 48"/>
                    <a:gd name="T78" fmla="*/ 60 w 152"/>
                    <a:gd name="T79" fmla="*/ 48 h 48"/>
                    <a:gd name="T80" fmla="*/ 65 w 152"/>
                    <a:gd name="T81" fmla="*/ 48 h 48"/>
                    <a:gd name="T82" fmla="*/ 70 w 152"/>
                    <a:gd name="T83" fmla="*/ 48 h 48"/>
                    <a:gd name="T84" fmla="*/ 77 w 152"/>
                    <a:gd name="T85" fmla="*/ 48 h 48"/>
                    <a:gd name="T86" fmla="*/ 83 w 152"/>
                    <a:gd name="T87" fmla="*/ 48 h 48"/>
                    <a:gd name="T88" fmla="*/ 88 w 152"/>
                    <a:gd name="T89" fmla="*/ 48 h 48"/>
                    <a:gd name="T90" fmla="*/ 93 w 152"/>
                    <a:gd name="T91" fmla="*/ 48 h 48"/>
                    <a:gd name="T92" fmla="*/ 99 w 152"/>
                    <a:gd name="T93" fmla="*/ 47 h 48"/>
                    <a:gd name="T94" fmla="*/ 104 w 152"/>
                    <a:gd name="T95" fmla="*/ 47 h 48"/>
                    <a:gd name="T96" fmla="*/ 109 w 152"/>
                    <a:gd name="T97" fmla="*/ 47 h 48"/>
                    <a:gd name="T98" fmla="*/ 114 w 152"/>
                    <a:gd name="T99" fmla="*/ 46 h 48"/>
                    <a:gd name="T100" fmla="*/ 118 w 152"/>
                    <a:gd name="T101" fmla="*/ 45 h 48"/>
                    <a:gd name="T102" fmla="*/ 123 w 152"/>
                    <a:gd name="T103" fmla="*/ 45 h 48"/>
                    <a:gd name="T104" fmla="*/ 130 w 152"/>
                    <a:gd name="T105" fmla="*/ 44 h 48"/>
                    <a:gd name="T106" fmla="*/ 137 w 152"/>
                    <a:gd name="T107" fmla="*/ 41 h 48"/>
                    <a:gd name="T108" fmla="*/ 143 w 152"/>
                    <a:gd name="T109" fmla="*/ 39 h 48"/>
                    <a:gd name="T110" fmla="*/ 148 w 152"/>
                    <a:gd name="T111" fmla="*/ 36 h 48"/>
                    <a:gd name="T112" fmla="*/ 151 w 152"/>
                    <a:gd name="T113" fmla="*/ 31 h 48"/>
                    <a:gd name="T114" fmla="*/ 152 w 152"/>
                    <a:gd name="T115" fmla="*/ 24 h 48"/>
                    <a:gd name="T116" fmla="*/ 150 w 152"/>
                    <a:gd name="T117" fmla="*/ 18 h 48"/>
                    <a:gd name="T118" fmla="*/ 145 w 152"/>
                    <a:gd name="T119" fmla="*/ 12 h 48"/>
                    <a:gd name="T120" fmla="*/ 139 w 152"/>
                    <a:gd name="T121" fmla="*/ 6 h 48"/>
                    <a:gd name="T122" fmla="*/ 132 w 152"/>
                    <a:gd name="T123" fmla="*/ 1 h 48"/>
                    <a:gd name="T124" fmla="*/ 131 w 152"/>
                    <a:gd name="T125" fmla="*/ 1 h 4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52"/>
                    <a:gd name="T190" fmla="*/ 0 h 48"/>
                    <a:gd name="T191" fmla="*/ 152 w 152"/>
                    <a:gd name="T192" fmla="*/ 48 h 4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52" h="48">
                      <a:moveTo>
                        <a:pt x="131" y="1"/>
                      </a:moveTo>
                      <a:lnTo>
                        <a:pt x="130" y="0"/>
                      </a:lnTo>
                      <a:lnTo>
                        <a:pt x="129" y="0"/>
                      </a:lnTo>
                      <a:lnTo>
                        <a:pt x="127" y="0"/>
                      </a:lnTo>
                      <a:lnTo>
                        <a:pt x="125" y="0"/>
                      </a:lnTo>
                      <a:lnTo>
                        <a:pt x="122" y="0"/>
                      </a:lnTo>
                      <a:lnTo>
                        <a:pt x="118" y="0"/>
                      </a:lnTo>
                      <a:lnTo>
                        <a:pt x="115" y="0"/>
                      </a:lnTo>
                      <a:lnTo>
                        <a:pt x="111" y="0"/>
                      </a:lnTo>
                      <a:lnTo>
                        <a:pt x="108" y="0"/>
                      </a:ln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1" y="0"/>
                      </a:lnTo>
                      <a:lnTo>
                        <a:pt x="98" y="0"/>
                      </a:lnTo>
                      <a:lnTo>
                        <a:pt x="96" y="0"/>
                      </a:lnTo>
                      <a:lnTo>
                        <a:pt x="93" y="0"/>
                      </a:lnTo>
                      <a:lnTo>
                        <a:pt x="90" y="0"/>
                      </a:lnTo>
                      <a:lnTo>
                        <a:pt x="88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9" y="0"/>
                      </a:lnTo>
                      <a:lnTo>
                        <a:pt x="76" y="0"/>
                      </a:lnTo>
                      <a:lnTo>
                        <a:pt x="73" y="0"/>
                      </a:lnTo>
                      <a:lnTo>
                        <a:pt x="69" y="0"/>
                      </a:ln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4" y="0"/>
                      </a:lnTo>
                      <a:lnTo>
                        <a:pt x="51" y="0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2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2"/>
                      </a:lnTo>
                      <a:lnTo>
                        <a:pt x="18" y="3"/>
                      </a:lnTo>
                      <a:lnTo>
                        <a:pt x="16" y="4"/>
                      </a:lnTo>
                      <a:lnTo>
                        <a:pt x="14" y="4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8"/>
                      </a:lnTo>
                      <a:lnTo>
                        <a:pt x="2" y="30"/>
                      </a:lnTo>
                      <a:lnTo>
                        <a:pt x="3" y="33"/>
                      </a:lnTo>
                      <a:lnTo>
                        <a:pt x="5" y="37"/>
                      </a:lnTo>
                      <a:lnTo>
                        <a:pt x="8" y="41"/>
                      </a:lnTo>
                      <a:lnTo>
                        <a:pt x="10" y="43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8" y="46"/>
                      </a:lnTo>
                      <a:lnTo>
                        <a:pt x="19" y="46"/>
                      </a:lnTo>
                      <a:lnTo>
                        <a:pt x="22" y="46"/>
                      </a:lnTo>
                      <a:lnTo>
                        <a:pt x="24" y="46"/>
                      </a:lnTo>
                      <a:lnTo>
                        <a:pt x="27" y="46"/>
                      </a:lnTo>
                      <a:lnTo>
                        <a:pt x="30" y="46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9" y="47"/>
                      </a:lnTo>
                      <a:lnTo>
                        <a:pt x="41" y="47"/>
                      </a:lnTo>
                      <a:lnTo>
                        <a:pt x="44" y="48"/>
                      </a:lnTo>
                      <a:lnTo>
                        <a:pt x="47" y="48"/>
                      </a:lnTo>
                      <a:lnTo>
                        <a:pt x="53" y="48"/>
                      </a:lnTo>
                      <a:lnTo>
                        <a:pt x="55" y="48"/>
                      </a:lnTo>
                      <a:lnTo>
                        <a:pt x="58" y="48"/>
                      </a:lnTo>
                      <a:lnTo>
                        <a:pt x="60" y="48"/>
                      </a:lnTo>
                      <a:lnTo>
                        <a:pt x="63" y="48"/>
                      </a:lnTo>
                      <a:lnTo>
                        <a:pt x="65" y="48"/>
                      </a:lnTo>
                      <a:lnTo>
                        <a:pt x="68" y="48"/>
                      </a:lnTo>
                      <a:lnTo>
                        <a:pt x="70" y="48"/>
                      </a:lnTo>
                      <a:lnTo>
                        <a:pt x="74" y="48"/>
                      </a:lnTo>
                      <a:lnTo>
                        <a:pt x="77" y="48"/>
                      </a:lnTo>
                      <a:lnTo>
                        <a:pt x="80" y="48"/>
                      </a:lnTo>
                      <a:lnTo>
                        <a:pt x="83" y="48"/>
                      </a:lnTo>
                      <a:lnTo>
                        <a:pt x="86" y="48"/>
                      </a:lnTo>
                      <a:lnTo>
                        <a:pt x="88" y="48"/>
                      </a:lnTo>
                      <a:lnTo>
                        <a:pt x="91" y="48"/>
                      </a:lnTo>
                      <a:lnTo>
                        <a:pt x="93" y="48"/>
                      </a:lnTo>
                      <a:lnTo>
                        <a:pt x="96" y="48"/>
                      </a:lnTo>
                      <a:lnTo>
                        <a:pt x="99" y="47"/>
                      </a:lnTo>
                      <a:lnTo>
                        <a:pt x="101" y="47"/>
                      </a:lnTo>
                      <a:lnTo>
                        <a:pt x="104" y="47"/>
                      </a:lnTo>
                      <a:lnTo>
                        <a:pt x="107" y="47"/>
                      </a:lnTo>
                      <a:lnTo>
                        <a:pt x="109" y="47"/>
                      </a:lnTo>
                      <a:lnTo>
                        <a:pt x="112" y="46"/>
                      </a:lnTo>
                      <a:lnTo>
                        <a:pt x="114" y="46"/>
                      </a:lnTo>
                      <a:lnTo>
                        <a:pt x="117" y="46"/>
                      </a:lnTo>
                      <a:lnTo>
                        <a:pt x="118" y="45"/>
                      </a:lnTo>
                      <a:lnTo>
                        <a:pt x="121" y="45"/>
                      </a:lnTo>
                      <a:lnTo>
                        <a:pt x="123" y="45"/>
                      </a:lnTo>
                      <a:lnTo>
                        <a:pt x="126" y="45"/>
                      </a:lnTo>
                      <a:lnTo>
                        <a:pt x="130" y="44"/>
                      </a:lnTo>
                      <a:lnTo>
                        <a:pt x="134" y="43"/>
                      </a:lnTo>
                      <a:lnTo>
                        <a:pt x="137" y="41"/>
                      </a:lnTo>
                      <a:lnTo>
                        <a:pt x="140" y="40"/>
                      </a:lnTo>
                      <a:lnTo>
                        <a:pt x="143" y="39"/>
                      </a:lnTo>
                      <a:lnTo>
                        <a:pt x="145" y="38"/>
                      </a:lnTo>
                      <a:lnTo>
                        <a:pt x="148" y="36"/>
                      </a:lnTo>
                      <a:lnTo>
                        <a:pt x="150" y="35"/>
                      </a:lnTo>
                      <a:lnTo>
                        <a:pt x="151" y="31"/>
                      </a:lnTo>
                      <a:lnTo>
                        <a:pt x="152" y="27"/>
                      </a:lnTo>
                      <a:lnTo>
                        <a:pt x="152" y="24"/>
                      </a:lnTo>
                      <a:lnTo>
                        <a:pt x="151" y="22"/>
                      </a:lnTo>
                      <a:lnTo>
                        <a:pt x="150" y="18"/>
                      </a:lnTo>
                      <a:lnTo>
                        <a:pt x="149" y="15"/>
                      </a:lnTo>
                      <a:lnTo>
                        <a:pt x="145" y="12"/>
                      </a:lnTo>
                      <a:lnTo>
                        <a:pt x="144" y="10"/>
                      </a:lnTo>
                      <a:lnTo>
                        <a:pt x="139" y="6"/>
                      </a:lnTo>
                      <a:lnTo>
                        <a:pt x="135" y="3"/>
                      </a:lnTo>
                      <a:lnTo>
                        <a:pt x="132" y="1"/>
                      </a:lnTo>
                      <a:lnTo>
                        <a:pt x="13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2" name="Freeform 18"/>
                <p:cNvSpPr>
                  <a:spLocks/>
                </p:cNvSpPr>
                <p:nvPr/>
              </p:nvSpPr>
              <p:spPr bwMode="auto">
                <a:xfrm>
                  <a:off x="2431313" y="1215175"/>
                  <a:ext cx="86700" cy="240975"/>
                </a:xfrm>
                <a:custGeom>
                  <a:avLst/>
                  <a:gdLst>
                    <a:gd name="T0" fmla="*/ 80 w 137"/>
                    <a:gd name="T1" fmla="*/ 13 h 378"/>
                    <a:gd name="T2" fmla="*/ 69 w 137"/>
                    <a:gd name="T3" fmla="*/ 23 h 378"/>
                    <a:gd name="T4" fmla="*/ 57 w 137"/>
                    <a:gd name="T5" fmla="*/ 37 h 378"/>
                    <a:gd name="T6" fmla="*/ 50 w 137"/>
                    <a:gd name="T7" fmla="*/ 48 h 378"/>
                    <a:gd name="T8" fmla="*/ 44 w 137"/>
                    <a:gd name="T9" fmla="*/ 57 h 378"/>
                    <a:gd name="T10" fmla="*/ 38 w 137"/>
                    <a:gd name="T11" fmla="*/ 67 h 378"/>
                    <a:gd name="T12" fmla="*/ 32 w 137"/>
                    <a:gd name="T13" fmla="*/ 79 h 378"/>
                    <a:gd name="T14" fmla="*/ 27 w 137"/>
                    <a:gd name="T15" fmla="*/ 93 h 378"/>
                    <a:gd name="T16" fmla="*/ 22 w 137"/>
                    <a:gd name="T17" fmla="*/ 108 h 378"/>
                    <a:gd name="T18" fmla="*/ 17 w 137"/>
                    <a:gd name="T19" fmla="*/ 123 h 378"/>
                    <a:gd name="T20" fmla="*/ 13 w 137"/>
                    <a:gd name="T21" fmla="*/ 141 h 378"/>
                    <a:gd name="T22" fmla="*/ 9 w 137"/>
                    <a:gd name="T23" fmla="*/ 160 h 378"/>
                    <a:gd name="T24" fmla="*/ 6 w 137"/>
                    <a:gd name="T25" fmla="*/ 180 h 378"/>
                    <a:gd name="T26" fmla="*/ 3 w 137"/>
                    <a:gd name="T27" fmla="*/ 198 h 378"/>
                    <a:gd name="T28" fmla="*/ 1 w 137"/>
                    <a:gd name="T29" fmla="*/ 215 h 378"/>
                    <a:gd name="T30" fmla="*/ 0 w 137"/>
                    <a:gd name="T31" fmla="*/ 231 h 378"/>
                    <a:gd name="T32" fmla="*/ 0 w 137"/>
                    <a:gd name="T33" fmla="*/ 245 h 378"/>
                    <a:gd name="T34" fmla="*/ 0 w 137"/>
                    <a:gd name="T35" fmla="*/ 259 h 378"/>
                    <a:gd name="T36" fmla="*/ 3 w 137"/>
                    <a:gd name="T37" fmla="*/ 271 h 378"/>
                    <a:gd name="T38" fmla="*/ 4 w 137"/>
                    <a:gd name="T39" fmla="*/ 283 h 378"/>
                    <a:gd name="T40" fmla="*/ 5 w 137"/>
                    <a:gd name="T41" fmla="*/ 293 h 378"/>
                    <a:gd name="T42" fmla="*/ 6 w 137"/>
                    <a:gd name="T43" fmla="*/ 303 h 378"/>
                    <a:gd name="T44" fmla="*/ 10 w 137"/>
                    <a:gd name="T45" fmla="*/ 319 h 378"/>
                    <a:gd name="T46" fmla="*/ 14 w 137"/>
                    <a:gd name="T47" fmla="*/ 335 h 378"/>
                    <a:gd name="T48" fmla="*/ 18 w 137"/>
                    <a:gd name="T49" fmla="*/ 349 h 378"/>
                    <a:gd name="T50" fmla="*/ 22 w 137"/>
                    <a:gd name="T51" fmla="*/ 361 h 378"/>
                    <a:gd name="T52" fmla="*/ 29 w 137"/>
                    <a:gd name="T53" fmla="*/ 370 h 378"/>
                    <a:gd name="T54" fmla="*/ 39 w 137"/>
                    <a:gd name="T55" fmla="*/ 375 h 378"/>
                    <a:gd name="T56" fmla="*/ 50 w 137"/>
                    <a:gd name="T57" fmla="*/ 378 h 378"/>
                    <a:gd name="T58" fmla="*/ 60 w 137"/>
                    <a:gd name="T59" fmla="*/ 376 h 378"/>
                    <a:gd name="T60" fmla="*/ 70 w 137"/>
                    <a:gd name="T61" fmla="*/ 373 h 378"/>
                    <a:gd name="T62" fmla="*/ 82 w 137"/>
                    <a:gd name="T63" fmla="*/ 363 h 378"/>
                    <a:gd name="T64" fmla="*/ 84 w 137"/>
                    <a:gd name="T65" fmla="*/ 352 h 378"/>
                    <a:gd name="T66" fmla="*/ 84 w 137"/>
                    <a:gd name="T67" fmla="*/ 341 h 378"/>
                    <a:gd name="T68" fmla="*/ 81 w 137"/>
                    <a:gd name="T69" fmla="*/ 329 h 378"/>
                    <a:gd name="T70" fmla="*/ 79 w 137"/>
                    <a:gd name="T71" fmla="*/ 316 h 378"/>
                    <a:gd name="T72" fmla="*/ 74 w 137"/>
                    <a:gd name="T73" fmla="*/ 299 h 378"/>
                    <a:gd name="T74" fmla="*/ 72 w 137"/>
                    <a:gd name="T75" fmla="*/ 288 h 378"/>
                    <a:gd name="T76" fmla="*/ 71 w 137"/>
                    <a:gd name="T77" fmla="*/ 277 h 378"/>
                    <a:gd name="T78" fmla="*/ 70 w 137"/>
                    <a:gd name="T79" fmla="*/ 266 h 378"/>
                    <a:gd name="T80" fmla="*/ 69 w 137"/>
                    <a:gd name="T81" fmla="*/ 252 h 378"/>
                    <a:gd name="T82" fmla="*/ 69 w 137"/>
                    <a:gd name="T83" fmla="*/ 237 h 378"/>
                    <a:gd name="T84" fmla="*/ 69 w 137"/>
                    <a:gd name="T85" fmla="*/ 221 h 378"/>
                    <a:gd name="T86" fmla="*/ 69 w 137"/>
                    <a:gd name="T87" fmla="*/ 204 h 378"/>
                    <a:gd name="T88" fmla="*/ 70 w 137"/>
                    <a:gd name="T89" fmla="*/ 185 h 378"/>
                    <a:gd name="T90" fmla="*/ 73 w 137"/>
                    <a:gd name="T91" fmla="*/ 168 h 378"/>
                    <a:gd name="T92" fmla="*/ 76 w 137"/>
                    <a:gd name="T93" fmla="*/ 152 h 378"/>
                    <a:gd name="T94" fmla="*/ 83 w 137"/>
                    <a:gd name="T95" fmla="*/ 137 h 378"/>
                    <a:gd name="T96" fmla="*/ 88 w 137"/>
                    <a:gd name="T97" fmla="*/ 124 h 378"/>
                    <a:gd name="T98" fmla="*/ 94 w 137"/>
                    <a:gd name="T99" fmla="*/ 113 h 378"/>
                    <a:gd name="T100" fmla="*/ 100 w 137"/>
                    <a:gd name="T101" fmla="*/ 100 h 378"/>
                    <a:gd name="T102" fmla="*/ 106 w 137"/>
                    <a:gd name="T103" fmla="*/ 91 h 378"/>
                    <a:gd name="T104" fmla="*/ 112 w 137"/>
                    <a:gd name="T105" fmla="*/ 81 h 378"/>
                    <a:gd name="T106" fmla="*/ 122 w 137"/>
                    <a:gd name="T107" fmla="*/ 67 h 378"/>
                    <a:gd name="T108" fmla="*/ 131 w 137"/>
                    <a:gd name="T109" fmla="*/ 52 h 378"/>
                    <a:gd name="T110" fmla="*/ 136 w 137"/>
                    <a:gd name="T111" fmla="*/ 39 h 378"/>
                    <a:gd name="T112" fmla="*/ 136 w 137"/>
                    <a:gd name="T113" fmla="*/ 26 h 378"/>
                    <a:gd name="T114" fmla="*/ 131 w 137"/>
                    <a:gd name="T115" fmla="*/ 13 h 378"/>
                    <a:gd name="T116" fmla="*/ 119 w 137"/>
                    <a:gd name="T117" fmla="*/ 2 h 378"/>
                    <a:gd name="T118" fmla="*/ 105 w 137"/>
                    <a:gd name="T119" fmla="*/ 0 h 378"/>
                    <a:gd name="T120" fmla="*/ 92 w 137"/>
                    <a:gd name="T121" fmla="*/ 5 h 37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7"/>
                    <a:gd name="T184" fmla="*/ 0 h 378"/>
                    <a:gd name="T185" fmla="*/ 137 w 137"/>
                    <a:gd name="T186" fmla="*/ 378 h 37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7" h="378">
                      <a:moveTo>
                        <a:pt x="90" y="7"/>
                      </a:moveTo>
                      <a:lnTo>
                        <a:pt x="86" y="9"/>
                      </a:lnTo>
                      <a:lnTo>
                        <a:pt x="83" y="12"/>
                      </a:lnTo>
                      <a:lnTo>
                        <a:pt x="80" y="13"/>
                      </a:lnTo>
                      <a:lnTo>
                        <a:pt x="76" y="16"/>
                      </a:lnTo>
                      <a:lnTo>
                        <a:pt x="74" y="18"/>
                      </a:lnTo>
                      <a:lnTo>
                        <a:pt x="72" y="21"/>
                      </a:lnTo>
                      <a:lnTo>
                        <a:pt x="69" y="23"/>
                      </a:lnTo>
                      <a:lnTo>
                        <a:pt x="66" y="26"/>
                      </a:lnTo>
                      <a:lnTo>
                        <a:pt x="64" y="29"/>
                      </a:lnTo>
                      <a:lnTo>
                        <a:pt x="61" y="34"/>
                      </a:lnTo>
                      <a:lnTo>
                        <a:pt x="57" y="37"/>
                      </a:lnTo>
                      <a:lnTo>
                        <a:pt x="55" y="42"/>
                      </a:lnTo>
                      <a:lnTo>
                        <a:pt x="54" y="43"/>
                      </a:lnTo>
                      <a:lnTo>
                        <a:pt x="52" y="45"/>
                      </a:lnTo>
                      <a:lnTo>
                        <a:pt x="50" y="48"/>
                      </a:lnTo>
                      <a:lnTo>
                        <a:pt x="49" y="50"/>
                      </a:lnTo>
                      <a:lnTo>
                        <a:pt x="47" y="52"/>
                      </a:lnTo>
                      <a:lnTo>
                        <a:pt x="46" y="55"/>
                      </a:lnTo>
                      <a:lnTo>
                        <a:pt x="44" y="57"/>
                      </a:lnTo>
                      <a:lnTo>
                        <a:pt x="43" y="60"/>
                      </a:lnTo>
                      <a:lnTo>
                        <a:pt x="41" y="62"/>
                      </a:lnTo>
                      <a:lnTo>
                        <a:pt x="40" y="65"/>
                      </a:lnTo>
                      <a:lnTo>
                        <a:pt x="38" y="67"/>
                      </a:lnTo>
                      <a:lnTo>
                        <a:pt x="37" y="71"/>
                      </a:lnTo>
                      <a:lnTo>
                        <a:pt x="35" y="73"/>
                      </a:lnTo>
                      <a:lnTo>
                        <a:pt x="34" y="76"/>
                      </a:lnTo>
                      <a:lnTo>
                        <a:pt x="32" y="79"/>
                      </a:lnTo>
                      <a:lnTo>
                        <a:pt x="31" y="83"/>
                      </a:lnTo>
                      <a:lnTo>
                        <a:pt x="30" y="85"/>
                      </a:lnTo>
                      <a:lnTo>
                        <a:pt x="28" y="89"/>
                      </a:lnTo>
                      <a:lnTo>
                        <a:pt x="27" y="93"/>
                      </a:lnTo>
                      <a:lnTo>
                        <a:pt x="26" y="97"/>
                      </a:lnTo>
                      <a:lnTo>
                        <a:pt x="24" y="100"/>
                      </a:lnTo>
                      <a:lnTo>
                        <a:pt x="23" y="104"/>
                      </a:lnTo>
                      <a:lnTo>
                        <a:pt x="22" y="108"/>
                      </a:lnTo>
                      <a:lnTo>
                        <a:pt x="20" y="112"/>
                      </a:lnTo>
                      <a:lnTo>
                        <a:pt x="19" y="115"/>
                      </a:lnTo>
                      <a:lnTo>
                        <a:pt x="18" y="119"/>
                      </a:lnTo>
                      <a:lnTo>
                        <a:pt x="17" y="123"/>
                      </a:lnTo>
                      <a:lnTo>
                        <a:pt x="16" y="128"/>
                      </a:lnTo>
                      <a:lnTo>
                        <a:pt x="14" y="132"/>
                      </a:lnTo>
                      <a:lnTo>
                        <a:pt x="14" y="136"/>
                      </a:lnTo>
                      <a:lnTo>
                        <a:pt x="13" y="141"/>
                      </a:lnTo>
                      <a:lnTo>
                        <a:pt x="12" y="146"/>
                      </a:lnTo>
                      <a:lnTo>
                        <a:pt x="11" y="150"/>
                      </a:lnTo>
                      <a:lnTo>
                        <a:pt x="10" y="155"/>
                      </a:lnTo>
                      <a:lnTo>
                        <a:pt x="9" y="160"/>
                      </a:lnTo>
                      <a:lnTo>
                        <a:pt x="9" y="165"/>
                      </a:lnTo>
                      <a:lnTo>
                        <a:pt x="8" y="170"/>
                      </a:lnTo>
                      <a:lnTo>
                        <a:pt x="6" y="175"/>
                      </a:lnTo>
                      <a:lnTo>
                        <a:pt x="6" y="180"/>
                      </a:lnTo>
                      <a:lnTo>
                        <a:pt x="5" y="185"/>
                      </a:lnTo>
                      <a:lnTo>
                        <a:pt x="4" y="189"/>
                      </a:lnTo>
                      <a:lnTo>
                        <a:pt x="4" y="194"/>
                      </a:lnTo>
                      <a:lnTo>
                        <a:pt x="3" y="198"/>
                      </a:lnTo>
                      <a:lnTo>
                        <a:pt x="3" y="203"/>
                      </a:lnTo>
                      <a:lnTo>
                        <a:pt x="3" y="207"/>
                      </a:lnTo>
                      <a:lnTo>
                        <a:pt x="3" y="210"/>
                      </a:lnTo>
                      <a:lnTo>
                        <a:pt x="1" y="215"/>
                      </a:lnTo>
                      <a:lnTo>
                        <a:pt x="1" y="219"/>
                      </a:lnTo>
                      <a:lnTo>
                        <a:pt x="0" y="223"/>
                      </a:lnTo>
                      <a:lnTo>
                        <a:pt x="0" y="227"/>
                      </a:lnTo>
                      <a:lnTo>
                        <a:pt x="0" y="231"/>
                      </a:lnTo>
                      <a:lnTo>
                        <a:pt x="0" y="234"/>
                      </a:lnTo>
                      <a:lnTo>
                        <a:pt x="0" y="237"/>
                      </a:lnTo>
                      <a:lnTo>
                        <a:pt x="0" y="241"/>
                      </a:lnTo>
                      <a:lnTo>
                        <a:pt x="0" y="245"/>
                      </a:lnTo>
                      <a:lnTo>
                        <a:pt x="0" y="249"/>
                      </a:lnTo>
                      <a:lnTo>
                        <a:pt x="0" y="252"/>
                      </a:lnTo>
                      <a:lnTo>
                        <a:pt x="0" y="255"/>
                      </a:lnTo>
                      <a:lnTo>
                        <a:pt x="0" y="259"/>
                      </a:lnTo>
                      <a:lnTo>
                        <a:pt x="1" y="262"/>
                      </a:lnTo>
                      <a:lnTo>
                        <a:pt x="1" y="265"/>
                      </a:lnTo>
                      <a:lnTo>
                        <a:pt x="1" y="268"/>
                      </a:lnTo>
                      <a:lnTo>
                        <a:pt x="3" y="271"/>
                      </a:lnTo>
                      <a:lnTo>
                        <a:pt x="3" y="274"/>
                      </a:lnTo>
                      <a:lnTo>
                        <a:pt x="3" y="276"/>
                      </a:lnTo>
                      <a:lnTo>
                        <a:pt x="3" y="280"/>
                      </a:lnTo>
                      <a:lnTo>
                        <a:pt x="4" y="283"/>
                      </a:lnTo>
                      <a:lnTo>
                        <a:pt x="4" y="285"/>
                      </a:lnTo>
                      <a:lnTo>
                        <a:pt x="4" y="288"/>
                      </a:lnTo>
                      <a:lnTo>
                        <a:pt x="5" y="290"/>
                      </a:lnTo>
                      <a:lnTo>
                        <a:pt x="5" y="293"/>
                      </a:lnTo>
                      <a:lnTo>
                        <a:pt x="6" y="295"/>
                      </a:lnTo>
                      <a:lnTo>
                        <a:pt x="6" y="298"/>
                      </a:lnTo>
                      <a:lnTo>
                        <a:pt x="6" y="300"/>
                      </a:lnTo>
                      <a:lnTo>
                        <a:pt x="6" y="303"/>
                      </a:lnTo>
                      <a:lnTo>
                        <a:pt x="8" y="305"/>
                      </a:lnTo>
                      <a:lnTo>
                        <a:pt x="8" y="309"/>
                      </a:lnTo>
                      <a:lnTo>
                        <a:pt x="9" y="315"/>
                      </a:lnTo>
                      <a:lnTo>
                        <a:pt x="10" y="319"/>
                      </a:lnTo>
                      <a:lnTo>
                        <a:pt x="12" y="323"/>
                      </a:lnTo>
                      <a:lnTo>
                        <a:pt x="13" y="327"/>
                      </a:lnTo>
                      <a:lnTo>
                        <a:pt x="13" y="331"/>
                      </a:lnTo>
                      <a:lnTo>
                        <a:pt x="14" y="335"/>
                      </a:lnTo>
                      <a:lnTo>
                        <a:pt x="15" y="338"/>
                      </a:lnTo>
                      <a:lnTo>
                        <a:pt x="16" y="342"/>
                      </a:lnTo>
                      <a:lnTo>
                        <a:pt x="17" y="346"/>
                      </a:lnTo>
                      <a:lnTo>
                        <a:pt x="18" y="349"/>
                      </a:lnTo>
                      <a:lnTo>
                        <a:pt x="19" y="353"/>
                      </a:lnTo>
                      <a:lnTo>
                        <a:pt x="19" y="356"/>
                      </a:lnTo>
                      <a:lnTo>
                        <a:pt x="20" y="359"/>
                      </a:lnTo>
                      <a:lnTo>
                        <a:pt x="22" y="361"/>
                      </a:lnTo>
                      <a:lnTo>
                        <a:pt x="23" y="364"/>
                      </a:lnTo>
                      <a:lnTo>
                        <a:pt x="25" y="366"/>
                      </a:lnTo>
                      <a:lnTo>
                        <a:pt x="27" y="368"/>
                      </a:lnTo>
                      <a:lnTo>
                        <a:pt x="29" y="370"/>
                      </a:lnTo>
                      <a:lnTo>
                        <a:pt x="32" y="372"/>
                      </a:lnTo>
                      <a:lnTo>
                        <a:pt x="34" y="373"/>
                      </a:lnTo>
                      <a:lnTo>
                        <a:pt x="37" y="375"/>
                      </a:lnTo>
                      <a:lnTo>
                        <a:pt x="39" y="375"/>
                      </a:lnTo>
                      <a:lnTo>
                        <a:pt x="42" y="376"/>
                      </a:lnTo>
                      <a:lnTo>
                        <a:pt x="44" y="377"/>
                      </a:lnTo>
                      <a:lnTo>
                        <a:pt x="47" y="378"/>
                      </a:lnTo>
                      <a:lnTo>
                        <a:pt x="50" y="378"/>
                      </a:lnTo>
                      <a:lnTo>
                        <a:pt x="52" y="378"/>
                      </a:lnTo>
                      <a:lnTo>
                        <a:pt x="55" y="378"/>
                      </a:lnTo>
                      <a:lnTo>
                        <a:pt x="57" y="378"/>
                      </a:lnTo>
                      <a:lnTo>
                        <a:pt x="60" y="376"/>
                      </a:lnTo>
                      <a:lnTo>
                        <a:pt x="63" y="376"/>
                      </a:lnTo>
                      <a:lnTo>
                        <a:pt x="65" y="375"/>
                      </a:lnTo>
                      <a:lnTo>
                        <a:pt x="68" y="374"/>
                      </a:lnTo>
                      <a:lnTo>
                        <a:pt x="70" y="373"/>
                      </a:lnTo>
                      <a:lnTo>
                        <a:pt x="73" y="372"/>
                      </a:lnTo>
                      <a:lnTo>
                        <a:pt x="76" y="369"/>
                      </a:lnTo>
                      <a:lnTo>
                        <a:pt x="80" y="365"/>
                      </a:lnTo>
                      <a:lnTo>
                        <a:pt x="82" y="363"/>
                      </a:lnTo>
                      <a:lnTo>
                        <a:pt x="83" y="360"/>
                      </a:lnTo>
                      <a:lnTo>
                        <a:pt x="84" y="357"/>
                      </a:lnTo>
                      <a:lnTo>
                        <a:pt x="84" y="356"/>
                      </a:lnTo>
                      <a:lnTo>
                        <a:pt x="84" y="352"/>
                      </a:lnTo>
                      <a:lnTo>
                        <a:pt x="84" y="350"/>
                      </a:lnTo>
                      <a:lnTo>
                        <a:pt x="84" y="347"/>
                      </a:lnTo>
                      <a:lnTo>
                        <a:pt x="84" y="344"/>
                      </a:lnTo>
                      <a:lnTo>
                        <a:pt x="84" y="341"/>
                      </a:lnTo>
                      <a:lnTo>
                        <a:pt x="83" y="338"/>
                      </a:lnTo>
                      <a:lnTo>
                        <a:pt x="83" y="335"/>
                      </a:lnTo>
                      <a:lnTo>
                        <a:pt x="82" y="333"/>
                      </a:lnTo>
                      <a:lnTo>
                        <a:pt x="81" y="329"/>
                      </a:lnTo>
                      <a:lnTo>
                        <a:pt x="81" y="326"/>
                      </a:lnTo>
                      <a:lnTo>
                        <a:pt x="80" y="323"/>
                      </a:lnTo>
                      <a:lnTo>
                        <a:pt x="80" y="320"/>
                      </a:lnTo>
                      <a:lnTo>
                        <a:pt x="79" y="316"/>
                      </a:lnTo>
                      <a:lnTo>
                        <a:pt x="77" y="312"/>
                      </a:lnTo>
                      <a:lnTo>
                        <a:pt x="76" y="308"/>
                      </a:lnTo>
                      <a:lnTo>
                        <a:pt x="76" y="304"/>
                      </a:lnTo>
                      <a:lnTo>
                        <a:pt x="74" y="299"/>
                      </a:lnTo>
                      <a:lnTo>
                        <a:pt x="74" y="295"/>
                      </a:lnTo>
                      <a:lnTo>
                        <a:pt x="73" y="293"/>
                      </a:lnTo>
                      <a:lnTo>
                        <a:pt x="73" y="290"/>
                      </a:lnTo>
                      <a:lnTo>
                        <a:pt x="72" y="288"/>
                      </a:lnTo>
                      <a:lnTo>
                        <a:pt x="72" y="285"/>
                      </a:lnTo>
                      <a:lnTo>
                        <a:pt x="71" y="283"/>
                      </a:lnTo>
                      <a:lnTo>
                        <a:pt x="71" y="280"/>
                      </a:lnTo>
                      <a:lnTo>
                        <a:pt x="71" y="277"/>
                      </a:lnTo>
                      <a:lnTo>
                        <a:pt x="71" y="274"/>
                      </a:lnTo>
                      <a:lnTo>
                        <a:pt x="70" y="271"/>
                      </a:lnTo>
                      <a:lnTo>
                        <a:pt x="70" y="269"/>
                      </a:lnTo>
                      <a:lnTo>
                        <a:pt x="70" y="266"/>
                      </a:lnTo>
                      <a:lnTo>
                        <a:pt x="70" y="262"/>
                      </a:lnTo>
                      <a:lnTo>
                        <a:pt x="69" y="259"/>
                      </a:lnTo>
                      <a:lnTo>
                        <a:pt x="69" y="256"/>
                      </a:lnTo>
                      <a:lnTo>
                        <a:pt x="69" y="252"/>
                      </a:lnTo>
                      <a:lnTo>
                        <a:pt x="69" y="249"/>
                      </a:lnTo>
                      <a:lnTo>
                        <a:pt x="69" y="245"/>
                      </a:lnTo>
                      <a:lnTo>
                        <a:pt x="69" y="241"/>
                      </a:lnTo>
                      <a:lnTo>
                        <a:pt x="69" y="237"/>
                      </a:lnTo>
                      <a:lnTo>
                        <a:pt x="69" y="233"/>
                      </a:lnTo>
                      <a:lnTo>
                        <a:pt x="69" y="229"/>
                      </a:lnTo>
                      <a:lnTo>
                        <a:pt x="69" y="225"/>
                      </a:lnTo>
                      <a:lnTo>
                        <a:pt x="69" y="221"/>
                      </a:lnTo>
                      <a:lnTo>
                        <a:pt x="69" y="217"/>
                      </a:lnTo>
                      <a:lnTo>
                        <a:pt x="69" y="212"/>
                      </a:lnTo>
                      <a:lnTo>
                        <a:pt x="69" y="208"/>
                      </a:lnTo>
                      <a:lnTo>
                        <a:pt x="69" y="204"/>
                      </a:lnTo>
                      <a:lnTo>
                        <a:pt x="70" y="199"/>
                      </a:lnTo>
                      <a:lnTo>
                        <a:pt x="70" y="194"/>
                      </a:lnTo>
                      <a:lnTo>
                        <a:pt x="70" y="190"/>
                      </a:lnTo>
                      <a:lnTo>
                        <a:pt x="70" y="185"/>
                      </a:lnTo>
                      <a:lnTo>
                        <a:pt x="71" y="181"/>
                      </a:lnTo>
                      <a:lnTo>
                        <a:pt x="71" y="176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4" y="164"/>
                      </a:lnTo>
                      <a:lnTo>
                        <a:pt x="75" y="159"/>
                      </a:lnTo>
                      <a:lnTo>
                        <a:pt x="76" y="156"/>
                      </a:lnTo>
                      <a:lnTo>
                        <a:pt x="76" y="152"/>
                      </a:lnTo>
                      <a:lnTo>
                        <a:pt x="79" y="148"/>
                      </a:lnTo>
                      <a:lnTo>
                        <a:pt x="80" y="145"/>
                      </a:lnTo>
                      <a:lnTo>
                        <a:pt x="81" y="141"/>
                      </a:lnTo>
                      <a:lnTo>
                        <a:pt x="83" y="137"/>
                      </a:lnTo>
                      <a:lnTo>
                        <a:pt x="84" y="134"/>
                      </a:lnTo>
                      <a:lnTo>
                        <a:pt x="85" y="131"/>
                      </a:lnTo>
                      <a:lnTo>
                        <a:pt x="86" y="128"/>
                      </a:lnTo>
                      <a:lnTo>
                        <a:pt x="88" y="124"/>
                      </a:lnTo>
                      <a:lnTo>
                        <a:pt x="89" y="122"/>
                      </a:lnTo>
                      <a:lnTo>
                        <a:pt x="90" y="118"/>
                      </a:lnTo>
                      <a:lnTo>
                        <a:pt x="92" y="115"/>
                      </a:lnTo>
                      <a:lnTo>
                        <a:pt x="94" y="113"/>
                      </a:lnTo>
                      <a:lnTo>
                        <a:pt x="95" y="110"/>
                      </a:lnTo>
                      <a:lnTo>
                        <a:pt x="96" y="107"/>
                      </a:lnTo>
                      <a:lnTo>
                        <a:pt x="98" y="104"/>
                      </a:lnTo>
                      <a:lnTo>
                        <a:pt x="100" y="100"/>
                      </a:lnTo>
                      <a:lnTo>
                        <a:pt x="102" y="98"/>
                      </a:lnTo>
                      <a:lnTo>
                        <a:pt x="103" y="95"/>
                      </a:lnTo>
                      <a:lnTo>
                        <a:pt x="104" y="93"/>
                      </a:lnTo>
                      <a:lnTo>
                        <a:pt x="106" y="91"/>
                      </a:lnTo>
                      <a:lnTo>
                        <a:pt x="108" y="89"/>
                      </a:lnTo>
                      <a:lnTo>
                        <a:pt x="109" y="86"/>
                      </a:lnTo>
                      <a:lnTo>
                        <a:pt x="110" y="84"/>
                      </a:lnTo>
                      <a:lnTo>
                        <a:pt x="112" y="81"/>
                      </a:lnTo>
                      <a:lnTo>
                        <a:pt x="113" y="79"/>
                      </a:lnTo>
                      <a:lnTo>
                        <a:pt x="116" y="75"/>
                      </a:lnTo>
                      <a:lnTo>
                        <a:pt x="119" y="71"/>
                      </a:lnTo>
                      <a:lnTo>
                        <a:pt x="122" y="67"/>
                      </a:lnTo>
                      <a:lnTo>
                        <a:pt x="124" y="63"/>
                      </a:lnTo>
                      <a:lnTo>
                        <a:pt x="127" y="60"/>
                      </a:lnTo>
                      <a:lnTo>
                        <a:pt x="130" y="56"/>
                      </a:lnTo>
                      <a:lnTo>
                        <a:pt x="131" y="52"/>
                      </a:lnTo>
                      <a:lnTo>
                        <a:pt x="133" y="49"/>
                      </a:lnTo>
                      <a:lnTo>
                        <a:pt x="134" y="45"/>
                      </a:lnTo>
                      <a:lnTo>
                        <a:pt x="136" y="42"/>
                      </a:lnTo>
                      <a:lnTo>
                        <a:pt x="136" y="39"/>
                      </a:lnTo>
                      <a:lnTo>
                        <a:pt x="137" y="36"/>
                      </a:lnTo>
                      <a:lnTo>
                        <a:pt x="137" y="32"/>
                      </a:lnTo>
                      <a:lnTo>
                        <a:pt x="137" y="29"/>
                      </a:lnTo>
                      <a:lnTo>
                        <a:pt x="136" y="26"/>
                      </a:lnTo>
                      <a:lnTo>
                        <a:pt x="135" y="23"/>
                      </a:lnTo>
                      <a:lnTo>
                        <a:pt x="135" y="20"/>
                      </a:lnTo>
                      <a:lnTo>
                        <a:pt x="133" y="18"/>
                      </a:lnTo>
                      <a:lnTo>
                        <a:pt x="131" y="13"/>
                      </a:lnTo>
                      <a:lnTo>
                        <a:pt x="129" y="10"/>
                      </a:lnTo>
                      <a:lnTo>
                        <a:pt x="126" y="7"/>
                      </a:lnTo>
                      <a:lnTo>
                        <a:pt x="123" y="4"/>
                      </a:lnTo>
                      <a:lnTo>
                        <a:pt x="119" y="2"/>
                      </a:lnTo>
                      <a:lnTo>
                        <a:pt x="116" y="1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5" y="0"/>
                      </a:lnTo>
                      <a:lnTo>
                        <a:pt x="102" y="1"/>
                      </a:lnTo>
                      <a:lnTo>
                        <a:pt x="98" y="1"/>
                      </a:lnTo>
                      <a:lnTo>
                        <a:pt x="95" y="3"/>
                      </a:lnTo>
                      <a:lnTo>
                        <a:pt x="92" y="5"/>
                      </a:lnTo>
                      <a:lnTo>
                        <a:pt x="9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800100" y="1603375"/>
            <a:ext cx="2886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Private-coin:</a:t>
            </a:r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2552700" y="5227638"/>
            <a:ext cx="6516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400">
                <a:latin typeface="Calibri" pitchFamily="34" charset="0"/>
                <a:sym typeface="Symbol" pitchFamily="18" charset="2"/>
              </a:rPr>
              <a:t> S</a:t>
            </a:r>
            <a:r>
              <a:rPr lang="en-US" sz="2400">
                <a:latin typeface="Calibri" pitchFamily="34" charset="0"/>
              </a:rPr>
              <a:t>impler to implement</a:t>
            </a:r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r>
              <a:rPr lang="en-US" sz="2400">
                <a:latin typeface="Calibri" pitchFamily="34" charset="0"/>
                <a:sym typeface="Symbol" pitchFamily="18" charset="2"/>
              </a:rPr>
              <a:t> V r</a:t>
            </a:r>
            <a:r>
              <a:rPr lang="en-US" sz="2400">
                <a:latin typeface="Calibri" pitchFamily="34" charset="0"/>
              </a:rPr>
              <a:t>esilient to leakage and side channel attacks</a:t>
            </a:r>
            <a:endParaRPr lang="en-US">
              <a:latin typeface="Calibri" pitchFamily="34" charset="0"/>
            </a:endParaRP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2552700" y="4379913"/>
            <a:ext cx="49990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  <a:sym typeface="Symbol" pitchFamily="18" charset="2"/>
              </a:rPr>
              <a:t> Understand original protocols</a:t>
            </a:r>
          </a:p>
          <a:p>
            <a:r>
              <a:rPr lang="en-US" sz="2400">
                <a:latin typeface="Calibri" pitchFamily="34" charset="0"/>
                <a:sym typeface="Symbol" pitchFamily="18" charset="2"/>
              </a:rPr>
              <a:t> </a:t>
            </a:r>
            <a:r>
              <a:rPr lang="en-US" sz="2400">
                <a:latin typeface="Calibri" pitchFamily="34" charset="0"/>
              </a:rPr>
              <a:t>e.g. “IP(Poly) = AM(Poly)” [GS86]</a:t>
            </a:r>
          </a:p>
        </p:txBody>
      </p:sp>
    </p:spTree>
    <p:custDataLst>
      <p:tags r:id="rId1"/>
    </p:custDataLst>
  </p:cSld>
  <p:clrMapOvr>
    <a:masterClrMapping/>
  </p:clrMapOvr>
  <p:transition advTm="198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73" grpId="0"/>
      <p:bldP spid="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Question: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4400" i="1" smtClean="0"/>
              <a:t>	</a:t>
            </a:r>
            <a:r>
              <a:rPr lang="en-US" sz="4000" i="1" smtClean="0"/>
              <a:t>Are </a:t>
            </a:r>
            <a:r>
              <a:rPr lang="en-US" sz="4000" b="1" i="1" smtClean="0">
                <a:solidFill>
                  <a:srgbClr val="FF0000"/>
                </a:solidFill>
              </a:rPr>
              <a:t>private coins </a:t>
            </a:r>
            <a:r>
              <a:rPr lang="en-US" sz="4000" b="1" i="1" smtClean="0">
                <a:solidFill>
                  <a:schemeClr val="accent1"/>
                </a:solidFill>
              </a:rPr>
              <a:t>necessary</a:t>
            </a:r>
            <a:r>
              <a:rPr lang="en-US" sz="4000" i="1" smtClean="0"/>
              <a:t> for composing ZK (even just) in parallel?</a:t>
            </a:r>
            <a:endParaRPr lang="en-US" sz="4400" i="1" smtClean="0"/>
          </a:p>
          <a:p>
            <a:endParaRPr lang="en-US" smtClean="0"/>
          </a:p>
          <a:p>
            <a:r>
              <a:rPr lang="en-US" smtClean="0"/>
              <a:t>First studied by Goldreich-Krawczyk in 1990</a:t>
            </a:r>
          </a:p>
          <a:p>
            <a:r>
              <a:rPr lang="en-US" smtClean="0"/>
              <a:t>Partial result: No </a:t>
            </a:r>
            <a:r>
              <a:rPr lang="en-US" b="1" smtClean="0">
                <a:solidFill>
                  <a:schemeClr val="accent2"/>
                </a:solidFill>
              </a:rPr>
              <a:t>constant round </a:t>
            </a:r>
            <a:r>
              <a:rPr lang="en-US" smtClean="0"/>
              <a:t>public-coin BB ZK w/ neg. soundness error (L </a:t>
            </a:r>
            <a:r>
              <a:rPr lang="en-US" smtClean="0">
                <a:sym typeface="Symbol" pitchFamily="18" charset="2"/>
              </a:rPr>
              <a:t> </a:t>
            </a:r>
            <a:r>
              <a:rPr lang="en-US" smtClean="0"/>
              <a:t>BPP)</a:t>
            </a:r>
          </a:p>
          <a:p>
            <a:pPr lvl="1"/>
            <a:r>
              <a:rPr lang="en-US" smtClean="0"/>
              <a:t>Known O(1) round public-coin BB ZK (with big soundness error) not secure in parallel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DCC50-A97B-47EF-BF7B-C210E8A8068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70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Results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0BEE9-BB29-4A3C-9A6F-E2797CC6579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63575" y="1609725"/>
            <a:ext cx="8023225" cy="14700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/>
              <a:t>Any public-coin protocol is </a:t>
            </a:r>
            <a:r>
              <a:rPr lang="en-US" sz="3200" b="1" dirty="0">
                <a:solidFill>
                  <a:schemeClr val="accent2"/>
                </a:solidFill>
              </a:rPr>
              <a:t>not BBZK</a:t>
            </a:r>
            <a:r>
              <a:rPr lang="en-US" sz="3200" dirty="0"/>
              <a:t> if repeated sufficiently in parallel (L </a:t>
            </a:r>
            <a:r>
              <a:rPr lang="en-US" sz="3200" dirty="0">
                <a:sym typeface="Symbol"/>
              </a:rPr>
              <a:t></a:t>
            </a:r>
            <a:r>
              <a:rPr lang="en-US" sz="3200" dirty="0"/>
              <a:t> BPP).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63575" y="3482975"/>
            <a:ext cx="8023225" cy="18319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dirty="0"/>
              <a:t>For every </a:t>
            </a:r>
            <a:r>
              <a:rPr lang="en-US" sz="3200" b="1" i="1" dirty="0">
                <a:solidFill>
                  <a:srgbClr val="FF0000"/>
                </a:solidFill>
              </a:rPr>
              <a:t>m</a:t>
            </a:r>
            <a:r>
              <a:rPr lang="en-US" sz="3200" dirty="0"/>
              <a:t>, there is a public-coin proof for NP that is BBZK </a:t>
            </a:r>
            <a:r>
              <a:rPr lang="en-US" sz="3200" b="1" dirty="0">
                <a:solidFill>
                  <a:srgbClr val="FF0000"/>
                </a:solidFill>
              </a:rPr>
              <a:t>up to </a:t>
            </a:r>
            <a:r>
              <a:rPr lang="en-US" sz="3200" b="1" i="1" dirty="0">
                <a:solidFill>
                  <a:srgbClr val="FF0000"/>
                </a:solidFill>
              </a:rPr>
              <a:t>m</a:t>
            </a:r>
            <a:r>
              <a:rPr lang="en-US" sz="3200" b="1" dirty="0">
                <a:solidFill>
                  <a:srgbClr val="FF0000"/>
                </a:solidFill>
              </a:rPr>
              <a:t> concurrent sessions</a:t>
            </a:r>
            <a:r>
              <a:rPr lang="en-US" sz="3200" dirty="0"/>
              <a:t>, assuming OWF.</a:t>
            </a:r>
            <a:endParaRPr lang="en-US" sz="3200" dirty="0"/>
          </a:p>
        </p:txBody>
      </p:sp>
      <p:grpSp>
        <p:nvGrpSpPr>
          <p:cNvPr id="9" name="Group 8" hidden="1"/>
          <p:cNvGrpSpPr>
            <a:grpSpLocks/>
          </p:cNvGrpSpPr>
          <p:nvPr/>
        </p:nvGrpSpPr>
        <p:grpSpPr bwMode="auto">
          <a:xfrm>
            <a:off x="4675188" y="5314950"/>
            <a:ext cx="3300412" cy="1041400"/>
            <a:chOff x="4674803" y="5314726"/>
            <a:chExt cx="3300290" cy="1041624"/>
          </a:xfrm>
        </p:grpSpPr>
        <p:sp>
          <p:nvSpPr>
            <p:cNvPr id="8" name="Rounded Rectangle 7"/>
            <p:cNvSpPr/>
            <p:nvPr/>
          </p:nvSpPr>
          <p:spPr>
            <a:xfrm>
              <a:off x="4738301" y="5595774"/>
              <a:ext cx="3236792" cy="7605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Will skip today</a:t>
              </a:r>
              <a:endParaRPr lang="en-US" sz="3200" dirty="0"/>
            </a:p>
          </p:txBody>
        </p:sp>
        <p:cxnSp>
          <p:nvCxnSpPr>
            <p:cNvPr id="10" name="Curved Connector 9"/>
            <p:cNvCxnSpPr>
              <a:stCxn id="8" idx="1"/>
              <a:endCxn id="6" idx="2"/>
            </p:cNvCxnSpPr>
            <p:nvPr/>
          </p:nvCxnSpPr>
          <p:spPr>
            <a:xfrm rot="10800000">
              <a:off x="4674803" y="5314726"/>
              <a:ext cx="63498" cy="662130"/>
            </a:xfrm>
            <a:prstGeom prst="curvedConnector2">
              <a:avLst/>
            </a:prstGeom>
            <a:ln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692275" y="5513388"/>
            <a:ext cx="6283325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[Bar01]: Public-coin constant round bounded-concurrent </a:t>
            </a:r>
            <a:r>
              <a:rPr lang="en-US" sz="2400" b="1" dirty="0">
                <a:solidFill>
                  <a:srgbClr val="FF0000"/>
                </a:solidFill>
              </a:rPr>
              <a:t>non-BB</a:t>
            </a:r>
            <a:r>
              <a:rPr lang="en-US" sz="2400" dirty="0"/>
              <a:t> ZK </a:t>
            </a:r>
            <a:r>
              <a:rPr lang="en-US" sz="2400" b="1" dirty="0">
                <a:solidFill>
                  <a:schemeClr val="accent1"/>
                </a:solidFill>
              </a:rPr>
              <a:t>argument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assuming </a:t>
            </a:r>
            <a:r>
              <a:rPr lang="en-US" sz="2400" b="1" dirty="0">
                <a:solidFill>
                  <a:schemeClr val="accent1"/>
                </a:solidFill>
              </a:rPr>
              <a:t>CRH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13" grpId="0" animBg="1"/>
      <p:bldP spid="1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8.3|13.7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2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3|17.5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3.2|4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17.3|44.7|1.1|8.2|6.6|6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9.6"/>
</p:tagLst>
</file>

<file path=ppt/theme/theme1.xml><?xml version="1.0" encoding="utf-8"?>
<a:theme xmlns:a="http://schemas.openxmlformats.org/drawingml/2006/main" name="Office Theme">
  <a:themeElements>
    <a:clrScheme name="EasyPreci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0000"/>
      </a:accent2>
      <a:accent3>
        <a:srgbClr val="07A916"/>
      </a:accent3>
      <a:accent4>
        <a:srgbClr val="7030A0"/>
      </a:accent4>
      <a:accent5>
        <a:srgbClr val="4BACC6"/>
      </a:accent5>
      <a:accent6>
        <a:srgbClr val="F581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13392</TotalTime>
  <Words>877</Words>
  <Application>Microsoft Macintosh PowerPoint</Application>
  <PresentationFormat>On-screen Show (4:3)</PresentationFormat>
  <Paragraphs>219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Arial</vt:lpstr>
      <vt:lpstr>Symbol</vt:lpstr>
      <vt:lpstr>Wingdings</vt:lpstr>
      <vt:lpstr>Office Theme</vt:lpstr>
      <vt:lpstr>On the Composition of Public-Coin Zero-Knowledge Protocols</vt:lpstr>
      <vt:lpstr>Zero Knowledge [GMR85]</vt:lpstr>
      <vt:lpstr>Zero Knowledge [GMR85]</vt:lpstr>
      <vt:lpstr>Black-Box Zero Knowledge [GO90]</vt:lpstr>
      <vt:lpstr>Composition of ZK [GKr90]</vt:lpstr>
      <vt:lpstr>Composition of ZK [GKr90]</vt:lpstr>
      <vt:lpstr>Public vs. Private Coins</vt:lpstr>
      <vt:lpstr>The Question:</vt:lpstr>
      <vt:lpstr>Our Results</vt:lpstr>
      <vt:lpstr>The Goldreich-Krawczyk framework</vt:lpstr>
      <vt:lpstr>The Goldreich-Krawczyk framework</vt:lpstr>
      <vt:lpstr>The Goldreich-Krawczyk framework</vt:lpstr>
      <vt:lpstr>Main Lemma</vt:lpstr>
      <vt:lpstr>Proof Idea</vt:lpstr>
      <vt:lpstr>Which Message to Forward?</vt:lpstr>
      <vt:lpstr>Example</vt:lpstr>
      <vt:lpstr>The Reduction Again</vt:lpstr>
      <vt:lpstr>Analysis Sketch</vt:lpstr>
      <vt:lpstr>Analysis Sketch</vt:lpstr>
      <vt:lpstr>Conclusion</vt:lpstr>
      <vt:lpstr>Corollary </vt:lpstr>
      <vt:lpstr>Thank You! 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Precise Concurrent Zero Knowledge</dc:title>
  <dc:subject>Zero Knowledge</dc:subject>
  <dc:creator>Dustin Tseng</dc:creator>
  <cp:keywords>Eurocrypt 2008</cp:keywords>
  <dc:description>Presentation for EUROCRYPT 2008</dc:description>
  <cp:lastModifiedBy>Shai Halevi</cp:lastModifiedBy>
  <cp:revision>1349</cp:revision>
  <dcterms:created xsi:type="dcterms:W3CDTF">2009-08-23T20:45:46Z</dcterms:created>
  <dcterms:modified xsi:type="dcterms:W3CDTF">2009-09-22T20:47:22Z</dcterms:modified>
  <cp:category>Cryptography</cp:category>
  <cp:contentType>_Docs_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ObjectUpdateEventProcessedVersion">
    <vt:lpwstr>32.0</vt:lpwstr>
  </property>
  <property fmtid="{D5CDD505-2E9C-101B-9397-08002B2CF9AE}" pid="3" name="ContentTypeId">
    <vt:lpwstr>0x002AAD0B4B672CD14E849ABCDF65E9B8C3</vt:lpwstr>
  </property>
  <property fmtid="{D5CDD505-2E9C-101B-9397-08002B2CF9AE}" pid="4" name="_SourceUrl">
    <vt:lpwstr/>
  </property>
  <property fmtid="{D5CDD505-2E9C-101B-9397-08002B2CF9AE}" pid="5" name="AutoVersionDisabled">
    <vt:lpwstr>0</vt:lpwstr>
  </property>
  <property fmtid="{D5CDD505-2E9C-101B-9397-08002B2CF9AE}" pid="6" name="ItemType">
    <vt:lpwstr>1</vt:lpwstr>
  </property>
  <property fmtid="{D5CDD505-2E9C-101B-9397-08002B2CF9AE}" pid="7" name="Order">
    <vt:lpwstr/>
  </property>
  <property fmtid="{D5CDD505-2E9C-101B-9397-08002B2CF9AE}" pid="8" name="_SharedFileIndex">
    <vt:lpwstr/>
  </property>
  <property fmtid="{D5CDD505-2E9C-101B-9397-08002B2CF9AE}" pid="9" name="MetaInfo">
    <vt:lpwstr/>
  </property>
  <property fmtid="{D5CDD505-2E9C-101B-9397-08002B2CF9AE}" pid="10" name="Description">
    <vt:lpwstr/>
  </property>
</Properties>
</file>