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Default Extension="pict" ContentType="image/pict"/>
  <Override PartName="/ppt/slides/slide9.xml" ContentType="application/vnd.openxmlformats-officedocument.presentationml.slide+xml"/>
  <Override PartName="/ppt/tags/tag9.xml" ContentType="application/vnd.openxmlformats-officedocument.presentationml.tags+xml"/>
  <Override PartName="/ppt/embeddings/oleObject4.bin" ContentType="application/vnd.openxmlformats-officedocument.oleObject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tags/tag12.xml" ContentType="application/vnd.openxmlformats-officedocument.presentationml.tags+xml"/>
  <Override PartName="/ppt/slides/slide22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embeddings/oleObject5.bin" ContentType="application/vnd.openxmlformats-officedocument.oleObject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Default Extension="fntdata" ContentType="application/x-fontdata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tags/tag3.xml" ContentType="application/vnd.openxmlformats-officedocument.presentationml.tags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tags/tag10.xml" ContentType="application/vnd.openxmlformats-officedocument.presentationml.tags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slides/slide8.xml" ContentType="application/vnd.openxmlformats-officedocument.presentationml.slide+xml"/>
  <Override PartName="/ppt/embeddings/oleObject3.bin" ContentType="application/vnd.openxmlformats-officedocument.oleObject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ags/tag11.xml" ContentType="application/vnd.openxmlformats-officedocument.presentationml.tags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embedTrueTypeFonts="1" saveSubsetFonts="1">
  <p:sldMasterIdLst>
    <p:sldMasterId id="2147483660" r:id="rId1"/>
  </p:sldMasterIdLst>
  <p:notesMasterIdLst>
    <p:notesMasterId r:id="rId31"/>
  </p:notesMasterIdLst>
  <p:sldIdLst>
    <p:sldId id="256" r:id="rId2"/>
    <p:sldId id="370" r:id="rId3"/>
    <p:sldId id="257" r:id="rId4"/>
    <p:sldId id="353" r:id="rId5"/>
    <p:sldId id="347" r:id="rId6"/>
    <p:sldId id="348" r:id="rId7"/>
    <p:sldId id="349" r:id="rId8"/>
    <p:sldId id="296" r:id="rId9"/>
    <p:sldId id="351" r:id="rId10"/>
    <p:sldId id="297" r:id="rId11"/>
    <p:sldId id="352" r:id="rId12"/>
    <p:sldId id="285" r:id="rId13"/>
    <p:sldId id="354" r:id="rId14"/>
    <p:sldId id="286" r:id="rId15"/>
    <p:sldId id="360" r:id="rId16"/>
    <p:sldId id="359" r:id="rId17"/>
    <p:sldId id="361" r:id="rId18"/>
    <p:sldId id="356" r:id="rId19"/>
    <p:sldId id="362" r:id="rId20"/>
    <p:sldId id="363" r:id="rId21"/>
    <p:sldId id="358" r:id="rId22"/>
    <p:sldId id="364" r:id="rId23"/>
    <p:sldId id="287" r:id="rId24"/>
    <p:sldId id="289" r:id="rId25"/>
    <p:sldId id="367" r:id="rId26"/>
    <p:sldId id="365" r:id="rId27"/>
    <p:sldId id="366" r:id="rId28"/>
    <p:sldId id="369" r:id="rId29"/>
    <p:sldId id="368" r:id="rId30"/>
  </p:sldIdLst>
  <p:sldSz cx="9144000" cy="6858000" type="screen4x3"/>
  <p:notesSz cx="6858000" cy="9144000"/>
  <p:embeddedFontLst>
    <p:embeddedFont>
      <p:font typeface="Tw Cen MT"/>
      <p:regular r:id="rId32"/>
      <p:bold r:id="rId33"/>
      <p:italic r:id="rId34"/>
      <p:boldItalic r:id="rId35"/>
    </p:embeddedFont>
    <p:embeddedFont>
      <p:font typeface="Wingdings 2" charset="2"/>
      <p:regular r:id="rId36"/>
    </p:embeddedFont>
    <p:embeddedFont>
      <p:font typeface="cmsy10"/>
      <p:regular r:id="rId37"/>
    </p:embeddedFont>
    <p:embeddedFont>
      <p:font typeface="cmmi10"/>
      <p:regular r:id="rId38"/>
    </p:embeddedFont>
    <p:embeddedFont>
      <p:font typeface="Calibri"/>
      <p:regular r:id="rId39"/>
      <p:bold r:id="rId40"/>
      <p:italic r:id="rId41"/>
      <p:boldItalic r:id="rId42"/>
    </p:embeddedFont>
  </p:embeddedFontLst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prstClr val="red"/>
    </p:penClr>
  </p:showPr>
  <p:clrMru>
    <a:srgbClr val="87D25A"/>
    <a:srgbClr val="FF7E07"/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5500" autoAdjust="0"/>
  </p:normalViewPr>
  <p:slideViewPr>
    <p:cSldViewPr>
      <p:cViewPr>
        <p:scale>
          <a:sx n="86" d="100"/>
          <a:sy n="86" d="100"/>
        </p:scale>
        <p:origin x="-1384" y="-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font" Target="fonts/font1.fntdata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font" Target="fonts/font2.fntdata"/><Relationship Id="rId34" Type="http://schemas.openxmlformats.org/officeDocument/2006/relationships/font" Target="fonts/font3.fntdata"/><Relationship Id="rId35" Type="http://schemas.openxmlformats.org/officeDocument/2006/relationships/font" Target="fonts/font4.fntdata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font" Target="fonts/font6.fntdata"/><Relationship Id="rId38" Type="http://schemas.openxmlformats.org/officeDocument/2006/relationships/font" Target="fonts/font7.fntdata"/><Relationship Id="rId39" Type="http://schemas.openxmlformats.org/officeDocument/2006/relationships/font" Target="fonts/font8.fntdata"/><Relationship Id="rId40" Type="http://schemas.openxmlformats.org/officeDocument/2006/relationships/font" Target="fonts/font9.fntdata"/><Relationship Id="rId41" Type="http://schemas.openxmlformats.org/officeDocument/2006/relationships/font" Target="fonts/font10.fntdata"/><Relationship Id="rId42" Type="http://schemas.openxmlformats.org/officeDocument/2006/relationships/font" Target="fonts/font11.fntdata"/><Relationship Id="rId43" Type="http://schemas.openxmlformats.org/officeDocument/2006/relationships/printerSettings" Target="printerSettings/printerSettings1.bin"/><Relationship Id="rId44" Type="http://schemas.openxmlformats.org/officeDocument/2006/relationships/tags" Target="tags/tag1.xml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ict"/><Relationship Id="rId2" Type="http://schemas.openxmlformats.org/officeDocument/2006/relationships/image" Target="../media/image28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269CA-DC73-489F-9279-3C4548A6932D}" type="datetimeFigureOut">
              <a:rPr lang="en-US" smtClean="0"/>
              <a:pPr/>
              <a:t>11/24/13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B74ED-CC13-44AA-8176-03D80340F8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B74ED-CC13-44AA-8176-03D80340F80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B74ED-CC13-44AA-8176-03D80340F80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B74ED-CC13-44AA-8176-03D80340F80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B74ED-CC13-44AA-8176-03D80340F80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B74ED-CC13-44AA-8176-03D80340F80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B74ED-CC13-44AA-8176-03D80340F80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B74ED-CC13-44AA-8176-03D80340F80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B74ED-CC13-44AA-8176-03D80340F80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B74ED-CC13-44AA-8176-03D80340F80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D585CEB-1315-4185-8242-310B84276F7E}" type="datetimeFigureOut">
              <a:rPr lang="en-US" smtClean="0"/>
              <a:pPr/>
              <a:t>11/24/13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39FF0E-11B8-4EBE-B804-09331380EC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85CEB-1315-4185-8242-310B84276F7E}" type="datetimeFigureOut">
              <a:rPr lang="en-US" smtClean="0"/>
              <a:pPr/>
              <a:t>11/24/13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FF0E-11B8-4EBE-B804-09331380EC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D585CEB-1315-4185-8242-310B84276F7E}" type="datetimeFigureOut">
              <a:rPr lang="en-US" smtClean="0"/>
              <a:pPr/>
              <a:t>11/24/13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439FF0E-11B8-4EBE-B804-09331380EC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85CEB-1315-4185-8242-310B84276F7E}" type="datetimeFigureOut">
              <a:rPr lang="en-US" smtClean="0"/>
              <a:pPr/>
              <a:t>11/24/13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39FF0E-11B8-4EBE-B804-09331380EC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85CEB-1315-4185-8242-310B84276F7E}" type="datetimeFigureOut">
              <a:rPr lang="en-US" smtClean="0"/>
              <a:pPr/>
              <a:t>11/24/13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439FF0E-11B8-4EBE-B804-09331380EC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D585CEB-1315-4185-8242-310B84276F7E}" type="datetimeFigureOut">
              <a:rPr lang="en-US" smtClean="0"/>
              <a:pPr/>
              <a:t>11/24/13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39FF0E-11B8-4EBE-B804-09331380EC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D585CEB-1315-4185-8242-310B84276F7E}" type="datetimeFigureOut">
              <a:rPr lang="en-US" smtClean="0"/>
              <a:pPr/>
              <a:t>11/24/13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39FF0E-11B8-4EBE-B804-09331380EC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85CEB-1315-4185-8242-310B84276F7E}" type="datetimeFigureOut">
              <a:rPr lang="en-US" smtClean="0"/>
              <a:pPr/>
              <a:t>11/24/13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39FF0E-11B8-4EBE-B804-09331380EC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85CEB-1315-4185-8242-310B84276F7E}" type="datetimeFigureOut">
              <a:rPr lang="en-US" smtClean="0"/>
              <a:pPr/>
              <a:t>11/24/13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39FF0E-11B8-4EBE-B804-09331380EC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85CEB-1315-4185-8242-310B84276F7E}" type="datetimeFigureOut">
              <a:rPr lang="en-US" smtClean="0"/>
              <a:pPr/>
              <a:t>11/24/13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39FF0E-11B8-4EBE-B804-09331380EC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D585CEB-1315-4185-8242-310B84276F7E}" type="datetimeFigureOut">
              <a:rPr lang="en-US" smtClean="0"/>
              <a:pPr/>
              <a:t>11/24/13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439FF0E-11B8-4EBE-B804-09331380EC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D585CEB-1315-4185-8242-310B84276F7E}" type="datetimeFigureOut">
              <a:rPr lang="en-US" smtClean="0"/>
              <a:pPr/>
              <a:t>11/24/13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39FF0E-11B8-4EBE-B804-09331380EC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Relationship Id="rId5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2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18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2.jpeg"/><Relationship Id="rId9" Type="http://schemas.openxmlformats.org/officeDocument/2006/relationships/oleObject" Target="../embeddings/oleObject3.bin"/><Relationship Id="rId1" Type="http://schemas.openxmlformats.org/officeDocument/2006/relationships/vmlDrawing" Target="../drawings/vmlDrawing3.vml"/><Relationship Id="rId2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wmf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oleObject" Target="../embeddings/oleObject5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4" Type="http://schemas.openxmlformats.org/officeDocument/2006/relationships/image" Target="../media/image32.wmf"/><Relationship Id="rId5" Type="http://schemas.openxmlformats.org/officeDocument/2006/relationships/image" Target="../media/image33.wmf"/><Relationship Id="rId6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4" Type="http://schemas.openxmlformats.org/officeDocument/2006/relationships/image" Target="../media/image32.wmf"/><Relationship Id="rId5" Type="http://schemas.openxmlformats.org/officeDocument/2006/relationships/image" Target="../media/image33.wmf"/><Relationship Id="rId6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1.wmf"/><Relationship Id="rId5" Type="http://schemas.openxmlformats.org/officeDocument/2006/relationships/image" Target="../media/image18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1.wmf"/><Relationship Id="rId5" Type="http://schemas.openxmlformats.org/officeDocument/2006/relationships/image" Target="../media/image18.pn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jpeg"/><Relationship Id="rId12" Type="http://schemas.openxmlformats.org/officeDocument/2006/relationships/oleObject" Target="../embeddings/oleObject1.bin"/><Relationship Id="rId13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2" Type="http://schemas.openxmlformats.org/officeDocument/2006/relationships/tags" Target="../tags/tag3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9.wmf"/><Relationship Id="rId6" Type="http://schemas.openxmlformats.org/officeDocument/2006/relationships/image" Target="../media/image10.png"/><Relationship Id="rId7" Type="http://schemas.openxmlformats.org/officeDocument/2006/relationships/image" Target="../media/image11.wmf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1.wmf"/><Relationship Id="rId5" Type="http://schemas.openxmlformats.org/officeDocument/2006/relationships/image" Target="../media/image12.png"/><Relationship Id="rId6" Type="http://schemas.openxmlformats.org/officeDocument/2006/relationships/image" Target="../media/image17.png"/><Relationship Id="rId7" Type="http://schemas.openxmlformats.org/officeDocument/2006/relationships/image" Target="../media/image16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11.wmf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1.wmf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11.wmf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jpe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534400" cy="2057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On Continual Leakage of Discrete Log Representations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124200"/>
            <a:ext cx="7848600" cy="10668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Shweta Agrawal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IIT, Delhi</a:t>
            </a:r>
          </a:p>
          <a:p>
            <a:pPr algn="ctr"/>
            <a:r>
              <a:rPr lang="en-US" sz="3200" dirty="0" smtClean="0">
                <a:solidFill>
                  <a:srgbClr val="FF7E07"/>
                </a:solidFill>
              </a:rPr>
              <a:t>Joint work with </a:t>
            </a:r>
            <a:r>
              <a:rPr lang="en-US" sz="3200" dirty="0" err="1" smtClean="0">
                <a:solidFill>
                  <a:srgbClr val="FF7E07"/>
                </a:solidFill>
              </a:rPr>
              <a:t>Yevgeniy</a:t>
            </a:r>
            <a:r>
              <a:rPr lang="en-US" sz="3200" dirty="0" smtClean="0">
                <a:solidFill>
                  <a:srgbClr val="FF7E07"/>
                </a:solidFill>
              </a:rPr>
              <a:t> </a:t>
            </a:r>
            <a:r>
              <a:rPr lang="en-US" sz="3200" dirty="0" err="1" smtClean="0">
                <a:solidFill>
                  <a:srgbClr val="FF7E07"/>
                </a:solidFill>
              </a:rPr>
              <a:t>Dodis</a:t>
            </a:r>
            <a:r>
              <a:rPr lang="en-US" sz="3200" dirty="0" smtClean="0">
                <a:solidFill>
                  <a:srgbClr val="FF7E07"/>
                </a:solidFill>
              </a:rPr>
              <a:t>, </a:t>
            </a:r>
            <a:r>
              <a:rPr lang="en-US" sz="3200" dirty="0" err="1" smtClean="0">
                <a:solidFill>
                  <a:srgbClr val="FF7E07"/>
                </a:solidFill>
              </a:rPr>
              <a:t>Vinod</a:t>
            </a:r>
            <a:r>
              <a:rPr lang="en-US" sz="3200" dirty="0" smtClean="0">
                <a:solidFill>
                  <a:srgbClr val="FF7E07"/>
                </a:solidFill>
              </a:rPr>
              <a:t> </a:t>
            </a:r>
            <a:r>
              <a:rPr lang="en-US" sz="3200" dirty="0" err="1" smtClean="0">
                <a:solidFill>
                  <a:srgbClr val="FF7E07"/>
                </a:solidFill>
              </a:rPr>
              <a:t>Vaikuntanathan</a:t>
            </a:r>
            <a:r>
              <a:rPr lang="en-US" sz="3200" dirty="0" smtClean="0">
                <a:solidFill>
                  <a:srgbClr val="FF7E07"/>
                </a:solidFill>
              </a:rPr>
              <a:t> </a:t>
            </a:r>
            <a:r>
              <a:rPr lang="en-US" sz="3200" dirty="0" smtClean="0">
                <a:solidFill>
                  <a:srgbClr val="FF7E07"/>
                </a:solidFill>
              </a:rPr>
              <a:t>and Daniel </a:t>
            </a:r>
            <a:r>
              <a:rPr lang="en-US" sz="3200" dirty="0" err="1" smtClean="0">
                <a:solidFill>
                  <a:srgbClr val="FF7E07"/>
                </a:solidFill>
              </a:rPr>
              <a:t>Wichs</a:t>
            </a:r>
            <a:endParaRPr lang="en-US" sz="3200" dirty="0">
              <a:solidFill>
                <a:srgbClr val="FF7E0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5334000"/>
            <a:ext cx="415632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Several Slides by Daniel </a:t>
            </a:r>
            <a:r>
              <a:rPr lang="en-US" sz="2500" dirty="0" err="1" smtClean="0"/>
              <a:t>Wichs</a:t>
            </a:r>
            <a:r>
              <a:rPr lang="en-US" sz="2500" dirty="0" smtClean="0"/>
              <a:t> </a:t>
            </a:r>
            <a:endParaRPr lang="en-US" sz="2500" dirty="0"/>
          </a:p>
        </p:txBody>
      </p:sp>
    </p:spTree>
  </p:cSld>
  <p:clrMapOvr>
    <a:masterClrMapping/>
  </p:clrMapOvr>
  <p:transition advTm="1029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Results in CLR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7924800" cy="52578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C00000"/>
                </a:solidFill>
              </a:rPr>
              <a:t>Floppy Model: </a:t>
            </a:r>
            <a:r>
              <a:rPr lang="en-US" sz="2700" dirty="0" smtClean="0">
                <a:solidFill>
                  <a:prstClr val="black"/>
                </a:solidFill>
              </a:rPr>
              <a:t>Updates </a:t>
            </a:r>
            <a:r>
              <a:rPr lang="en-US" sz="2700" dirty="0" smtClean="0">
                <a:solidFill>
                  <a:prstClr val="black"/>
                </a:solidFill>
              </a:rPr>
              <a:t>need “</a:t>
            </a:r>
            <a:r>
              <a:rPr lang="en-US" sz="2700" dirty="0" smtClean="0">
                <a:solidFill>
                  <a:srgbClr val="FF0000"/>
                </a:solidFill>
              </a:rPr>
              <a:t>external master key</a:t>
            </a:r>
            <a:r>
              <a:rPr lang="en-US" sz="2700" dirty="0" smtClean="0">
                <a:solidFill>
                  <a:prstClr val="black"/>
                </a:solidFill>
              </a:rPr>
              <a:t>” that never leaks. </a:t>
            </a:r>
            <a:endParaRPr lang="en-US" sz="3000" dirty="0" smtClean="0">
              <a:solidFill>
                <a:srgbClr val="C00000"/>
              </a:solidFill>
            </a:endParaRPr>
          </a:p>
          <a:p>
            <a:pPr lvl="1"/>
            <a:r>
              <a:rPr lang="en-US" sz="2700" dirty="0" smtClean="0">
                <a:solidFill>
                  <a:srgbClr val="3366FF"/>
                </a:solidFill>
              </a:rPr>
              <a:t>[</a:t>
            </a:r>
            <a:r>
              <a:rPr lang="en-US" sz="2700" dirty="0" smtClean="0">
                <a:solidFill>
                  <a:srgbClr val="3366FF"/>
                </a:solidFill>
              </a:rPr>
              <a:t>ADW09]:</a:t>
            </a:r>
            <a:r>
              <a:rPr lang="en-US" sz="2700" dirty="0" smtClean="0">
                <a:solidFill>
                  <a:srgbClr val="3366FF"/>
                </a:solidFill>
              </a:rPr>
              <a:t> </a:t>
            </a:r>
            <a:r>
              <a:rPr lang="en-US" sz="2700" dirty="0" smtClean="0"/>
              <a:t>CLR signatures</a:t>
            </a:r>
          </a:p>
          <a:p>
            <a:pPr lvl="1"/>
            <a:r>
              <a:rPr lang="en-US" sz="2700" dirty="0" smtClean="0">
                <a:solidFill>
                  <a:srgbClr val="3366FF"/>
                </a:solidFill>
              </a:rPr>
              <a:t>[DFMV13]: </a:t>
            </a:r>
            <a:r>
              <a:rPr lang="en-US" sz="2700" dirty="0" smtClean="0"/>
              <a:t>ID and signature schemes  </a:t>
            </a:r>
            <a:endParaRPr lang="en-US" sz="2700" dirty="0" smtClean="0"/>
          </a:p>
          <a:p>
            <a:r>
              <a:rPr lang="en-US" sz="3000" dirty="0" smtClean="0">
                <a:solidFill>
                  <a:srgbClr val="C00000"/>
                </a:solidFill>
              </a:rPr>
              <a:t> CLR Model, no MSK, no leakage on updates :</a:t>
            </a:r>
          </a:p>
          <a:p>
            <a:pPr lvl="1"/>
            <a:r>
              <a:rPr lang="en-US" sz="2700" dirty="0" smtClean="0">
                <a:solidFill>
                  <a:srgbClr val="3366FF"/>
                </a:solidFill>
              </a:rPr>
              <a:t>[BKKV10]</a:t>
            </a:r>
            <a:r>
              <a:rPr lang="en-US" sz="2700" dirty="0" smtClean="0"/>
              <a:t>:</a:t>
            </a:r>
            <a:r>
              <a:rPr lang="en-US" sz="2700" dirty="0" smtClean="0"/>
              <a:t> CLR </a:t>
            </a:r>
            <a:r>
              <a:rPr lang="en-US" sz="2700" dirty="0" smtClean="0"/>
              <a:t>signatures, non-</a:t>
            </a:r>
            <a:r>
              <a:rPr lang="en-US" sz="2700" dirty="0" smtClean="0"/>
              <a:t>std </a:t>
            </a:r>
            <a:r>
              <a:rPr lang="en-US" sz="2700" dirty="0" smtClean="0"/>
              <a:t>assumptions</a:t>
            </a:r>
            <a:r>
              <a:rPr lang="en-US" sz="3000" dirty="0" smtClean="0"/>
              <a:t>. </a:t>
            </a:r>
            <a:endParaRPr lang="en-US" sz="3000" dirty="0" smtClean="0"/>
          </a:p>
          <a:p>
            <a:pPr lvl="1"/>
            <a:r>
              <a:rPr lang="en-US" sz="2700" dirty="0" smtClean="0">
                <a:solidFill>
                  <a:srgbClr val="3366FF"/>
                </a:solidFill>
              </a:rPr>
              <a:t>[DHLW10]</a:t>
            </a:r>
            <a:r>
              <a:rPr lang="en-US" sz="2700" dirty="0" smtClean="0"/>
              <a:t>: CLR schemes, standard </a:t>
            </a:r>
            <a:r>
              <a:rPr lang="en-US" sz="2700" dirty="0" smtClean="0"/>
              <a:t>assumptions</a:t>
            </a:r>
            <a:r>
              <a:rPr lang="en-US" sz="2700" dirty="0" smtClean="0"/>
              <a:t>.</a:t>
            </a:r>
          </a:p>
          <a:p>
            <a:pPr lvl="1"/>
            <a:r>
              <a:rPr lang="en-US" sz="2700" dirty="0" smtClean="0">
                <a:solidFill>
                  <a:srgbClr val="3366FF"/>
                </a:solidFill>
              </a:rPr>
              <a:t>[LRW11]</a:t>
            </a:r>
            <a:r>
              <a:rPr lang="en-US" sz="2700" dirty="0" smtClean="0"/>
              <a:t>: CLR Identity based schemes</a:t>
            </a:r>
          </a:p>
          <a:p>
            <a:r>
              <a:rPr lang="en-US" sz="3000" dirty="0" smtClean="0">
                <a:solidFill>
                  <a:srgbClr val="C00000"/>
                </a:solidFill>
              </a:rPr>
              <a:t> CLR Model with leakage on updates </a:t>
            </a:r>
            <a:endParaRPr lang="en-US" sz="3000" dirty="0" smtClean="0">
              <a:solidFill>
                <a:srgbClr val="C00000"/>
              </a:solidFill>
            </a:endParaRPr>
          </a:p>
          <a:p>
            <a:pPr lvl="1"/>
            <a:r>
              <a:rPr lang="en-US" sz="2700" dirty="0" smtClean="0">
                <a:solidFill>
                  <a:srgbClr val="3366FF"/>
                </a:solidFill>
              </a:rPr>
              <a:t>[LLW11, DLWW11]</a:t>
            </a:r>
            <a:r>
              <a:rPr lang="en-US" sz="2700" dirty="0" smtClean="0"/>
              <a:t>: CLR encryption schemes</a:t>
            </a:r>
          </a:p>
          <a:p>
            <a:pPr lvl="8">
              <a:buNone/>
            </a:pPr>
            <a:endParaRPr lang="en-US" sz="2500" dirty="0" smtClean="0"/>
          </a:p>
          <a:p>
            <a:pPr lvl="1"/>
            <a:endParaRPr lang="en-US" dirty="0" smtClean="0"/>
          </a:p>
        </p:txBody>
      </p:sp>
      <p:sp>
        <p:nvSpPr>
          <p:cNvPr id="6" name="Down Arrow 5"/>
          <p:cNvSpPr/>
          <p:nvPr/>
        </p:nvSpPr>
        <p:spPr>
          <a:xfrm>
            <a:off x="7696200" y="1828800"/>
            <a:ext cx="685800" cy="4191000"/>
          </a:xfrm>
          <a:prstGeom prst="downArrow">
            <a:avLst/>
          </a:prstGeom>
          <a:solidFill>
            <a:srgbClr val="FF7E07">
              <a:alpha val="5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Tw Cen MT (Body)"/>
                <a:cs typeface="Tw Cen MT (Body)"/>
              </a:rPr>
              <a:t>STRONGER</a:t>
            </a:r>
          </a:p>
        </p:txBody>
      </p:sp>
      <p:sp>
        <p:nvSpPr>
          <p:cNvPr id="7" name="Up Arrow 6"/>
          <p:cNvSpPr/>
          <p:nvPr/>
        </p:nvSpPr>
        <p:spPr>
          <a:xfrm>
            <a:off x="8382000" y="1752600"/>
            <a:ext cx="685800" cy="4114800"/>
          </a:xfrm>
          <a:prstGeom prst="upArrow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000000"/>
                </a:solidFill>
              </a:rPr>
              <a:t>F</a:t>
            </a:r>
          </a:p>
          <a:p>
            <a:pPr algn="ctr"/>
            <a:r>
              <a:rPr lang="en-US" sz="2600" dirty="0" smtClean="0">
                <a:solidFill>
                  <a:srgbClr val="000000"/>
                </a:solidFill>
              </a:rPr>
              <a:t>AS</a:t>
            </a:r>
          </a:p>
          <a:p>
            <a:pPr algn="ctr"/>
            <a:r>
              <a:rPr lang="en-US" sz="2600" dirty="0" smtClean="0">
                <a:solidFill>
                  <a:srgbClr val="000000"/>
                </a:solidFill>
              </a:rPr>
              <a:t>T</a:t>
            </a:r>
          </a:p>
          <a:p>
            <a:pPr algn="ctr"/>
            <a:r>
              <a:rPr lang="en-US" sz="2600" dirty="0" smtClean="0">
                <a:solidFill>
                  <a:srgbClr val="000000"/>
                </a:solidFill>
              </a:rPr>
              <a:t>E</a:t>
            </a:r>
          </a:p>
          <a:p>
            <a:pPr algn="ctr"/>
            <a:r>
              <a:rPr lang="en-US" sz="2600" dirty="0" smtClean="0">
                <a:solidFill>
                  <a:srgbClr val="000000"/>
                </a:solidFill>
              </a:rPr>
              <a:t>R</a:t>
            </a:r>
            <a:endParaRPr lang="en-US" sz="26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0"/>
            <a:ext cx="8915400" cy="5257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“Discrete </a:t>
            </a:r>
            <a:r>
              <a:rPr lang="en-US" sz="3200" dirty="0" smtClean="0"/>
              <a:t>log </a:t>
            </a:r>
            <a:r>
              <a:rPr lang="en-US" sz="3200" dirty="0" smtClean="0"/>
              <a:t>representations” </a:t>
            </a:r>
            <a:r>
              <a:rPr lang="en-US" sz="3200" dirty="0" smtClean="0"/>
              <a:t>are CLR </a:t>
            </a:r>
            <a:r>
              <a:rPr lang="en-US" sz="3200" dirty="0" smtClean="0"/>
              <a:t>secure</a:t>
            </a:r>
            <a:endParaRPr lang="en-US" sz="2700" dirty="0" smtClean="0"/>
          </a:p>
          <a:p>
            <a:r>
              <a:rPr lang="en-US" sz="3000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/>
              <a:t>Simple CLR </a:t>
            </a:r>
            <a:r>
              <a:rPr lang="en-US" sz="3200" dirty="0" smtClean="0">
                <a:solidFill>
                  <a:srgbClr val="FF7E07"/>
                </a:solidFill>
              </a:rPr>
              <a:t>one way function </a:t>
            </a:r>
            <a:r>
              <a:rPr lang="en-US" sz="3200" dirty="0" smtClean="0"/>
              <a:t>under Discrete </a:t>
            </a:r>
            <a:r>
              <a:rPr lang="en-US" sz="3200" dirty="0" smtClean="0"/>
              <a:t>Log</a:t>
            </a:r>
          </a:p>
          <a:p>
            <a:r>
              <a:rPr lang="en-US" sz="3200" dirty="0" err="1" smtClean="0"/>
              <a:t>Naor</a:t>
            </a:r>
            <a:r>
              <a:rPr lang="en-US" sz="3200" dirty="0" smtClean="0"/>
              <a:t> </a:t>
            </a:r>
            <a:r>
              <a:rPr lang="en-US" sz="3200" dirty="0" err="1" smtClean="0"/>
              <a:t>Segev</a:t>
            </a:r>
            <a:r>
              <a:rPr lang="en-US" sz="3200" dirty="0" smtClean="0"/>
              <a:t> bounded leakage </a:t>
            </a:r>
            <a:r>
              <a:rPr lang="en-US" sz="3200" dirty="0" smtClean="0">
                <a:solidFill>
                  <a:srgbClr val="FF7E07"/>
                </a:solidFill>
              </a:rPr>
              <a:t>encryption scheme </a:t>
            </a:r>
            <a:r>
              <a:rPr lang="en-US" sz="3200" dirty="0" smtClean="0"/>
              <a:t>is CLR </a:t>
            </a:r>
            <a:r>
              <a:rPr lang="en-US" sz="3200" dirty="0" smtClean="0"/>
              <a:t>secure</a:t>
            </a:r>
            <a:endParaRPr lang="en-US" sz="3500" dirty="0" smtClean="0"/>
          </a:p>
          <a:p>
            <a:pPr>
              <a:buNone/>
            </a:pPr>
            <a:endParaRPr lang="en-US" sz="3000" dirty="0" smtClean="0">
              <a:solidFill>
                <a:srgbClr val="C00000"/>
              </a:solidFill>
            </a:endParaRPr>
          </a:p>
          <a:p>
            <a:pPr lvl="8">
              <a:buNone/>
            </a:pPr>
            <a:endParaRPr lang="en-US" sz="2500" dirty="0" smtClean="0"/>
          </a:p>
          <a:p>
            <a:pPr lvl="1"/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 smtClean="0"/>
              <a:t>Our Results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600200"/>
            <a:ext cx="3884315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8"/>
            <a:r>
              <a:rPr lang="en-US" sz="3500" dirty="0" smtClean="0"/>
              <a:t>In the</a:t>
            </a:r>
            <a:r>
              <a:rPr lang="en-US" sz="3500" dirty="0" smtClean="0"/>
              <a:t> </a:t>
            </a:r>
            <a:r>
              <a:rPr lang="en-US" sz="3500" dirty="0" smtClean="0">
                <a:solidFill>
                  <a:srgbClr val="0000FF"/>
                </a:solidFill>
              </a:rPr>
              <a:t>floppy </a:t>
            </a:r>
            <a:r>
              <a:rPr lang="en-US" sz="3500" dirty="0" smtClean="0"/>
              <a:t>model :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3050" y="5029200"/>
            <a:ext cx="6982150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8"/>
            <a:r>
              <a:rPr lang="en-US" sz="3500" dirty="0" smtClean="0"/>
              <a:t>In the in the</a:t>
            </a:r>
            <a:r>
              <a:rPr lang="en-US" sz="3500" dirty="0" smtClean="0"/>
              <a:t> </a:t>
            </a:r>
            <a:r>
              <a:rPr lang="en-US" sz="3500" dirty="0" smtClean="0">
                <a:solidFill>
                  <a:srgbClr val="0000FF"/>
                </a:solidFill>
              </a:rPr>
              <a:t>bounded leakage </a:t>
            </a:r>
            <a:r>
              <a:rPr lang="en-US" sz="3500" dirty="0" smtClean="0"/>
              <a:t>model </a:t>
            </a:r>
            <a:r>
              <a:rPr lang="en-US" sz="3500" dirty="0" smtClean="0"/>
              <a:t>: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5791200"/>
            <a:ext cx="768672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3200" dirty="0" smtClean="0">
                <a:solidFill>
                  <a:prstClr val="black"/>
                </a:solidFill>
              </a:rPr>
              <a:t>First leakage resilient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smtClean="0">
                <a:solidFill>
                  <a:srgbClr val="FF7E07"/>
                </a:solidFill>
              </a:rPr>
              <a:t>traitor </a:t>
            </a:r>
            <a:r>
              <a:rPr lang="en-US" sz="3200" dirty="0" smtClean="0">
                <a:solidFill>
                  <a:srgbClr val="FF7E07"/>
                </a:solidFill>
              </a:rPr>
              <a:t>tracing scheme</a:t>
            </a:r>
            <a:r>
              <a:rPr lang="en-US" sz="3200" dirty="0" smtClean="0">
                <a:solidFill>
                  <a:prstClr val="black"/>
                </a:solidFill>
              </a:rPr>
              <a:t>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CLR Security of Discrete Log representations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2057400"/>
            <a:ext cx="75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3366FF"/>
                </a:solidFill>
              </a:rPr>
              <a:t>Setting:</a:t>
            </a:r>
          </a:p>
          <a:p>
            <a:r>
              <a:rPr lang="en-US" sz="3000" dirty="0" smtClean="0"/>
              <a:t>Let G be a group of prime order </a:t>
            </a:r>
            <a:r>
              <a:rPr lang="en-US" sz="3000" dirty="0" err="1" smtClean="0"/>
              <a:t>q</a:t>
            </a:r>
            <a:r>
              <a:rPr lang="en-US" sz="3000" dirty="0" smtClean="0"/>
              <a:t>.</a:t>
            </a:r>
          </a:p>
          <a:p>
            <a:r>
              <a:rPr lang="en-US" sz="3000" dirty="0" smtClean="0"/>
              <a:t>Given random elements g</a:t>
            </a:r>
            <a:r>
              <a:rPr lang="en-US" sz="3000" baseline="-25000" dirty="0" smtClean="0"/>
              <a:t>1</a:t>
            </a:r>
            <a:r>
              <a:rPr lang="en-US" sz="3000" dirty="0" smtClean="0"/>
              <a:t>…. </a:t>
            </a:r>
            <a:r>
              <a:rPr lang="en-US" sz="3000" dirty="0" err="1" smtClean="0"/>
              <a:t>g</a:t>
            </a:r>
            <a:r>
              <a:rPr lang="en-US" sz="3000" baseline="-25000" dirty="0" err="1" smtClean="0"/>
              <a:t>n</a:t>
            </a:r>
            <a:r>
              <a:rPr lang="en-US" sz="3000" baseline="-25000" dirty="0" smtClean="0"/>
              <a:t> </a:t>
            </a:r>
            <a:r>
              <a:rPr lang="en-US" sz="3000" dirty="0" smtClean="0"/>
              <a:t>of G. </a:t>
            </a:r>
            <a:endParaRPr lang="en-US" sz="3000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" y="3704272"/>
            <a:ext cx="75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3366FF"/>
                </a:solidFill>
              </a:rPr>
              <a:t>DL representation:</a:t>
            </a:r>
          </a:p>
          <a:p>
            <a:r>
              <a:rPr lang="en-US" sz="3000" dirty="0" err="1" smtClean="0"/>
              <a:t>x</a:t>
            </a:r>
            <a:r>
              <a:rPr lang="en-US" sz="3000" dirty="0" smtClean="0"/>
              <a:t> = x</a:t>
            </a:r>
            <a:r>
              <a:rPr lang="en-US" sz="3000" baseline="-25000" dirty="0" smtClean="0"/>
              <a:t>1</a:t>
            </a:r>
            <a:r>
              <a:rPr lang="en-US" sz="3000" dirty="0" smtClean="0"/>
              <a:t>…..</a:t>
            </a:r>
            <a:r>
              <a:rPr lang="en-US" sz="3000" dirty="0" err="1" smtClean="0"/>
              <a:t>x</a:t>
            </a:r>
            <a:r>
              <a:rPr lang="en-US" sz="3000" baseline="-25000" dirty="0" err="1" smtClean="0"/>
              <a:t>n</a:t>
            </a:r>
            <a:r>
              <a:rPr lang="en-US" sz="3000" dirty="0" smtClean="0"/>
              <a:t> in </a:t>
            </a:r>
            <a:r>
              <a:rPr lang="en-US" sz="3000" dirty="0" err="1" smtClean="0"/>
              <a:t>Z</a:t>
            </a:r>
            <a:r>
              <a:rPr lang="en-US" sz="3000" baseline="50000" dirty="0" err="1" smtClean="0"/>
              <a:t>q</a:t>
            </a:r>
            <a:r>
              <a:rPr lang="en-US" sz="3000" baseline="-25000" dirty="0" err="1" smtClean="0"/>
              <a:t>n</a:t>
            </a:r>
            <a:r>
              <a:rPr lang="en-US" sz="3000" dirty="0" smtClean="0"/>
              <a:t> is a discrete log representation of </a:t>
            </a:r>
            <a:r>
              <a:rPr lang="en-US" sz="3000" dirty="0" err="1" smtClean="0"/>
              <a:t>y</a:t>
            </a:r>
            <a:r>
              <a:rPr lang="en-US" sz="3000" dirty="0" smtClean="0"/>
              <a:t> </a:t>
            </a:r>
            <a:r>
              <a:rPr lang="en-US" sz="3000" dirty="0" err="1" smtClean="0"/>
              <a:t>w.r.t</a:t>
            </a:r>
            <a:r>
              <a:rPr lang="en-US" sz="3000" dirty="0" smtClean="0"/>
              <a:t>.</a:t>
            </a:r>
            <a:r>
              <a:rPr lang="en-US" sz="3000" dirty="0" smtClean="0"/>
              <a:t> </a:t>
            </a:r>
            <a:r>
              <a:rPr lang="en-US" sz="3000" dirty="0" smtClean="0"/>
              <a:t>g</a:t>
            </a:r>
            <a:r>
              <a:rPr lang="en-US" sz="3000" baseline="-25000" dirty="0" smtClean="0"/>
              <a:t>1</a:t>
            </a:r>
            <a:r>
              <a:rPr lang="en-US" sz="3000" dirty="0" smtClean="0"/>
              <a:t>…. </a:t>
            </a:r>
            <a:r>
              <a:rPr lang="en-US" sz="3000" dirty="0" err="1" smtClean="0"/>
              <a:t>g</a:t>
            </a:r>
            <a:r>
              <a:rPr lang="en-US" sz="3000" baseline="-25000" dirty="0" err="1" smtClean="0"/>
              <a:t>n</a:t>
            </a:r>
            <a:r>
              <a:rPr lang="en-US" sz="3000" baseline="-25000" dirty="0" smtClean="0"/>
              <a:t> </a:t>
            </a:r>
            <a:r>
              <a:rPr lang="en-US" sz="3000" dirty="0" smtClean="0"/>
              <a:t>if : </a:t>
            </a:r>
            <a:endParaRPr lang="en-US" sz="30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2895600" y="5257800"/>
          <a:ext cx="1924050" cy="1282700"/>
        </p:xfrm>
        <a:graphic>
          <a:graphicData uri="http://schemas.openxmlformats.org/presentationml/2006/ole">
            <p:oleObj spid="_x0000_s31746" name="Equation" r:id="rId5" imgW="647700" imgH="431800" progId="Equation.DSMT4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Leakage resilience of DL representations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500" dirty="0" smtClean="0"/>
              <a:t>Previously </a:t>
            </a:r>
            <a:r>
              <a:rPr lang="en-US" sz="2500" dirty="0" smtClean="0"/>
              <a:t>(NS09,ADW09,KV09)</a:t>
            </a:r>
            <a:r>
              <a:rPr lang="en-US" sz="3500" dirty="0" smtClean="0"/>
              <a:t>, discrete log representations were shown secure against </a:t>
            </a:r>
            <a:r>
              <a:rPr lang="en-US" sz="3500" dirty="0" smtClean="0">
                <a:solidFill>
                  <a:srgbClr val="3366FF"/>
                </a:solidFill>
              </a:rPr>
              <a:t>bounded </a:t>
            </a:r>
            <a:r>
              <a:rPr lang="en-US" sz="3500" dirty="0" smtClean="0"/>
              <a:t>leakage.</a:t>
            </a:r>
          </a:p>
          <a:p>
            <a:r>
              <a:rPr lang="en-US" sz="3500" dirty="0" smtClean="0"/>
              <a:t>Arbitrary leakage function </a:t>
            </a:r>
            <a:r>
              <a:rPr lang="en-US" sz="3500" dirty="0" err="1" smtClean="0"/>
              <a:t>f</a:t>
            </a:r>
            <a:r>
              <a:rPr lang="en-US" sz="3500" dirty="0" smtClean="0"/>
              <a:t> allowed as long as only L bits leaked over lifetime.</a:t>
            </a:r>
          </a:p>
          <a:p>
            <a:r>
              <a:rPr lang="en-US" sz="3500" dirty="0" smtClean="0"/>
              <a:t>We show that discrete log representations are secure against </a:t>
            </a:r>
            <a:r>
              <a:rPr lang="en-US" sz="3500" dirty="0" smtClean="0">
                <a:solidFill>
                  <a:srgbClr val="3366FF"/>
                </a:solidFill>
              </a:rPr>
              <a:t>continuous leakage in the floppy model.</a:t>
            </a:r>
            <a:endParaRPr lang="en-US" sz="350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daniel wichs\Local Settings\Temporary Internet Files\Content.IE5\2XCDIHAD\MCj0433903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924" y="2275820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</p:pic>
      <p:sp>
        <p:nvSpPr>
          <p:cNvPr id="38" name="TextBox 37"/>
          <p:cNvSpPr txBox="1"/>
          <p:nvPr/>
        </p:nvSpPr>
        <p:spPr>
          <a:xfrm>
            <a:off x="457200" y="1600200"/>
            <a:ext cx="1308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FF"/>
                </a:solidFill>
              </a:rPr>
              <a:t>DL rep</a:t>
            </a:r>
            <a:endParaRPr lang="en-US" sz="2800" b="1" dirty="0">
              <a:solidFill>
                <a:srgbClr val="0066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33600" y="2971800"/>
            <a:ext cx="632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3366FF"/>
                </a:solidFill>
              </a:rPr>
              <a:t>Rerand(MSK</a:t>
            </a:r>
            <a:r>
              <a:rPr lang="en-US" sz="3000" dirty="0" smtClean="0">
                <a:solidFill>
                  <a:srgbClr val="3366FF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 </a:t>
            </a:r>
            <a:r>
              <a:rPr lang="en-US" sz="3000" dirty="0" smtClean="0"/>
              <a:t>After </a:t>
            </a:r>
            <a:r>
              <a:rPr lang="en-US" sz="3000" dirty="0" smtClean="0"/>
              <a:t>leakage </a:t>
            </a:r>
            <a:r>
              <a:rPr lang="en-US" sz="3000" dirty="0" err="1" smtClean="0"/>
              <a:t>f(</a:t>
            </a:r>
            <a:r>
              <a:rPr lang="en-US" sz="3000" dirty="0" err="1" smtClean="0"/>
              <a:t>x</a:t>
            </a:r>
            <a:r>
              <a:rPr lang="en-US" sz="3000" dirty="0" smtClean="0"/>
              <a:t>)</a:t>
            </a:r>
            <a:r>
              <a:rPr lang="en-US" sz="3000" dirty="0" smtClean="0"/>
              <a:t>, sample random β</a:t>
            </a:r>
            <a:r>
              <a:rPr lang="en-US" sz="3000" baseline="-25000" dirty="0" smtClean="0"/>
              <a:t>1</a:t>
            </a:r>
            <a:r>
              <a:rPr lang="en-US" sz="3000" dirty="0" smtClean="0"/>
              <a:t>…</a:t>
            </a:r>
            <a:r>
              <a:rPr lang="en-US" sz="3000" dirty="0" err="1" smtClean="0"/>
              <a:t>β</a:t>
            </a:r>
            <a:r>
              <a:rPr lang="en-US" sz="3000" baseline="-25000" dirty="0" err="1" smtClean="0"/>
              <a:t>n</a:t>
            </a:r>
            <a:r>
              <a:rPr lang="en-US" sz="3000" dirty="0" smtClean="0"/>
              <a:t> so that</a:t>
            </a:r>
            <a:r>
              <a:rPr lang="en-US" sz="3000" dirty="0" smtClean="0"/>
              <a:t> &lt;</a:t>
            </a:r>
            <a:r>
              <a:rPr lang="en-US" sz="3000" dirty="0" err="1" smtClean="0"/>
              <a:t>α,β</a:t>
            </a:r>
            <a:r>
              <a:rPr lang="en-US" sz="3000" dirty="0" smtClean="0"/>
              <a:t>&gt; </a:t>
            </a:r>
            <a:r>
              <a:rPr lang="en-US" sz="3000" dirty="0" smtClean="0"/>
              <a:t>=</a:t>
            </a:r>
            <a:r>
              <a:rPr lang="en-US" sz="3000" dirty="0" smtClean="0"/>
              <a:t>0</a:t>
            </a:r>
            <a:endParaRPr lang="en-US" sz="3000" dirty="0" smtClean="0"/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 </a:t>
            </a:r>
            <a:r>
              <a:rPr lang="en-US" sz="3000" dirty="0" smtClean="0"/>
              <a:t>Output </a:t>
            </a:r>
            <a:r>
              <a:rPr lang="en-US" sz="3000" dirty="0" smtClean="0"/>
              <a:t>x</a:t>
            </a:r>
            <a:r>
              <a:rPr lang="en-US" sz="3000" baseline="-25000" dirty="0" smtClean="0"/>
              <a:t>2 </a:t>
            </a:r>
            <a:r>
              <a:rPr lang="en-US" sz="3000" dirty="0" smtClean="0"/>
              <a:t>= </a:t>
            </a:r>
            <a:r>
              <a:rPr lang="en-US" sz="3000" dirty="0" err="1" smtClean="0"/>
              <a:t>x</a:t>
            </a:r>
            <a:r>
              <a:rPr lang="en-US" sz="3000" baseline="-25000" dirty="0" smtClean="0"/>
              <a:t> </a:t>
            </a:r>
            <a:r>
              <a:rPr lang="en-US" sz="3000" dirty="0" smtClean="0"/>
              <a:t>+ </a:t>
            </a:r>
            <a:r>
              <a:rPr lang="en-US" sz="3000" dirty="0" err="1" smtClean="0"/>
              <a:t>β</a:t>
            </a:r>
            <a:endParaRPr lang="en-US" sz="3000" dirty="0"/>
          </a:p>
        </p:txBody>
      </p:sp>
      <p:pic>
        <p:nvPicPr>
          <p:cNvPr id="11" name="Picture 5" descr="C:\Documents and Settings\daniel wichs\Local Settings\Temporary Internet Files\Content.IE5\7N1KLAAN\MCj0441754000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23091" y="1371600"/>
            <a:ext cx="914400" cy="914400"/>
          </a:xfrm>
          <a:prstGeom prst="rect">
            <a:avLst/>
          </a:prstGeom>
          <a:noFill/>
        </p:spPr>
      </p:pic>
      <p:pic>
        <p:nvPicPr>
          <p:cNvPr id="14" name="Picture 2" descr="C:\Documents and Settings\daniel wichs\Local Settings\Temporary Internet Files\Content.IE5\2XCDIHAD\MCj0433903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604" y="2266336"/>
            <a:ext cx="914400" cy="9144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</p:pic>
      <p:pic>
        <p:nvPicPr>
          <p:cNvPr id="3074" name="Picture 2" descr="C:\Documents and Settings\daniel wichs\Local Settings\Temporary Internet Files\Content.IE5\4FTSIRPR\MCj04413100000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5334000"/>
            <a:ext cx="1143000" cy="1143000"/>
          </a:xfrm>
          <a:prstGeom prst="rect">
            <a:avLst/>
          </a:prstGeom>
          <a:noFill/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0" y="228600"/>
            <a:ext cx="91440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Key Refreshing Procedure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81400" y="1752600"/>
            <a:ext cx="938212" cy="127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4648200" y="2057400"/>
            <a:ext cx="3968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MSK </a:t>
            </a:r>
            <a:r>
              <a:rPr lang="en-US" sz="2400" dirty="0" smtClean="0"/>
              <a:t>= DL α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….</a:t>
            </a:r>
            <a:r>
              <a:rPr lang="en-US" sz="2400" dirty="0" err="1" smtClean="0"/>
              <a:t>α</a:t>
            </a:r>
            <a:r>
              <a:rPr lang="en-US" sz="2400" baseline="-25000" dirty="0" err="1" smtClean="0"/>
              <a:t>n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of </a:t>
            </a:r>
            <a:r>
              <a:rPr lang="en-US" sz="2000" dirty="0" smtClean="0"/>
              <a:t>g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…. </a:t>
            </a:r>
            <a:r>
              <a:rPr lang="en-US" sz="2000" dirty="0" err="1" smtClean="0"/>
              <a:t>g</a:t>
            </a:r>
            <a:r>
              <a:rPr lang="en-US" sz="2000" baseline="-25000" dirty="0" err="1" smtClean="0"/>
              <a:t>n</a:t>
            </a:r>
            <a:r>
              <a:rPr lang="en-US" sz="2000" baseline="-25000" dirty="0" smtClean="0"/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5" name="Left Arrow 34"/>
          <p:cNvSpPr/>
          <p:nvPr/>
        </p:nvSpPr>
        <p:spPr>
          <a:xfrm>
            <a:off x="1828800" y="2438400"/>
            <a:ext cx="1600200" cy="533400"/>
          </a:xfrm>
          <a:prstGeom prst="leftArrow">
            <a:avLst/>
          </a:prstGeom>
          <a:solidFill>
            <a:srgbClr val="FFFF00">
              <a:alpha val="6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Rerand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1270000" y="5257800"/>
          <a:ext cx="5168900" cy="1282700"/>
        </p:xfrm>
        <a:graphic>
          <a:graphicData uri="http://schemas.openxmlformats.org/presentationml/2006/ole">
            <p:oleObj spid="_x0000_s33794" name="Equation" r:id="rId9" imgW="1739900" imgH="431800" progId="Equation.DSMT4">
              <p:embed/>
            </p:oleObj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1143000" y="2646402"/>
            <a:ext cx="3888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/>
              <a:t>x</a:t>
            </a:r>
            <a:endParaRPr lang="en-US" sz="3000" b="1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5" grpId="4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is this secure?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6248400" y="1942981"/>
            <a:ext cx="2410555" cy="2019419"/>
            <a:chOff x="685800" y="2005329"/>
            <a:chExt cx="2148814" cy="1652274"/>
          </a:xfrm>
        </p:grpSpPr>
        <p:grpSp>
          <p:nvGrpSpPr>
            <p:cNvPr id="29" name="Group 28"/>
            <p:cNvGrpSpPr/>
            <p:nvPr/>
          </p:nvGrpSpPr>
          <p:grpSpPr>
            <a:xfrm>
              <a:off x="685800" y="2005329"/>
              <a:ext cx="2148814" cy="1652271"/>
              <a:chOff x="685800" y="2005329"/>
              <a:chExt cx="2148814" cy="16522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685800" y="2057400"/>
                <a:ext cx="1905000" cy="1600200"/>
              </a:xfrm>
              <a:prstGeom prst="rect">
                <a:avLst/>
              </a:prstGeom>
              <a:solidFill>
                <a:srgbClr val="CCFFCC">
                  <a:alpha val="58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85800" y="2005329"/>
                <a:ext cx="2148814" cy="45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smtClean="0"/>
                  <a:t>S</a:t>
                </a:r>
                <a:endParaRPr lang="en-US" sz="3000" dirty="0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685800" y="2954940"/>
              <a:ext cx="1426448" cy="702663"/>
              <a:chOff x="685800" y="2954940"/>
              <a:chExt cx="1426448" cy="702663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685800" y="3034140"/>
                <a:ext cx="883039" cy="623463"/>
              </a:xfrm>
              <a:prstGeom prst="rect">
                <a:avLst/>
              </a:prstGeom>
              <a:solidFill>
                <a:srgbClr val="FF7E07">
                  <a:alpha val="64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85800" y="2954940"/>
                <a:ext cx="1426448" cy="45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smtClean="0"/>
                  <a:t>T</a:t>
                </a:r>
                <a:r>
                  <a:rPr lang="en-US" sz="2500" dirty="0" smtClean="0"/>
                  <a:t> </a:t>
                </a:r>
              </a:p>
            </p:txBody>
          </p:sp>
        </p:grpSp>
      </p:grpSp>
      <p:pic>
        <p:nvPicPr>
          <p:cNvPr id="19" name="Picture 7" descr="C:\Documents and Settings\daniel wichs\Local Settings\Temporary Internet Files\Content.IE5\ATUNA1IJ\MCj0435931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200400"/>
            <a:ext cx="1295400" cy="981083"/>
          </a:xfrm>
          <a:prstGeom prst="rect">
            <a:avLst/>
          </a:prstGeom>
          <a:noFill/>
        </p:spPr>
      </p:pic>
      <p:grpSp>
        <p:nvGrpSpPr>
          <p:cNvPr id="54" name="Group 53"/>
          <p:cNvGrpSpPr/>
          <p:nvPr/>
        </p:nvGrpSpPr>
        <p:grpSpPr>
          <a:xfrm>
            <a:off x="3429000" y="2971800"/>
            <a:ext cx="2362200" cy="990600"/>
            <a:chOff x="3429000" y="1905000"/>
            <a:chExt cx="2362200" cy="990600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3429000" y="2438400"/>
              <a:ext cx="2362200" cy="158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10800000">
              <a:off x="3505200" y="2894011"/>
              <a:ext cx="2209800" cy="158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495800" y="1905000"/>
              <a:ext cx="46532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i="1" dirty="0" err="1" smtClean="0"/>
                <a:t>f</a:t>
              </a:r>
              <a:r>
                <a:rPr lang="en-US" sz="3000" i="1" baseline="-25000" dirty="0" err="1" smtClean="0"/>
                <a:t>k</a:t>
              </a:r>
              <a:endParaRPr lang="en-US" sz="3000" i="1" baseline="-25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419600" y="2341602"/>
              <a:ext cx="104675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i="1" dirty="0" err="1" smtClean="0"/>
                <a:t>f</a:t>
              </a:r>
              <a:r>
                <a:rPr lang="en-US" sz="3000" i="1" baseline="-25000" dirty="0" err="1" smtClean="0"/>
                <a:t>k</a:t>
              </a:r>
              <a:r>
                <a:rPr lang="en-US" sz="3000" i="1" dirty="0" err="1" smtClean="0"/>
                <a:t>(x</a:t>
              </a:r>
              <a:r>
                <a:rPr lang="en-US" sz="3000" i="1" baseline="-25000" dirty="0" err="1" smtClean="0"/>
                <a:t>k</a:t>
              </a:r>
              <a:r>
                <a:rPr lang="en-US" sz="3000" i="1" dirty="0" smtClean="0"/>
                <a:t>)</a:t>
              </a:r>
              <a:endParaRPr lang="en-US" sz="3000" i="1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81000" y="1676400"/>
            <a:ext cx="2410555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S = DL reps of </a:t>
            </a:r>
            <a:r>
              <a:rPr lang="en-US" sz="2600" dirty="0" err="1" smtClean="0"/>
              <a:t>y</a:t>
            </a:r>
            <a:endParaRPr lang="en-US" sz="2600" dirty="0" smtClean="0"/>
          </a:p>
          <a:p>
            <a:r>
              <a:rPr lang="en-US" sz="2600" dirty="0" smtClean="0"/>
              <a:t>Dim = n-1</a:t>
            </a:r>
            <a:endParaRPr lang="en-US" sz="2600" dirty="0"/>
          </a:p>
        </p:txBody>
      </p:sp>
      <p:sp>
        <p:nvSpPr>
          <p:cNvPr id="56" name="TextBox 55"/>
          <p:cNvSpPr txBox="1"/>
          <p:nvPr/>
        </p:nvSpPr>
        <p:spPr>
          <a:xfrm>
            <a:off x="3048000" y="1676400"/>
            <a:ext cx="2667000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T = subspace of S</a:t>
            </a:r>
          </a:p>
          <a:p>
            <a:r>
              <a:rPr lang="en-US" sz="2600" dirty="0" smtClean="0"/>
              <a:t>Dim = n-2</a:t>
            </a:r>
            <a:endParaRPr lang="en-US" sz="2600" dirty="0"/>
          </a:p>
        </p:txBody>
      </p:sp>
      <p:cxnSp>
        <p:nvCxnSpPr>
          <p:cNvPr id="58" name="Straight Arrow Connector 57"/>
          <p:cNvCxnSpPr/>
          <p:nvPr/>
        </p:nvCxnSpPr>
        <p:spPr>
          <a:xfrm rot="10800000">
            <a:off x="685800" y="3733800"/>
            <a:ext cx="990600" cy="158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52400" y="3485346"/>
            <a:ext cx="533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X</a:t>
            </a:r>
            <a:r>
              <a:rPr lang="en-US" sz="2500" baseline="30000" dirty="0" smtClean="0"/>
              <a:t>*</a:t>
            </a:r>
            <a:endParaRPr lang="en-US" sz="2500" baseline="30000" dirty="0"/>
          </a:p>
        </p:txBody>
      </p:sp>
      <p:grpSp>
        <p:nvGrpSpPr>
          <p:cNvPr id="66" name="Group 65"/>
          <p:cNvGrpSpPr/>
          <p:nvPr/>
        </p:nvGrpSpPr>
        <p:grpSpPr>
          <a:xfrm>
            <a:off x="1524000" y="5105400"/>
            <a:ext cx="5715000" cy="1315254"/>
            <a:chOff x="1524000" y="5105400"/>
            <a:chExt cx="5715000" cy="1315254"/>
          </a:xfrm>
        </p:grpSpPr>
        <p:grpSp>
          <p:nvGrpSpPr>
            <p:cNvPr id="65" name="Group 64"/>
            <p:cNvGrpSpPr/>
            <p:nvPr/>
          </p:nvGrpSpPr>
          <p:grpSpPr>
            <a:xfrm>
              <a:off x="1524000" y="5105400"/>
              <a:ext cx="5715000" cy="1295400"/>
              <a:chOff x="1524000" y="5105400"/>
              <a:chExt cx="5715000" cy="1295400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1524000" y="5105400"/>
                <a:ext cx="5715000" cy="1295400"/>
                <a:chOff x="1524000" y="5105400"/>
                <a:chExt cx="5715000" cy="1295400"/>
              </a:xfrm>
            </p:grpSpPr>
            <p:grpSp>
              <p:nvGrpSpPr>
                <p:cNvPr id="39" name="Group 38"/>
                <p:cNvGrpSpPr/>
                <p:nvPr/>
              </p:nvGrpSpPr>
              <p:grpSpPr>
                <a:xfrm>
                  <a:off x="1524000" y="5105400"/>
                  <a:ext cx="5715000" cy="1295400"/>
                  <a:chOff x="2590800" y="5029200"/>
                  <a:chExt cx="6400800" cy="1524000"/>
                </a:xfrm>
              </p:grpSpPr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3085091" y="5039380"/>
                    <a:ext cx="1791709" cy="6155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b="1" dirty="0" err="1" smtClean="0"/>
                      <a:t>Rerand</a:t>
                    </a:r>
                    <a:endParaRPr lang="en-US" sz="2800" b="1" dirty="0"/>
                  </a:p>
                </p:txBody>
              </p:sp>
              <p:grpSp>
                <p:nvGrpSpPr>
                  <p:cNvPr id="41" name="Group 38"/>
                  <p:cNvGrpSpPr/>
                  <p:nvPr/>
                </p:nvGrpSpPr>
                <p:grpSpPr>
                  <a:xfrm>
                    <a:off x="2590800" y="5029200"/>
                    <a:ext cx="6400800" cy="1524000"/>
                    <a:chOff x="2590800" y="5029200"/>
                    <a:chExt cx="6400800" cy="1524000"/>
                  </a:xfrm>
                </p:grpSpPr>
                <p:sp>
                  <p:nvSpPr>
                    <p:cNvPr id="42" name="TextBox 41"/>
                    <p:cNvSpPr txBox="1"/>
                    <p:nvPr/>
                  </p:nvSpPr>
                  <p:spPr>
                    <a:xfrm>
                      <a:off x="4685291" y="5029200"/>
                      <a:ext cx="1791709" cy="61555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b="1" dirty="0" err="1" smtClean="0"/>
                        <a:t>Rerand</a:t>
                      </a:r>
                      <a:endParaRPr lang="en-US" sz="2800" b="1" dirty="0"/>
                    </a:p>
                  </p:txBody>
                </p:sp>
                <p:grpSp>
                  <p:nvGrpSpPr>
                    <p:cNvPr id="43" name="Group 36"/>
                    <p:cNvGrpSpPr/>
                    <p:nvPr/>
                  </p:nvGrpSpPr>
                  <p:grpSpPr>
                    <a:xfrm>
                      <a:off x="2590800" y="5039380"/>
                      <a:ext cx="6400800" cy="1513820"/>
                      <a:chOff x="2590800" y="5039380"/>
                      <a:chExt cx="6400800" cy="1513820"/>
                    </a:xfrm>
                  </p:grpSpPr>
                  <p:sp>
                    <p:nvSpPr>
                      <p:cNvPr id="44" name="TextBox 43"/>
                      <p:cNvSpPr txBox="1"/>
                      <p:nvPr/>
                    </p:nvSpPr>
                    <p:spPr>
                      <a:xfrm>
                        <a:off x="6285491" y="5039380"/>
                        <a:ext cx="1791709" cy="61555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2800" b="1" dirty="0" err="1" smtClean="0"/>
                          <a:t>Rerand</a:t>
                        </a:r>
                        <a:endParaRPr lang="en-US" sz="2800" b="1" dirty="0"/>
                      </a:p>
                    </p:txBody>
                  </p:sp>
                  <p:grpSp>
                    <p:nvGrpSpPr>
                      <p:cNvPr id="45" name="Group 35"/>
                      <p:cNvGrpSpPr/>
                      <p:nvPr/>
                    </p:nvGrpSpPr>
                    <p:grpSpPr>
                      <a:xfrm>
                        <a:off x="2590800" y="5638800"/>
                        <a:ext cx="6400800" cy="914400"/>
                        <a:chOff x="2590800" y="5638800"/>
                        <a:chExt cx="6400800" cy="914400"/>
                      </a:xfrm>
                    </p:grpSpPr>
                    <p:pic>
                      <p:nvPicPr>
                        <p:cNvPr id="46" name="Picture 2" descr="C:\Documents and Settings\daniel wichs\Local Settings\Temporary Internet Files\Content.IE5\2XCDIHAD\MCj04339030000[1]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5000" y="5638800"/>
                          <a:ext cx="914400" cy="91440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</p:pic>
                    <p:pic>
                      <p:nvPicPr>
                        <p:cNvPr id="47" name="Picture 2" descr="C:\Documents and Settings\daniel wichs\Local Settings\Temporary Internet Files\Content.IE5\2XCDIHAD\MCj04339030000[1]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9000" y="5638800"/>
                          <a:ext cx="914400" cy="914400"/>
                        </a:xfrm>
                        <a:prstGeom prst="rect">
                          <a:avLst/>
                        </a:prstGeom>
                        <a:solidFill>
                          <a:srgbClr val="0066FF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</p:pic>
                    <p:pic>
                      <p:nvPicPr>
                        <p:cNvPr id="48" name="Picture 2" descr="C:\Documents and Settings\daniel wichs\Local Settings\Temporary Internet Files\Content.IE5\2XCDIHAD\MCj04339030000[1]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0" y="5638800"/>
                          <a:ext cx="914400" cy="914400"/>
                        </a:xfrm>
                        <a:prstGeom prst="rect">
                          <a:avLst/>
                        </a:prstGeom>
                        <a:solidFill>
                          <a:srgbClr val="92D05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</p:pic>
                    <p:pic>
                      <p:nvPicPr>
                        <p:cNvPr id="49" name="Picture 2" descr="C:\Documents and Settings\daniel wichs\Local Settings\Temporary Internet Files\Content.IE5\2XCDIHAD\MCj04339030000[1]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0800" y="5638800"/>
                          <a:ext cx="914400" cy="914400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</p:pic>
                    <p:sp>
                      <p:nvSpPr>
                        <p:cNvPr id="50" name="Right Arrow 49"/>
                        <p:cNvSpPr/>
                        <p:nvPr/>
                      </p:nvSpPr>
                      <p:spPr>
                        <a:xfrm>
                          <a:off x="3657600" y="5943600"/>
                          <a:ext cx="457200" cy="228600"/>
                        </a:xfrm>
                        <a:prstGeom prst="rightArrow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1" name="Right Arrow 50"/>
                        <p:cNvSpPr/>
                        <p:nvPr/>
                      </p:nvSpPr>
                      <p:spPr>
                        <a:xfrm>
                          <a:off x="5181600" y="5943600"/>
                          <a:ext cx="457200" cy="228600"/>
                        </a:xfrm>
                        <a:prstGeom prst="rightArrow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2" name="Right Arrow 51"/>
                        <p:cNvSpPr/>
                        <p:nvPr/>
                      </p:nvSpPr>
                      <p:spPr>
                        <a:xfrm>
                          <a:off x="6705600" y="5943600"/>
                          <a:ext cx="457200" cy="228600"/>
                        </a:xfrm>
                        <a:prstGeom prst="rightArrow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3" name="TextBox 52"/>
                        <p:cNvSpPr txBox="1"/>
                        <p:nvPr/>
                      </p:nvSpPr>
                      <p:spPr>
                        <a:xfrm>
                          <a:off x="8229600" y="5791200"/>
                          <a:ext cx="762000" cy="615553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2800" b="1" dirty="0" smtClean="0"/>
                            <a:t>…</a:t>
                          </a:r>
                          <a:endParaRPr lang="en-US" sz="2800" b="1" dirty="0"/>
                        </a:p>
                      </p:txBody>
                    </p:sp>
                  </p:grpSp>
                </p:grpSp>
              </p:grpSp>
            </p:grpSp>
            <p:sp>
              <p:nvSpPr>
                <p:cNvPr id="60" name="TextBox 59"/>
                <p:cNvSpPr txBox="1"/>
                <p:nvPr/>
              </p:nvSpPr>
              <p:spPr>
                <a:xfrm>
                  <a:off x="1905000" y="5923746"/>
                  <a:ext cx="533400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500" dirty="0" smtClean="0"/>
                    <a:t>X</a:t>
                  </a:r>
                  <a:r>
                    <a:rPr lang="en-US" sz="2500" baseline="-25000" dirty="0" smtClean="0"/>
                    <a:t>1</a:t>
                  </a:r>
                  <a:endParaRPr lang="en-US" sz="2500" baseline="-25000" dirty="0"/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3352800" y="5923746"/>
                  <a:ext cx="533400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500" dirty="0" smtClean="0"/>
                    <a:t>X</a:t>
                  </a:r>
                  <a:r>
                    <a:rPr lang="en-US" sz="2500" baseline="-25000" dirty="0" smtClean="0"/>
                    <a:t>2</a:t>
                  </a:r>
                  <a:endParaRPr lang="en-US" sz="2500" baseline="-25000" dirty="0"/>
                </a:p>
              </p:txBody>
            </p:sp>
          </p:grpSp>
          <p:sp>
            <p:nvSpPr>
              <p:cNvPr id="62" name="TextBox 61"/>
              <p:cNvSpPr txBox="1"/>
              <p:nvPr/>
            </p:nvSpPr>
            <p:spPr>
              <a:xfrm>
                <a:off x="4724400" y="5923746"/>
                <a:ext cx="53340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dirty="0" smtClean="0"/>
                  <a:t>X</a:t>
                </a:r>
                <a:r>
                  <a:rPr lang="en-US" sz="2500" baseline="-25000" dirty="0" smtClean="0"/>
                  <a:t>3</a:t>
                </a:r>
                <a:endParaRPr lang="en-US" sz="2500" baseline="-25000" dirty="0"/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6096000" y="5943600"/>
              <a:ext cx="5334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 smtClean="0"/>
                <a:t>X</a:t>
              </a:r>
              <a:r>
                <a:rPr lang="en-US" sz="2500" baseline="-25000" dirty="0" smtClean="0"/>
                <a:t>4</a:t>
              </a:r>
              <a:endParaRPr lang="en-US" sz="2500" baseline="-25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" y="4304943"/>
            <a:ext cx="8915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/>
              <a:buChar char="•"/>
            </a:pPr>
            <a:endParaRPr lang="en-US" sz="3000" dirty="0" smtClean="0">
              <a:solidFill>
                <a:srgbClr val="FF7E07"/>
              </a:solidFill>
            </a:endParaRPr>
          </a:p>
          <a:p>
            <a:r>
              <a:rPr lang="en-US" sz="3000" dirty="0" smtClean="0">
                <a:solidFill>
                  <a:srgbClr val="FF7E07"/>
                </a:solidFill>
              </a:rPr>
              <a:t>Hybrid </a:t>
            </a:r>
            <a:r>
              <a:rPr lang="en-US" sz="3000" dirty="0" err="1" smtClean="0">
                <a:solidFill>
                  <a:srgbClr val="FF7E07"/>
                </a:solidFill>
              </a:rPr>
              <a:t>k</a:t>
            </a:r>
            <a:r>
              <a:rPr lang="en-US" sz="3000" dirty="0" smtClean="0">
                <a:solidFill>
                  <a:srgbClr val="FF7E07"/>
                </a:solidFill>
              </a:rPr>
              <a:t> :</a:t>
            </a:r>
            <a:r>
              <a:rPr lang="en-US" sz="3000" dirty="0" smtClean="0">
                <a:solidFill>
                  <a:srgbClr val="0000FF"/>
                </a:solidFill>
              </a:rPr>
              <a:t> </a:t>
            </a:r>
            <a:r>
              <a:rPr lang="en-US" sz="3000" dirty="0" smtClean="0">
                <a:solidFill>
                  <a:srgbClr val="0000FF"/>
                </a:solidFill>
              </a:rPr>
              <a:t>x</a:t>
            </a:r>
            <a:r>
              <a:rPr lang="en-US" sz="3000" baseline="-25000" dirty="0" smtClean="0">
                <a:solidFill>
                  <a:srgbClr val="0000FF"/>
                </a:solidFill>
              </a:rPr>
              <a:t>1</a:t>
            </a:r>
            <a:r>
              <a:rPr lang="en-US" sz="3000" dirty="0" smtClean="0">
                <a:solidFill>
                  <a:srgbClr val="0000FF"/>
                </a:solidFill>
              </a:rPr>
              <a:t>…</a:t>
            </a:r>
            <a:r>
              <a:rPr lang="en-US" sz="3000" dirty="0" err="1" smtClean="0">
                <a:solidFill>
                  <a:srgbClr val="0000FF"/>
                </a:solidFill>
              </a:rPr>
              <a:t>x</a:t>
            </a:r>
            <a:r>
              <a:rPr lang="en-US" sz="3000" baseline="-25000" dirty="0" err="1" smtClean="0">
                <a:solidFill>
                  <a:srgbClr val="0000FF"/>
                </a:solidFill>
              </a:rPr>
              <a:t>k</a:t>
            </a:r>
            <a:r>
              <a:rPr lang="en-US" sz="3000" baseline="-25000" dirty="0" smtClean="0">
                <a:solidFill>
                  <a:srgbClr val="0000FF"/>
                </a:solidFill>
              </a:rPr>
              <a:t>  </a:t>
            </a:r>
            <a:r>
              <a:rPr lang="en-US" sz="3000" dirty="0" smtClean="0">
                <a:solidFill>
                  <a:srgbClr val="0000FF"/>
                </a:solidFill>
              </a:rPr>
              <a:t>sampled from T</a:t>
            </a:r>
          </a:p>
          <a:p>
            <a:pPr lvl="1">
              <a:buFont typeface="Arial"/>
              <a:buChar char="•"/>
            </a:pPr>
            <a:r>
              <a:rPr lang="en-US" sz="3000" dirty="0" smtClean="0">
                <a:solidFill>
                  <a:srgbClr val="0000FF"/>
                </a:solidFill>
              </a:rPr>
              <a:t> Adv cannot tell difference by </a:t>
            </a:r>
            <a:r>
              <a:rPr lang="en-US" sz="3000" dirty="0" smtClean="0">
                <a:solidFill>
                  <a:srgbClr val="87D25A"/>
                </a:solidFill>
              </a:rPr>
              <a:t>subspace </a:t>
            </a:r>
            <a:r>
              <a:rPr lang="en-US" sz="3000" dirty="0" smtClean="0">
                <a:solidFill>
                  <a:srgbClr val="87D25A"/>
                </a:solidFill>
              </a:rPr>
              <a:t>hiding.</a:t>
            </a:r>
            <a:endParaRPr lang="en-US" sz="3000" dirty="0" smtClean="0">
              <a:solidFill>
                <a:srgbClr val="0000FF"/>
              </a:solidFill>
            </a:endParaRPr>
          </a:p>
          <a:p>
            <a:pPr lvl="1">
              <a:buFont typeface="Arial"/>
              <a:buChar char="•"/>
            </a:pPr>
            <a:r>
              <a:rPr lang="en-US" sz="3000" dirty="0" smtClean="0">
                <a:solidFill>
                  <a:srgbClr val="0000FF"/>
                </a:solidFill>
              </a:rPr>
              <a:t> As before, outputs </a:t>
            </a:r>
            <a:r>
              <a:rPr lang="en-US" sz="3000" dirty="0" err="1" smtClean="0">
                <a:solidFill>
                  <a:srgbClr val="0000FF"/>
                </a:solidFill>
              </a:rPr>
              <a:t>x</a:t>
            </a:r>
            <a:r>
              <a:rPr lang="en-US" sz="3000" baseline="30000" dirty="0" smtClean="0">
                <a:solidFill>
                  <a:srgbClr val="0000FF"/>
                </a:solidFill>
              </a:rPr>
              <a:t>* </a:t>
            </a:r>
            <a:r>
              <a:rPr lang="en-US" sz="3000" dirty="0" smtClean="0">
                <a:solidFill>
                  <a:srgbClr val="0000FF"/>
                </a:solidFill>
              </a:rPr>
              <a:t>in S - T</a:t>
            </a:r>
          </a:p>
          <a:p>
            <a:pPr lvl="1">
              <a:buFont typeface="Arial"/>
              <a:buChar char="•"/>
            </a:pPr>
            <a:r>
              <a:rPr lang="en-US" sz="3000" dirty="0" smtClean="0">
                <a:solidFill>
                  <a:srgbClr val="0000FF"/>
                </a:solidFill>
              </a:rPr>
              <a:t> Contradicts Discrete Log (BF01) 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198673"/>
            <a:ext cx="6442789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00FF"/>
                </a:solidFill>
              </a:rPr>
              <a:t> </a:t>
            </a:r>
            <a:r>
              <a:rPr lang="en-US" sz="3000" dirty="0" smtClean="0">
                <a:solidFill>
                  <a:srgbClr val="FF7E07"/>
                </a:solidFill>
              </a:rPr>
              <a:t>Hybrid 0 :</a:t>
            </a:r>
            <a:r>
              <a:rPr lang="en-US" sz="3000" dirty="0" smtClean="0">
                <a:solidFill>
                  <a:srgbClr val="0000FF"/>
                </a:solidFill>
              </a:rPr>
              <a:t> x</a:t>
            </a:r>
            <a:r>
              <a:rPr lang="en-US" sz="3000" baseline="-25000" dirty="0" smtClean="0">
                <a:solidFill>
                  <a:srgbClr val="0000FF"/>
                </a:solidFill>
              </a:rPr>
              <a:t>1</a:t>
            </a:r>
            <a:r>
              <a:rPr lang="en-US" sz="3000" dirty="0" smtClean="0">
                <a:solidFill>
                  <a:srgbClr val="0000FF"/>
                </a:solidFill>
              </a:rPr>
              <a:t>…</a:t>
            </a:r>
            <a:r>
              <a:rPr lang="en-US" sz="3000" dirty="0" err="1" smtClean="0">
                <a:solidFill>
                  <a:srgbClr val="0000FF"/>
                </a:solidFill>
              </a:rPr>
              <a:t>x</a:t>
            </a:r>
            <a:r>
              <a:rPr lang="en-US" sz="3000" baseline="-25000" dirty="0" err="1" smtClean="0">
                <a:solidFill>
                  <a:srgbClr val="0000FF"/>
                </a:solidFill>
              </a:rPr>
              <a:t>k</a:t>
            </a:r>
            <a:r>
              <a:rPr lang="en-US" sz="3000" baseline="-25000" dirty="0" smtClean="0">
                <a:solidFill>
                  <a:srgbClr val="0000FF"/>
                </a:solidFill>
              </a:rPr>
              <a:t> </a:t>
            </a:r>
            <a:r>
              <a:rPr lang="en-US" sz="3000" dirty="0" smtClean="0">
                <a:solidFill>
                  <a:srgbClr val="0000FF"/>
                </a:solidFill>
              </a:rPr>
              <a:t>sampled from S. </a:t>
            </a:r>
          </a:p>
          <a:p>
            <a:pPr lvl="1">
              <a:buFont typeface="Arial"/>
              <a:buChar char="•"/>
            </a:pPr>
            <a:r>
              <a:rPr lang="en-US" sz="3000" dirty="0" smtClean="0">
                <a:solidFill>
                  <a:srgbClr val="0000FF"/>
                </a:solidFill>
              </a:rPr>
              <a:t> Probability Adv</a:t>
            </a:r>
            <a:r>
              <a:rPr lang="en-US" sz="3000" dirty="0" smtClean="0">
                <a:solidFill>
                  <a:srgbClr val="0000FF"/>
                </a:solidFill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sz="3000" dirty="0" err="1" smtClean="0">
                <a:solidFill>
                  <a:srgbClr val="0000FF"/>
                </a:solidFill>
              </a:rPr>
              <a:t>x</a:t>
            </a:r>
            <a:r>
              <a:rPr lang="en-US" sz="3000" baseline="30000" dirty="0" smtClean="0">
                <a:solidFill>
                  <a:srgbClr val="0000FF"/>
                </a:solidFill>
              </a:rPr>
              <a:t>*</a:t>
            </a:r>
            <a:r>
              <a:rPr lang="en-US" sz="3000" dirty="0" smtClean="0">
                <a:solidFill>
                  <a:srgbClr val="0000FF"/>
                </a:solidFill>
              </a:rPr>
              <a:t> from T is </a:t>
            </a:r>
            <a:r>
              <a:rPr lang="en-US" sz="3000" dirty="0" err="1" smtClean="0">
                <a:solidFill>
                  <a:srgbClr val="0000FF"/>
                </a:solidFill>
              </a:rPr>
              <a:t>negl</a:t>
            </a:r>
            <a:r>
              <a:rPr lang="en-US" sz="3000" dirty="0" smtClean="0">
                <a:solidFill>
                  <a:srgbClr val="0000FF"/>
                </a:solidFill>
              </a:rPr>
              <a:t>.</a:t>
            </a:r>
          </a:p>
          <a:p>
            <a:pPr lvl="1">
              <a:buFont typeface="Arial"/>
              <a:buChar char="•"/>
            </a:pPr>
            <a:r>
              <a:rPr lang="en-US" sz="3000" dirty="0" smtClean="0">
                <a:solidFill>
                  <a:srgbClr val="0000FF"/>
                </a:solidFill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</a:rPr>
              <a:t>x</a:t>
            </a:r>
            <a:r>
              <a:rPr lang="en-US" sz="3000" baseline="30000" dirty="0" smtClean="0">
                <a:solidFill>
                  <a:srgbClr val="0000FF"/>
                </a:solidFill>
              </a:rPr>
              <a:t>* </a:t>
            </a:r>
            <a:r>
              <a:rPr lang="en-US" sz="3000" dirty="0" smtClean="0">
                <a:solidFill>
                  <a:srgbClr val="0000FF"/>
                </a:solidFill>
              </a:rPr>
              <a:t>in S-T with high probability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" y="1676400"/>
            <a:ext cx="2410555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S = DL reps of </a:t>
            </a:r>
            <a:r>
              <a:rPr lang="en-US" sz="2600" dirty="0" err="1" smtClean="0"/>
              <a:t>y</a:t>
            </a:r>
            <a:endParaRPr lang="en-US" sz="2600" dirty="0" smtClean="0"/>
          </a:p>
          <a:p>
            <a:r>
              <a:rPr lang="en-US" sz="2600" dirty="0" smtClean="0"/>
              <a:t>Dim = n-1</a:t>
            </a:r>
            <a:endParaRPr lang="en-US" sz="2600" dirty="0"/>
          </a:p>
        </p:txBody>
      </p:sp>
      <p:sp>
        <p:nvSpPr>
          <p:cNvPr id="19" name="TextBox 18"/>
          <p:cNvSpPr txBox="1"/>
          <p:nvPr/>
        </p:nvSpPr>
        <p:spPr>
          <a:xfrm>
            <a:off x="3276600" y="1676400"/>
            <a:ext cx="2667000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T = subspace of S</a:t>
            </a:r>
          </a:p>
          <a:p>
            <a:r>
              <a:rPr lang="en-US" sz="2600" dirty="0" smtClean="0"/>
              <a:t>Dim = n-2</a:t>
            </a:r>
            <a:endParaRPr lang="en-US" sz="2600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57200" y="3810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Proof Outline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" y="2707957"/>
            <a:ext cx="65532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…</a:t>
            </a:r>
            <a:r>
              <a:rPr lang="en-US" sz="2800" dirty="0" err="1" smtClean="0"/>
              <a:t>x</a:t>
            </a:r>
            <a:r>
              <a:rPr lang="en-US" sz="2800" baseline="-25000" dirty="0" err="1" smtClean="0"/>
              <a:t>k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denote the keys on which Adv leaks </a:t>
            </a:r>
            <a:endParaRPr lang="en-US" sz="2600" dirty="0" smtClean="0"/>
          </a:p>
        </p:txBody>
      </p:sp>
      <p:grpSp>
        <p:nvGrpSpPr>
          <p:cNvPr id="23" name="Group 22"/>
          <p:cNvGrpSpPr/>
          <p:nvPr/>
        </p:nvGrpSpPr>
        <p:grpSpPr>
          <a:xfrm>
            <a:off x="6934200" y="1676400"/>
            <a:ext cx="1981200" cy="1638419"/>
            <a:chOff x="685800" y="2005329"/>
            <a:chExt cx="2148814" cy="1652274"/>
          </a:xfrm>
        </p:grpSpPr>
        <p:grpSp>
          <p:nvGrpSpPr>
            <p:cNvPr id="24" name="Group 28"/>
            <p:cNvGrpSpPr/>
            <p:nvPr/>
          </p:nvGrpSpPr>
          <p:grpSpPr>
            <a:xfrm>
              <a:off x="685800" y="2005329"/>
              <a:ext cx="2148814" cy="1652271"/>
              <a:chOff x="685800" y="2005329"/>
              <a:chExt cx="2148814" cy="1652271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685800" y="2057400"/>
                <a:ext cx="1905000" cy="1600200"/>
              </a:xfrm>
              <a:prstGeom prst="rect">
                <a:avLst/>
              </a:prstGeom>
              <a:solidFill>
                <a:srgbClr val="CCFFCC">
                  <a:alpha val="58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85800" y="2005329"/>
                <a:ext cx="2148814" cy="558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smtClean="0"/>
                  <a:t>S</a:t>
                </a:r>
                <a:endParaRPr lang="en-US" sz="3000" dirty="0"/>
              </a:p>
            </p:txBody>
          </p:sp>
        </p:grpSp>
        <p:grpSp>
          <p:nvGrpSpPr>
            <p:cNvPr id="25" name="Group 29"/>
            <p:cNvGrpSpPr/>
            <p:nvPr/>
          </p:nvGrpSpPr>
          <p:grpSpPr>
            <a:xfrm>
              <a:off x="685800" y="2954940"/>
              <a:ext cx="1426448" cy="702663"/>
              <a:chOff x="685800" y="2954940"/>
              <a:chExt cx="1426448" cy="702663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685800" y="3034140"/>
                <a:ext cx="883039" cy="623463"/>
              </a:xfrm>
              <a:prstGeom prst="rect">
                <a:avLst/>
              </a:prstGeom>
              <a:solidFill>
                <a:srgbClr val="FF7E07">
                  <a:alpha val="64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85800" y="2954940"/>
                <a:ext cx="1426448" cy="558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smtClean="0"/>
                  <a:t>T</a:t>
                </a:r>
                <a:r>
                  <a:rPr lang="en-US" sz="2500" dirty="0" smtClean="0"/>
                  <a:t> 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5"/>
          <p:cNvGrpSpPr/>
          <p:nvPr/>
        </p:nvGrpSpPr>
        <p:grpSpPr>
          <a:xfrm>
            <a:off x="304800" y="3048000"/>
            <a:ext cx="8305800" cy="1447799"/>
            <a:chOff x="719064" y="4495800"/>
            <a:chExt cx="8424936" cy="2094946"/>
          </a:xfrm>
        </p:grpSpPr>
        <p:sp>
          <p:nvSpPr>
            <p:cNvPr id="23" name="Rounded Rectangle 22"/>
            <p:cNvSpPr/>
            <p:nvPr/>
          </p:nvSpPr>
          <p:spPr>
            <a:xfrm>
              <a:off x="719064" y="4495800"/>
              <a:ext cx="8424936" cy="1984687"/>
            </a:xfrm>
            <a:prstGeom prst="roundRect">
              <a:avLst/>
            </a:prstGeom>
            <a:solidFill>
              <a:srgbClr val="FF7E07">
                <a:alpha val="36000"/>
              </a:srgb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96357" y="4898421"/>
              <a:ext cx="8001000" cy="169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 dirty="0" smtClean="0"/>
                <a:t>{ </a:t>
              </a:r>
              <a:r>
                <a:rPr lang="en-US" sz="3500" dirty="0" err="1" smtClean="0"/>
                <a:t>f</a:t>
              </a:r>
              <a:r>
                <a:rPr lang="en-US" sz="3500" baseline="-25000" dirty="0" err="1" smtClean="0"/>
                <a:t>i</a:t>
              </a:r>
              <a:r>
                <a:rPr lang="en-US" sz="3500" dirty="0" err="1" smtClean="0"/>
                <a:t>(</a:t>
              </a:r>
              <a:r>
                <a:rPr lang="en-US" sz="3500" dirty="0" err="1" smtClean="0"/>
                <a:t>t</a:t>
              </a:r>
              <a:r>
                <a:rPr lang="en-US" sz="3500" baseline="-25000" dirty="0" err="1" smtClean="0"/>
                <a:t>i</a:t>
              </a:r>
              <a:r>
                <a:rPr lang="en-US" sz="3500" dirty="0" smtClean="0"/>
                <a:t>), S } ≈ { </a:t>
              </a:r>
              <a:r>
                <a:rPr lang="en-US" sz="3500" dirty="0" err="1" smtClean="0"/>
                <a:t>f</a:t>
              </a:r>
              <a:r>
                <a:rPr lang="en-US" sz="3500" baseline="-25000" dirty="0" err="1" smtClean="0"/>
                <a:t>i</a:t>
              </a:r>
              <a:r>
                <a:rPr lang="en-US" sz="3500" dirty="0" err="1" smtClean="0"/>
                <a:t>(</a:t>
              </a:r>
              <a:r>
                <a:rPr lang="en-US" sz="3500" dirty="0" err="1" smtClean="0"/>
                <a:t>s</a:t>
              </a:r>
              <a:r>
                <a:rPr lang="en-US" sz="3500" baseline="-25000" dirty="0" err="1" smtClean="0"/>
                <a:t>i</a:t>
              </a:r>
              <a:r>
                <a:rPr lang="en-US" sz="3500" dirty="0" smtClean="0"/>
                <a:t>), S }</a:t>
              </a:r>
            </a:p>
            <a:p>
              <a:pPr algn="ctr"/>
              <a:r>
                <a:rPr lang="en-US" sz="3500" dirty="0" smtClean="0"/>
                <a:t>     </a:t>
              </a:r>
              <a:endParaRPr lang="en-US" sz="3500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981200" y="4953000"/>
            <a:ext cx="482056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solidFill>
                  <a:prstClr val="black"/>
                </a:solidFill>
              </a:rPr>
              <a:t>Under some conditions ….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33400" y="1828800"/>
            <a:ext cx="7076681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500" dirty="0" smtClean="0">
                <a:solidFill>
                  <a:prstClr val="black"/>
                </a:solidFill>
              </a:rPr>
              <a:t>For </a:t>
            </a:r>
            <a:r>
              <a:rPr lang="en-US" sz="3500" dirty="0" smtClean="0">
                <a:solidFill>
                  <a:prstClr val="black"/>
                </a:solidFill>
              </a:rPr>
              <a:t>random S, T, arbitrary bounded </a:t>
            </a:r>
            <a:r>
              <a:rPr lang="en-US" sz="3500" dirty="0" err="1" smtClean="0">
                <a:solidFill>
                  <a:prstClr val="black"/>
                </a:solidFill>
              </a:rPr>
              <a:t>f</a:t>
            </a:r>
            <a:r>
              <a:rPr lang="en-US" sz="3500" baseline="-25000" dirty="0" err="1" smtClean="0">
                <a:solidFill>
                  <a:prstClr val="black"/>
                </a:solidFill>
              </a:rPr>
              <a:t>i</a:t>
            </a:r>
            <a:r>
              <a:rPr lang="en-US" sz="3500" dirty="0" smtClean="0">
                <a:solidFill>
                  <a:prstClr val="black"/>
                </a:solidFill>
              </a:rPr>
              <a:t> :                                              </a:t>
            </a:r>
            <a:endParaRPr lang="en-US" sz="3500" dirty="0" smtClean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Subspace Hiding With Leakage </a:t>
            </a:r>
            <a:r>
              <a:rPr lang="en-US" sz="2778" dirty="0" smtClean="0"/>
              <a:t>(BKKV10)</a:t>
            </a:r>
            <a:endParaRPr lang="en-US" sz="2778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Subspace Hiding With Leakage </a:t>
            </a:r>
            <a:r>
              <a:rPr lang="en-US" sz="2778" dirty="0" smtClean="0"/>
              <a:t>(BKKV10)</a:t>
            </a:r>
            <a:endParaRPr lang="en-US" sz="2778" dirty="0"/>
          </a:p>
        </p:txBody>
      </p:sp>
      <p:grpSp>
        <p:nvGrpSpPr>
          <p:cNvPr id="26" name="Group 25"/>
          <p:cNvGrpSpPr/>
          <p:nvPr/>
        </p:nvGrpSpPr>
        <p:grpSpPr>
          <a:xfrm>
            <a:off x="304800" y="2172831"/>
            <a:ext cx="8305800" cy="1708160"/>
            <a:chOff x="719064" y="4442306"/>
            <a:chExt cx="8424936" cy="2471685"/>
          </a:xfrm>
        </p:grpSpPr>
        <p:sp>
          <p:nvSpPr>
            <p:cNvPr id="23" name="Rounded Rectangle 22"/>
            <p:cNvSpPr/>
            <p:nvPr/>
          </p:nvSpPr>
          <p:spPr>
            <a:xfrm>
              <a:off x="719064" y="4495800"/>
              <a:ext cx="8424936" cy="1984687"/>
            </a:xfrm>
            <a:prstGeom prst="roundRect">
              <a:avLst/>
            </a:prstGeom>
            <a:solidFill>
              <a:srgbClr val="FF7E07">
                <a:alpha val="36000"/>
              </a:srgb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43000" y="4442306"/>
              <a:ext cx="8001000" cy="2471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i="1" dirty="0" smtClean="0"/>
                <a:t>Version 1 : Leak on subspace, reveal space</a:t>
              </a:r>
            </a:p>
            <a:p>
              <a:r>
                <a:rPr lang="en-US" sz="3500" dirty="0" smtClean="0"/>
                <a:t>{ </a:t>
              </a:r>
              <a:r>
                <a:rPr lang="en-US" sz="3500" dirty="0" err="1" smtClean="0"/>
                <a:t>f(AV</a:t>
              </a:r>
              <a:r>
                <a:rPr lang="en-US" sz="3500" dirty="0" smtClean="0"/>
                <a:t>), A } ≈ { </a:t>
              </a:r>
              <a:r>
                <a:rPr lang="en-US" sz="3500" dirty="0" err="1" smtClean="0"/>
                <a:t>f(U</a:t>
              </a:r>
              <a:r>
                <a:rPr lang="en-US" sz="3500" dirty="0" smtClean="0"/>
                <a:t>), A }</a:t>
              </a:r>
            </a:p>
            <a:p>
              <a:r>
                <a:rPr lang="en-US" sz="3500" dirty="0" smtClean="0"/>
                <a:t>     </a:t>
              </a:r>
              <a:endParaRPr lang="en-US" sz="3500" dirty="0"/>
            </a:p>
          </p:txBody>
        </p:sp>
      </p:grpSp>
      <p:grpSp>
        <p:nvGrpSpPr>
          <p:cNvPr id="35" name="Group 25"/>
          <p:cNvGrpSpPr/>
          <p:nvPr/>
        </p:nvGrpSpPr>
        <p:grpSpPr>
          <a:xfrm>
            <a:off x="304800" y="3810000"/>
            <a:ext cx="8305800" cy="1447801"/>
            <a:chOff x="1028236" y="4045266"/>
            <a:chExt cx="8424936" cy="1712030"/>
          </a:xfrm>
        </p:grpSpPr>
        <p:sp>
          <p:nvSpPr>
            <p:cNvPr id="37" name="Rounded Rectangle 36"/>
            <p:cNvSpPr/>
            <p:nvPr/>
          </p:nvSpPr>
          <p:spPr>
            <a:xfrm>
              <a:off x="1028236" y="4045266"/>
              <a:ext cx="8424936" cy="1712030"/>
            </a:xfrm>
            <a:prstGeom prst="roundRect">
              <a:avLst/>
            </a:prstGeom>
            <a:solidFill>
              <a:srgbClr val="CCFFCC">
                <a:alpha val="36000"/>
              </a:srgb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20293" y="4135373"/>
              <a:ext cx="8001000" cy="1382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i="1" dirty="0" smtClean="0"/>
                <a:t>Version 2 : Leak on space, reveal subspace</a:t>
              </a:r>
            </a:p>
            <a:p>
              <a:r>
                <a:rPr lang="en-US" sz="3500" dirty="0" smtClean="0"/>
                <a:t>{ </a:t>
              </a:r>
              <a:r>
                <a:rPr lang="en-US" sz="3500" dirty="0" err="1" smtClean="0"/>
                <a:t>f(A</a:t>
              </a:r>
              <a:r>
                <a:rPr lang="en-US" sz="3500" dirty="0" smtClean="0"/>
                <a:t>), V, AV } ≈ { </a:t>
              </a:r>
              <a:r>
                <a:rPr lang="en-US" sz="3500" dirty="0" err="1" smtClean="0"/>
                <a:t>f(A</a:t>
              </a:r>
              <a:r>
                <a:rPr lang="en-US" sz="3500" dirty="0" smtClean="0"/>
                <a:t>), V, U }</a:t>
              </a:r>
              <a:endParaRPr lang="en-US" sz="3500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04800" y="5562600"/>
            <a:ext cx="392529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solidFill>
                  <a:prstClr val="black"/>
                </a:solidFill>
              </a:rPr>
              <a:t>as long as |</a:t>
            </a:r>
            <a:r>
              <a:rPr lang="en-US" sz="3500" dirty="0" err="1" smtClean="0">
                <a:solidFill>
                  <a:prstClr val="black"/>
                </a:solidFill>
              </a:rPr>
              <a:t>f</a:t>
            </a:r>
            <a:r>
              <a:rPr lang="en-US" sz="3500" dirty="0" smtClean="0">
                <a:solidFill>
                  <a:prstClr val="black"/>
                </a:solidFill>
              </a:rPr>
              <a:t>(.</a:t>
            </a:r>
            <a:r>
              <a:rPr lang="en-US" sz="3500" dirty="0" smtClean="0">
                <a:solidFill>
                  <a:prstClr val="black"/>
                </a:solidFill>
              </a:rPr>
              <a:t>)|&lt; L</a:t>
            </a:r>
            <a:r>
              <a:rPr lang="en-US" sz="3500" dirty="0" smtClean="0">
                <a:solidFill>
                  <a:prstClr val="black"/>
                </a:solidFill>
              </a:rPr>
              <a:t>,   </a:t>
            </a:r>
            <a:endParaRPr lang="en-US" dirty="0"/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4038600" y="5562600"/>
          <a:ext cx="4984272" cy="613965"/>
        </p:xfrm>
        <a:graphic>
          <a:graphicData uri="http://schemas.openxmlformats.org/presentationml/2006/ole">
            <p:oleObj spid="_x0000_s96263" name="Equation" r:id="rId3" imgW="1638300" imgH="203200" progId="Equation.DSMT4">
              <p:embed/>
            </p:oleObj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2769656" y="1447800"/>
          <a:ext cx="5607306" cy="762000"/>
        </p:xfrm>
        <a:graphic>
          <a:graphicData uri="http://schemas.openxmlformats.org/presentationml/2006/ole">
            <p:oleObj spid="_x0000_s96264" name="Equation" r:id="rId4" imgW="1676400" imgH="254000" progId="Equation.DSMT4">
              <p:embed/>
            </p:oleObj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584049" y="1447800"/>
            <a:ext cx="2235351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500" dirty="0" smtClean="0">
                <a:solidFill>
                  <a:prstClr val="black"/>
                </a:solidFill>
              </a:rPr>
              <a:t>For random                                            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Our Results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5892224"/>
            <a:ext cx="8915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For the rest of the talk, we will focus on traitor tracing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467213"/>
            <a:ext cx="8382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/>
              <a:buChar char="•"/>
            </a:pPr>
            <a:endParaRPr lang="en-US" sz="3000" dirty="0" smtClean="0">
              <a:solidFill>
                <a:srgbClr val="FF7E07"/>
              </a:solidFill>
            </a:endParaRPr>
          </a:p>
          <a:p>
            <a:r>
              <a:rPr lang="en-US" sz="3000" dirty="0" smtClean="0">
                <a:solidFill>
                  <a:srgbClr val="FF7E07"/>
                </a:solidFill>
              </a:rPr>
              <a:t>Using continuous leakage resilience of discrete log representations, we build:</a:t>
            </a:r>
          </a:p>
          <a:p>
            <a:endParaRPr lang="en-US" sz="3000" dirty="0" smtClean="0">
              <a:solidFill>
                <a:srgbClr val="FF7E07"/>
              </a:solidFill>
            </a:endParaRPr>
          </a:p>
          <a:p>
            <a:pPr marL="514350" indent="-514350">
              <a:buAutoNum type="arabicPeriod"/>
            </a:pPr>
            <a:r>
              <a:rPr lang="en-US" sz="3000" dirty="0" smtClean="0">
                <a:solidFill>
                  <a:srgbClr val="FF7E07"/>
                </a:solidFill>
              </a:rPr>
              <a:t>CLR one way functions</a:t>
            </a:r>
          </a:p>
          <a:p>
            <a:pPr marL="514350" indent="-514350">
              <a:buAutoNum type="arabicPeriod"/>
            </a:pPr>
            <a:r>
              <a:rPr lang="en-US" sz="3000" dirty="0" smtClean="0">
                <a:solidFill>
                  <a:srgbClr val="FF7E07"/>
                </a:solidFill>
              </a:rPr>
              <a:t>CLR encryption scheme</a:t>
            </a:r>
          </a:p>
          <a:p>
            <a:pPr marL="514350" indent="-514350">
              <a:buAutoNum type="arabicPeriod"/>
            </a:pPr>
            <a:r>
              <a:rPr lang="en-US" sz="3000" dirty="0" smtClean="0">
                <a:solidFill>
                  <a:srgbClr val="FF7E07"/>
                </a:solidFill>
              </a:rPr>
              <a:t>BLR traitor tracing scheme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1589782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We provide a much simpler proof of subspace hiding lemma!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Crypto: Theory and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495800"/>
          </a:xfrm>
        </p:spPr>
        <p:txBody>
          <a:bodyPr/>
          <a:lstStyle/>
          <a:p>
            <a:r>
              <a:rPr lang="en-US" dirty="0" smtClean="0"/>
              <a:t>Crypto can achieve seemingly magical things in theory</a:t>
            </a:r>
          </a:p>
          <a:p>
            <a:pPr lvl="1"/>
            <a:r>
              <a:rPr lang="en-US" dirty="0" smtClean="0"/>
              <a:t>Zero Knowledge, multiparty computation, fully </a:t>
            </a:r>
            <a:r>
              <a:rPr lang="en-US" dirty="0" err="1" smtClean="0"/>
              <a:t>homomorphic</a:t>
            </a:r>
            <a:r>
              <a:rPr lang="en-US" dirty="0" smtClean="0"/>
              <a:t> encryption …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Then, how come schemes are constantly getting broken?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191000"/>
            <a:ext cx="5562600" cy="19177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215" y="3076576"/>
            <a:ext cx="6075785" cy="355388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9811" y="1371600"/>
            <a:ext cx="5105400" cy="762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92287" y="2587098"/>
            <a:ext cx="6375400" cy="1828800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3" y="3521844"/>
            <a:ext cx="4970323" cy="894053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10" name="TextBox 9"/>
          <p:cNvSpPr txBox="1"/>
          <p:nvPr/>
        </p:nvSpPr>
        <p:spPr>
          <a:xfrm>
            <a:off x="2514600" y="3429000"/>
            <a:ext cx="4724400" cy="6309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</a:rPr>
              <a:t>How did this happen?</a:t>
            </a:r>
            <a:endParaRPr lang="en-US" sz="35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649EC99-601A-B24C-B6D0-433D243B6D6B}" type="slidenum">
              <a:rPr lang="en-US"/>
              <a:pPr/>
              <a:t>20</a:t>
            </a:fld>
            <a:endParaRPr lang="en-US"/>
          </a:p>
        </p:txBody>
      </p:sp>
      <p:sp>
        <p:nvSpPr>
          <p:cNvPr id="84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Traitor Tracing</a:t>
            </a:r>
            <a:endParaRPr lang="en-US" baseline="-25000" dirty="0"/>
          </a:p>
        </p:txBody>
      </p:sp>
      <p:sp>
        <p:nvSpPr>
          <p:cNvPr id="842775" name="Text Box 23"/>
          <p:cNvSpPr txBox="1">
            <a:spLocks noChangeArrowheads="1"/>
          </p:cNvSpPr>
          <p:nvPr/>
        </p:nvSpPr>
        <p:spPr bwMode="auto">
          <a:xfrm>
            <a:off x="3111500" y="1905000"/>
            <a:ext cx="45339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0"/>
            <a:ext cx="4100110" cy="50292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5257800" y="1752600"/>
            <a:ext cx="3733800" cy="2667000"/>
            <a:chOff x="5257800" y="1752600"/>
            <a:chExt cx="3733800" cy="2667000"/>
          </a:xfrm>
        </p:grpSpPr>
        <p:sp>
          <p:nvSpPr>
            <p:cNvPr id="27" name="Oval Callout 26"/>
            <p:cNvSpPr/>
            <p:nvPr/>
          </p:nvSpPr>
          <p:spPr>
            <a:xfrm>
              <a:off x="5257800" y="1752600"/>
              <a:ext cx="3733800" cy="2667000"/>
            </a:xfrm>
            <a:prstGeom prst="wedgeEllipseCallout">
              <a:avLst>
                <a:gd name="adj1" fmla="val -64283"/>
                <a:gd name="adj2" fmla="val 2142"/>
              </a:avLst>
            </a:prstGeom>
            <a:no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791200" y="2133600"/>
              <a:ext cx="29718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smtClean="0"/>
                <a:t>I’ll buy one license</a:t>
              </a:r>
            </a:p>
            <a:p>
              <a:r>
                <a:rPr lang="en-US" sz="3000" dirty="0" smtClean="0"/>
                <a:t>And use it to forge and sell new licenses …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562600" y="5161002"/>
            <a:ext cx="33334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7E07"/>
                </a:solidFill>
              </a:rPr>
              <a:t>Can we catch him ?</a:t>
            </a:r>
            <a:endParaRPr lang="en-US" sz="3000" b="1" dirty="0">
              <a:solidFill>
                <a:srgbClr val="FF7E0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649EC99-601A-B24C-B6D0-433D243B6D6B}" type="slidenum">
              <a:rPr lang="en-US"/>
              <a:pPr/>
              <a:t>21</a:t>
            </a:fld>
            <a:endParaRPr lang="en-US"/>
          </a:p>
        </p:txBody>
      </p:sp>
      <p:sp>
        <p:nvSpPr>
          <p:cNvPr id="84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Traitor Tracing</a:t>
            </a:r>
            <a:endParaRPr lang="en-US" baseline="-25000" dirty="0"/>
          </a:p>
        </p:txBody>
      </p:sp>
      <p:pic>
        <p:nvPicPr>
          <p:cNvPr id="842756" name="Picture 4" descr="MCj0290200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22851">
            <a:off x="1358900" y="4565650"/>
            <a:ext cx="665163" cy="762000"/>
          </a:xfrm>
          <a:prstGeom prst="rect">
            <a:avLst/>
          </a:prstGeom>
          <a:noFill/>
        </p:spPr>
      </p:pic>
      <p:pic>
        <p:nvPicPr>
          <p:cNvPr id="8427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038725" y="4546600"/>
            <a:ext cx="1366838" cy="1435100"/>
          </a:xfrm>
          <a:prstGeom prst="rect">
            <a:avLst/>
          </a:prstGeom>
          <a:noFill/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024063" y="4502150"/>
            <a:ext cx="3014662" cy="1981200"/>
            <a:chOff x="1275" y="2836"/>
            <a:chExt cx="1899" cy="1248"/>
          </a:xfrm>
        </p:grpSpPr>
        <p:pic>
          <p:nvPicPr>
            <p:cNvPr id="842759" name="Picture 7" descr="MCj02902000000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722851">
              <a:off x="2839" y="3316"/>
              <a:ext cx="335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2760" name="Picture 8" descr="MCj02902000000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722851">
              <a:off x="1848" y="2836"/>
              <a:ext cx="335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2761" name="Picture 9" descr="MCj02902000000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722851">
              <a:off x="1680" y="3564"/>
              <a:ext cx="335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2762" name="Picture 10" descr="MCj02902000000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722851">
              <a:off x="1848" y="3220"/>
              <a:ext cx="335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2763" name="Picture 11" descr="MCj02902000000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722851">
              <a:off x="1919" y="3700"/>
              <a:ext cx="335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42764" name="Line 12"/>
            <p:cNvSpPr>
              <a:spLocks noChangeShapeType="1"/>
            </p:cNvSpPr>
            <p:nvPr/>
          </p:nvSpPr>
          <p:spPr bwMode="auto">
            <a:xfrm flipV="1">
              <a:off x="1278" y="3084"/>
              <a:ext cx="570" cy="136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42765" name="Line 13"/>
            <p:cNvSpPr>
              <a:spLocks noChangeShapeType="1"/>
            </p:cNvSpPr>
            <p:nvPr/>
          </p:nvSpPr>
          <p:spPr bwMode="auto">
            <a:xfrm>
              <a:off x="1275" y="3222"/>
              <a:ext cx="1561" cy="344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42766" name="Line 14"/>
            <p:cNvSpPr>
              <a:spLocks noChangeShapeType="1"/>
            </p:cNvSpPr>
            <p:nvPr/>
          </p:nvSpPr>
          <p:spPr bwMode="auto">
            <a:xfrm>
              <a:off x="1278" y="3222"/>
              <a:ext cx="402" cy="58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42767" name="Line 15"/>
            <p:cNvSpPr>
              <a:spLocks noChangeShapeType="1"/>
            </p:cNvSpPr>
            <p:nvPr/>
          </p:nvSpPr>
          <p:spPr bwMode="auto">
            <a:xfrm>
              <a:off x="1278" y="3222"/>
              <a:ext cx="570" cy="23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842768" name="Picture 16" descr="MCj0290200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22851">
            <a:off x="1263650" y="2335213"/>
            <a:ext cx="665163" cy="762000"/>
          </a:xfrm>
          <a:prstGeom prst="rect">
            <a:avLst/>
          </a:prstGeom>
          <a:noFill/>
        </p:spPr>
      </p:pic>
      <p:pic>
        <p:nvPicPr>
          <p:cNvPr id="842769" name="Picture 17" descr="MCj0290200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22851">
            <a:off x="1263650" y="3429000"/>
            <a:ext cx="665163" cy="762000"/>
          </a:xfrm>
          <a:prstGeom prst="rect">
            <a:avLst/>
          </a:prstGeom>
          <a:noFill/>
        </p:spPr>
      </p:pic>
      <p:sp>
        <p:nvSpPr>
          <p:cNvPr id="842771" name="Line 19"/>
          <p:cNvSpPr>
            <a:spLocks noChangeShapeType="1"/>
          </p:cNvSpPr>
          <p:nvPr/>
        </p:nvSpPr>
        <p:spPr bwMode="auto">
          <a:xfrm flipH="1">
            <a:off x="1295399" y="4895850"/>
            <a:ext cx="3743325" cy="514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2775" name="Text Box 23"/>
          <p:cNvSpPr txBox="1">
            <a:spLocks noChangeArrowheads="1"/>
          </p:cNvSpPr>
          <p:nvPr/>
        </p:nvSpPr>
        <p:spPr bwMode="auto">
          <a:xfrm>
            <a:off x="3111500" y="1905000"/>
            <a:ext cx="45339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842776" name="Text Box 24"/>
          <p:cNvSpPr txBox="1">
            <a:spLocks noChangeArrowheads="1"/>
          </p:cNvSpPr>
          <p:nvPr/>
        </p:nvSpPr>
        <p:spPr bwMode="auto">
          <a:xfrm>
            <a:off x="2209800" y="1600200"/>
            <a:ext cx="6934200" cy="31700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buFontTx/>
              <a:buChar char="•"/>
            </a:pPr>
            <a:r>
              <a:rPr lang="en-US" sz="2500" dirty="0" smtClean="0"/>
              <a:t> N users in system, One PK, N </a:t>
            </a:r>
            <a:r>
              <a:rPr lang="en-US" sz="2500" dirty="0" err="1" smtClean="0"/>
              <a:t>SKs</a:t>
            </a:r>
            <a:endParaRPr lang="en-US" sz="2500" dirty="0" smtClean="0"/>
          </a:p>
          <a:p>
            <a:pPr algn="l">
              <a:buFontTx/>
              <a:buChar char="•"/>
            </a:pPr>
            <a:endParaRPr lang="en-US" sz="2500" dirty="0" smtClean="0"/>
          </a:p>
          <a:p>
            <a:pPr algn="l">
              <a:buFontTx/>
              <a:buChar char="•"/>
            </a:pPr>
            <a:r>
              <a:rPr lang="en-US" sz="2500" dirty="0" smtClean="0"/>
              <a:t> Anyone can encrypt, only legitimate user should decrypt</a:t>
            </a:r>
          </a:p>
          <a:p>
            <a:pPr algn="l">
              <a:buFontTx/>
              <a:buChar char="•"/>
            </a:pPr>
            <a:endParaRPr lang="en-US" sz="2500" dirty="0" smtClean="0"/>
          </a:p>
          <a:p>
            <a:pPr algn="l">
              <a:buFontTx/>
              <a:buChar char="•"/>
            </a:pPr>
            <a:r>
              <a:rPr lang="en-US" sz="2500" dirty="0" smtClean="0"/>
              <a:t> If collusion of traitors create new secret key SK</a:t>
            </a:r>
            <a:r>
              <a:rPr lang="en-US" sz="2500" baseline="30000" dirty="0" smtClean="0"/>
              <a:t>*</a:t>
            </a:r>
            <a:r>
              <a:rPr lang="en-US" sz="2500" dirty="0" smtClean="0"/>
              <a:t>, can trace at least one guilty traitor.</a:t>
            </a:r>
          </a:p>
          <a:p>
            <a:pPr algn="l"/>
            <a:endParaRPr lang="en-US" sz="25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000" y="3377823"/>
            <a:ext cx="660400" cy="1117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j0233399.wm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057400"/>
            <a:ext cx="762000" cy="125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4724400"/>
            <a:ext cx="914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4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77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649EC99-601A-B24C-B6D0-433D243B6D6B}" type="slidenum">
              <a:rPr lang="en-US"/>
              <a:pPr/>
              <a:t>22</a:t>
            </a:fld>
            <a:endParaRPr lang="en-US"/>
          </a:p>
        </p:txBody>
      </p:sp>
      <p:sp>
        <p:nvSpPr>
          <p:cNvPr id="84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Leaky Traitor Tracing</a:t>
            </a:r>
            <a:endParaRPr lang="en-US" baseline="-25000" dirty="0"/>
          </a:p>
        </p:txBody>
      </p:sp>
      <p:pic>
        <p:nvPicPr>
          <p:cNvPr id="842756" name="Picture 4" descr="MCj0290200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22851">
            <a:off x="1358900" y="4565650"/>
            <a:ext cx="665163" cy="762000"/>
          </a:xfrm>
          <a:prstGeom prst="rect">
            <a:avLst/>
          </a:prstGeom>
          <a:noFill/>
        </p:spPr>
      </p:pic>
      <p:pic>
        <p:nvPicPr>
          <p:cNvPr id="8427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038725" y="4546600"/>
            <a:ext cx="1366838" cy="1435100"/>
          </a:xfrm>
          <a:prstGeom prst="rect">
            <a:avLst/>
          </a:prstGeom>
          <a:noFill/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024063" y="4502150"/>
            <a:ext cx="3014662" cy="1981200"/>
            <a:chOff x="1275" y="2836"/>
            <a:chExt cx="1899" cy="1248"/>
          </a:xfrm>
        </p:grpSpPr>
        <p:pic>
          <p:nvPicPr>
            <p:cNvPr id="842759" name="Picture 7" descr="MCj02902000000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722851">
              <a:off x="2839" y="3316"/>
              <a:ext cx="335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2760" name="Picture 8" descr="MCj02902000000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722851">
              <a:off x="1848" y="2836"/>
              <a:ext cx="335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2761" name="Picture 9" descr="MCj02902000000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722851">
              <a:off x="1680" y="3564"/>
              <a:ext cx="335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2762" name="Picture 10" descr="MCj02902000000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722851">
              <a:off x="1848" y="3220"/>
              <a:ext cx="335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2763" name="Picture 11" descr="MCj02902000000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722851">
              <a:off x="1919" y="3700"/>
              <a:ext cx="335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42764" name="Line 12"/>
            <p:cNvSpPr>
              <a:spLocks noChangeShapeType="1"/>
            </p:cNvSpPr>
            <p:nvPr/>
          </p:nvSpPr>
          <p:spPr bwMode="auto">
            <a:xfrm flipV="1">
              <a:off x="1278" y="3084"/>
              <a:ext cx="570" cy="136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42765" name="Line 13"/>
            <p:cNvSpPr>
              <a:spLocks noChangeShapeType="1"/>
            </p:cNvSpPr>
            <p:nvPr/>
          </p:nvSpPr>
          <p:spPr bwMode="auto">
            <a:xfrm>
              <a:off x="1275" y="3222"/>
              <a:ext cx="1561" cy="344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42766" name="Line 14"/>
            <p:cNvSpPr>
              <a:spLocks noChangeShapeType="1"/>
            </p:cNvSpPr>
            <p:nvPr/>
          </p:nvSpPr>
          <p:spPr bwMode="auto">
            <a:xfrm>
              <a:off x="1278" y="3222"/>
              <a:ext cx="402" cy="58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42767" name="Line 15"/>
            <p:cNvSpPr>
              <a:spLocks noChangeShapeType="1"/>
            </p:cNvSpPr>
            <p:nvPr/>
          </p:nvSpPr>
          <p:spPr bwMode="auto">
            <a:xfrm>
              <a:off x="1278" y="3222"/>
              <a:ext cx="570" cy="23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842768" name="Picture 16" descr="MCj0290200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22851">
            <a:off x="1263650" y="2335213"/>
            <a:ext cx="665163" cy="762000"/>
          </a:xfrm>
          <a:prstGeom prst="rect">
            <a:avLst/>
          </a:prstGeom>
          <a:noFill/>
        </p:spPr>
      </p:pic>
      <p:pic>
        <p:nvPicPr>
          <p:cNvPr id="842769" name="Picture 17" descr="MCj0290200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22851">
            <a:off x="1263650" y="3429000"/>
            <a:ext cx="665163" cy="762000"/>
          </a:xfrm>
          <a:prstGeom prst="rect">
            <a:avLst/>
          </a:prstGeom>
          <a:noFill/>
        </p:spPr>
      </p:pic>
      <p:sp>
        <p:nvSpPr>
          <p:cNvPr id="842771" name="Line 19"/>
          <p:cNvSpPr>
            <a:spLocks noChangeShapeType="1"/>
          </p:cNvSpPr>
          <p:nvPr/>
        </p:nvSpPr>
        <p:spPr bwMode="auto">
          <a:xfrm flipH="1">
            <a:off x="1295399" y="4895850"/>
            <a:ext cx="3743325" cy="514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2775" name="Text Box 23"/>
          <p:cNvSpPr txBox="1">
            <a:spLocks noChangeArrowheads="1"/>
          </p:cNvSpPr>
          <p:nvPr/>
        </p:nvSpPr>
        <p:spPr bwMode="auto">
          <a:xfrm>
            <a:off x="3111500" y="1905000"/>
            <a:ext cx="45339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842776" name="Text Box 24"/>
          <p:cNvSpPr txBox="1">
            <a:spLocks noChangeArrowheads="1"/>
          </p:cNvSpPr>
          <p:nvPr/>
        </p:nvSpPr>
        <p:spPr bwMode="auto">
          <a:xfrm>
            <a:off x="2209800" y="1524000"/>
            <a:ext cx="6934200" cy="124649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buFontTx/>
              <a:buChar char="•"/>
            </a:pPr>
            <a:r>
              <a:rPr lang="en-US" sz="2500" dirty="0" smtClean="0"/>
              <a:t>  Adversary gets not only </a:t>
            </a:r>
            <a:r>
              <a:rPr lang="en-US" sz="2500" dirty="0" smtClean="0">
                <a:solidFill>
                  <a:srgbClr val="FF7E07"/>
                </a:solidFill>
              </a:rPr>
              <a:t>full keys </a:t>
            </a:r>
            <a:r>
              <a:rPr lang="en-US" sz="2500" dirty="0" smtClean="0"/>
              <a:t>SK</a:t>
            </a:r>
            <a:r>
              <a:rPr lang="en-US" sz="2500" baseline="-25000" dirty="0" smtClean="0"/>
              <a:t>1</a:t>
            </a:r>
            <a:r>
              <a:rPr lang="en-US" sz="2500" dirty="0" smtClean="0"/>
              <a:t>… SK</a:t>
            </a:r>
            <a:r>
              <a:rPr lang="en-US" sz="2500" baseline="-25000" dirty="0" smtClean="0"/>
              <a:t>T</a:t>
            </a:r>
            <a:r>
              <a:rPr lang="en-US" sz="2500" dirty="0" smtClean="0"/>
              <a:t> corresponding to T traitors but also L bits of leakage </a:t>
            </a:r>
            <a:r>
              <a:rPr lang="en-US" sz="2500" dirty="0" err="1" smtClean="0">
                <a:solidFill>
                  <a:srgbClr val="FF7E07"/>
                </a:solidFill>
              </a:rPr>
              <a:t>Leak(SK</a:t>
            </a:r>
            <a:r>
              <a:rPr lang="en-US" sz="2500" baseline="-25000" dirty="0" err="1" smtClean="0">
                <a:solidFill>
                  <a:srgbClr val="FF7E07"/>
                </a:solidFill>
              </a:rPr>
              <a:t>i</a:t>
            </a:r>
            <a:r>
              <a:rPr lang="en-US" sz="2500" dirty="0" smtClean="0">
                <a:solidFill>
                  <a:srgbClr val="FF7E07"/>
                </a:solidFill>
              </a:rPr>
              <a:t>) </a:t>
            </a:r>
            <a:r>
              <a:rPr lang="en-US" sz="2500" dirty="0" smtClean="0"/>
              <a:t>on keys of honest users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000" y="3377823"/>
            <a:ext cx="660400" cy="1117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j0233399.wm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057400"/>
            <a:ext cx="762000" cy="125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4724400"/>
            <a:ext cx="914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2209800" y="3200400"/>
            <a:ext cx="6934200" cy="4770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buFontTx/>
              <a:buChar char="•"/>
            </a:pPr>
            <a:r>
              <a:rPr lang="en-US" sz="2500" dirty="0" smtClean="0"/>
              <a:t>  Tracing algorithm still finds the traitor!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776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>
            <a:off x="152400" y="4114800"/>
            <a:ext cx="3886200" cy="0"/>
          </a:xfrm>
          <a:prstGeom prst="line">
            <a:avLst/>
          </a:prstGeom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Modeling Leakage</a:t>
            </a:r>
            <a:endParaRPr lang="en-US" dirty="0"/>
          </a:p>
        </p:txBody>
      </p:sp>
      <p:sp>
        <p:nvSpPr>
          <p:cNvPr id="2051" name="Lock"/>
          <p:cNvSpPr>
            <a:spLocks noEditPoints="1" noChangeArrowheads="1"/>
          </p:cNvSpPr>
          <p:nvPr/>
        </p:nvSpPr>
        <p:spPr bwMode="auto">
          <a:xfrm>
            <a:off x="533400" y="5029200"/>
            <a:ext cx="938211" cy="12573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9606 h 21600"/>
              <a:gd name="T4" fmla="*/ 10800 w 21600"/>
              <a:gd name="T5" fmla="*/ 21600 h 21600"/>
              <a:gd name="T6" fmla="*/ 0 w 21600"/>
              <a:gd name="T7" fmla="*/ 9606 h 21600"/>
              <a:gd name="T8" fmla="*/ 744 w 21600"/>
              <a:gd name="T9" fmla="*/ 9904 h 21600"/>
              <a:gd name="T10" fmla="*/ 21134 w 21600"/>
              <a:gd name="T11" fmla="*/ 153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2646" y="4495800"/>
            <a:ext cx="546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66FF"/>
                </a:solidFill>
              </a:rPr>
              <a:t>pk</a:t>
            </a:r>
            <a:endParaRPr lang="en-US" sz="2800" b="1" dirty="0">
              <a:solidFill>
                <a:srgbClr val="0066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8455" y="1457980"/>
            <a:ext cx="546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66FF"/>
                </a:solidFill>
              </a:rPr>
              <a:t>sk</a:t>
            </a:r>
            <a:endParaRPr lang="en-US" sz="2800" b="1" dirty="0">
              <a:solidFill>
                <a:srgbClr val="0066FF"/>
              </a:solidFill>
            </a:endParaRPr>
          </a:p>
        </p:txBody>
      </p:sp>
      <p:pic>
        <p:nvPicPr>
          <p:cNvPr id="11" name="Picture 7" descr="C:\Documents and Settings\daniel wichs\Local Settings\Temporary Internet Files\Content.IE5\ATUNA1IJ\MCj0435931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5105400"/>
            <a:ext cx="1295400" cy="981083"/>
          </a:xfrm>
          <a:prstGeom prst="rect">
            <a:avLst/>
          </a:prstGeom>
          <a:noFill/>
        </p:spPr>
      </p:pic>
      <p:sp>
        <p:nvSpPr>
          <p:cNvPr id="14" name="Content Placeholder 2"/>
          <p:cNvSpPr>
            <a:spLocks noGrp="1"/>
          </p:cNvSpPr>
          <p:nvPr>
            <p:ph sz="quarter" idx="1"/>
          </p:nvPr>
        </p:nvSpPr>
        <p:spPr>
          <a:xfrm>
            <a:off x="4953000" y="1600200"/>
            <a:ext cx="4038600" cy="4038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Adversary gets </a:t>
            </a:r>
            <a:r>
              <a:rPr lang="en-US" dirty="0" smtClean="0">
                <a:solidFill>
                  <a:srgbClr val="0066FF"/>
                </a:solidFill>
              </a:rPr>
              <a:t>pk</a:t>
            </a:r>
            <a:r>
              <a:rPr lang="en-US" dirty="0" smtClean="0"/>
              <a:t>.</a:t>
            </a: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Can ask for up to </a:t>
            </a:r>
            <a:r>
              <a:rPr lang="en-US" dirty="0" smtClean="0">
                <a:solidFill>
                  <a:srgbClr val="0066FF"/>
                </a:solidFill>
              </a:rPr>
              <a:t>L</a:t>
            </a:r>
            <a:r>
              <a:rPr lang="en-US" dirty="0" smtClean="0"/>
              <a:t> bits of information about honest user’s keys</a:t>
            </a:r>
            <a:r>
              <a:rPr lang="en-US" dirty="0" smtClean="0">
                <a:solidFill>
                  <a:srgbClr val="3366FF"/>
                </a:solidFill>
              </a:rPr>
              <a:t> {</a:t>
            </a:r>
            <a:r>
              <a:rPr lang="en-US" dirty="0" smtClean="0">
                <a:solidFill>
                  <a:srgbClr val="0066FF"/>
                </a:solidFill>
              </a:rPr>
              <a:t>sk</a:t>
            </a:r>
            <a:r>
              <a:rPr lang="en-US" baseline="-25000" dirty="0" smtClean="0">
                <a:solidFill>
                  <a:srgbClr val="0066FF"/>
                </a:solidFill>
              </a:rPr>
              <a:t>i</a:t>
            </a:r>
            <a:r>
              <a:rPr lang="en-US" dirty="0" smtClean="0">
                <a:solidFill>
                  <a:srgbClr val="0066FF"/>
                </a:solidFill>
              </a:rPr>
              <a:t>}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15" name="Rounded Rectangular Callout 14"/>
          <p:cNvSpPr/>
          <p:nvPr/>
        </p:nvSpPr>
        <p:spPr>
          <a:xfrm>
            <a:off x="3581400" y="3657600"/>
            <a:ext cx="5257800" cy="656617"/>
          </a:xfrm>
          <a:prstGeom prst="wedgeRoundRectCallout">
            <a:avLst>
              <a:gd name="adj1" fmla="val -37691"/>
              <a:gd name="adj2" fmla="val 686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What’s the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0066FF"/>
                </a:solidFill>
              </a:rPr>
              <a:t>2</a:t>
            </a:r>
            <a:r>
              <a:rPr lang="en-US" sz="2800" b="1" baseline="30000" dirty="0" smtClean="0">
                <a:solidFill>
                  <a:srgbClr val="0066FF"/>
                </a:solidFill>
              </a:rPr>
              <a:t>nd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bit of </a:t>
            </a:r>
            <a:r>
              <a:rPr lang="en-US" sz="2800" b="1" dirty="0" smtClean="0">
                <a:solidFill>
                  <a:srgbClr val="0066FF"/>
                </a:solidFill>
              </a:rPr>
              <a:t>sk</a:t>
            </a:r>
            <a:r>
              <a:rPr lang="en-US" sz="2800" b="1" baseline="-25000" dirty="0" smtClean="0">
                <a:solidFill>
                  <a:srgbClr val="0066FF"/>
                </a:solidFill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</a:rPr>
              <a:t>  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 rot="10800000" flipV="1">
            <a:off x="3581400" y="4495800"/>
            <a:ext cx="5257800" cy="510702"/>
          </a:xfrm>
          <a:prstGeom prst="wedgeRoundRectCallout">
            <a:avLst>
              <a:gd name="adj1" fmla="val 41814"/>
              <a:gd name="adj2" fmla="val 977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What’s the </a:t>
            </a:r>
            <a:r>
              <a:rPr lang="en-US" sz="2800" b="1" dirty="0" smtClean="0">
                <a:solidFill>
                  <a:srgbClr val="0066FF"/>
                </a:solidFill>
              </a:rPr>
              <a:t>3</a:t>
            </a:r>
            <a:r>
              <a:rPr lang="en-US" sz="2800" b="1" baseline="30000" dirty="0" smtClean="0">
                <a:solidFill>
                  <a:srgbClr val="0066FF"/>
                </a:solidFill>
              </a:rPr>
              <a:t>rd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bit of </a:t>
            </a:r>
            <a:r>
              <a:rPr lang="en-US" sz="2800" b="1" dirty="0" smtClean="0">
                <a:solidFill>
                  <a:srgbClr val="0066FF"/>
                </a:solidFill>
              </a:rPr>
              <a:t>SHA-1(</a:t>
            </a:r>
            <a:r>
              <a:rPr lang="en-US" sz="2800" b="1" dirty="0" smtClean="0">
                <a:solidFill>
                  <a:srgbClr val="0066FF"/>
                </a:solidFill>
              </a:rPr>
              <a:t>sk</a:t>
            </a:r>
            <a:r>
              <a:rPr lang="en-US" sz="2800" b="1" baseline="-25000" dirty="0" smtClean="0">
                <a:solidFill>
                  <a:srgbClr val="0066FF"/>
                </a:solidFill>
              </a:rPr>
              <a:t>2</a:t>
            </a:r>
            <a:r>
              <a:rPr lang="en-US" sz="2800" b="1" dirty="0" smtClean="0">
                <a:solidFill>
                  <a:srgbClr val="0066FF"/>
                </a:solidFill>
              </a:rPr>
              <a:t>)</a:t>
            </a:r>
            <a:r>
              <a:rPr lang="en-US" sz="2800" b="1" dirty="0" smtClean="0">
                <a:solidFill>
                  <a:srgbClr val="FF0000"/>
                </a:solidFill>
              </a:rPr>
              <a:t>  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4419600" y="5257800"/>
            <a:ext cx="1295400" cy="1371600"/>
            <a:chOff x="4800600" y="5105400"/>
            <a:chExt cx="1295400" cy="1371600"/>
          </a:xfrm>
        </p:grpSpPr>
        <p:pic>
          <p:nvPicPr>
            <p:cNvPr id="20" name="Picture 2" descr="C:\Documents and Settings\daniel wichs\Local Settings\Temporary Internet Files\Content.IE5\2XCDIHAD\MCj0433903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00600" y="5562600"/>
              <a:ext cx="914400" cy="914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</p:pic>
        <p:sp>
          <p:nvSpPr>
            <p:cNvPr id="21" name="Explosion 1 20"/>
            <p:cNvSpPr/>
            <p:nvPr/>
          </p:nvSpPr>
          <p:spPr>
            <a:xfrm>
              <a:off x="4876800" y="5105400"/>
              <a:ext cx="1219200" cy="1143000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 rot="5400000" flipH="1" flipV="1">
            <a:off x="2209403" y="4190603"/>
            <a:ext cx="1676400" cy="79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2514600" y="4190206"/>
            <a:ext cx="1524000" cy="158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C:\Documents and Settings\daniel wichs\Local Settings\Temporary Internet Files\Content.IE5\2XCDIHAD\MCj0433903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286000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</p:pic>
      <p:pic>
        <p:nvPicPr>
          <p:cNvPr id="27" name="Picture 2" descr="C:\Documents and Settings\daniel wichs\Local Settings\Temporary Internet Files\Content.IE5\2XCDIHAD\MCj0433903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2286000"/>
            <a:ext cx="914400" cy="9144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</p:pic>
      <p:pic>
        <p:nvPicPr>
          <p:cNvPr id="29" name="Picture 2" descr="C:\Documents and Settings\daniel wichs\Local Settings\Temporary Internet Files\Content.IE5\2XCDIHAD\MCj0433903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2286000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</p:pic>
      <p:pic>
        <p:nvPicPr>
          <p:cNvPr id="30" name="Picture 2" descr="C:\Documents and Settings\daniel wichs\Local Settings\Temporary Internet Files\Content.IE5\2XCDIHAD\MCj0433903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2286000"/>
            <a:ext cx="914400" cy="914400"/>
          </a:xfrm>
          <a:prstGeom prst="rect">
            <a:avLst/>
          </a:prstGeom>
          <a:solidFill>
            <a:srgbClr val="0066FF"/>
          </a:solidFill>
          <a:ln>
            <a:solidFill>
              <a:schemeClr val="tx1"/>
            </a:solidFill>
          </a:ln>
        </p:spPr>
      </p:pic>
      <p:grpSp>
        <p:nvGrpSpPr>
          <p:cNvPr id="33" name="Group 29"/>
          <p:cNvGrpSpPr/>
          <p:nvPr/>
        </p:nvGrpSpPr>
        <p:grpSpPr>
          <a:xfrm>
            <a:off x="5410200" y="5715000"/>
            <a:ext cx="1066800" cy="1143000"/>
            <a:chOff x="5410200" y="5715000"/>
            <a:chExt cx="1066800" cy="1143000"/>
          </a:xfrm>
        </p:grpSpPr>
        <p:pic>
          <p:nvPicPr>
            <p:cNvPr id="34" name="Picture 2" descr="C:\Documents and Settings\daniel wichs\Local Settings\Temporary Internet Files\Content.IE5\2XCDIHAD\MCj0433903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62600" y="5715000"/>
              <a:ext cx="914400" cy="914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</p:pic>
        <p:sp>
          <p:nvSpPr>
            <p:cNvPr id="35" name="Explosion 1 34"/>
            <p:cNvSpPr/>
            <p:nvPr/>
          </p:nvSpPr>
          <p:spPr>
            <a:xfrm>
              <a:off x="5410200" y="5791200"/>
              <a:ext cx="990600" cy="1066800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1"/>
          <p:cNvGrpSpPr/>
          <p:nvPr/>
        </p:nvGrpSpPr>
        <p:grpSpPr>
          <a:xfrm>
            <a:off x="6477000" y="5181600"/>
            <a:ext cx="1219200" cy="1447800"/>
            <a:chOff x="6477000" y="5181600"/>
            <a:chExt cx="1219200" cy="1447800"/>
          </a:xfrm>
        </p:grpSpPr>
        <p:pic>
          <p:nvPicPr>
            <p:cNvPr id="37" name="Picture 2" descr="C:\Documents and Settings\daniel wichs\Local Settings\Temporary Internet Files\Content.IE5\2XCDIHAD\MCj0433903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05600" y="5715000"/>
              <a:ext cx="914400" cy="914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</p:pic>
        <p:sp>
          <p:nvSpPr>
            <p:cNvPr id="39" name="Explosion 1 38"/>
            <p:cNvSpPr/>
            <p:nvPr/>
          </p:nvSpPr>
          <p:spPr>
            <a:xfrm>
              <a:off x="6477000" y="5181600"/>
              <a:ext cx="1219200" cy="1143000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3"/>
          <p:cNvGrpSpPr/>
          <p:nvPr/>
        </p:nvGrpSpPr>
        <p:grpSpPr>
          <a:xfrm>
            <a:off x="7772400" y="5638800"/>
            <a:ext cx="1371600" cy="1219200"/>
            <a:chOff x="7772400" y="5638800"/>
            <a:chExt cx="1371600" cy="1219200"/>
          </a:xfrm>
        </p:grpSpPr>
        <p:pic>
          <p:nvPicPr>
            <p:cNvPr id="41" name="Picture 2" descr="C:\Documents and Settings\daniel wichs\Local Settings\Temporary Internet Files\Content.IE5\2XCDIHAD\MCj0433903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72400" y="5638800"/>
              <a:ext cx="914400" cy="914400"/>
            </a:xfrm>
            <a:prstGeom prst="rect">
              <a:avLst/>
            </a:prstGeom>
            <a:solidFill>
              <a:srgbClr val="0066FF"/>
            </a:solidFill>
            <a:ln>
              <a:solidFill>
                <a:schemeClr val="tx1"/>
              </a:solidFill>
            </a:ln>
          </p:spPr>
        </p:pic>
        <p:sp>
          <p:nvSpPr>
            <p:cNvPr id="42" name="Explosion 1 41"/>
            <p:cNvSpPr/>
            <p:nvPr/>
          </p:nvSpPr>
          <p:spPr>
            <a:xfrm>
              <a:off x="7924800" y="5715000"/>
              <a:ext cx="1219200" cy="1143000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ock"/>
          <p:cNvSpPr>
            <a:spLocks noEditPoints="1" noChangeArrowheads="1"/>
          </p:cNvSpPr>
          <p:nvPr/>
        </p:nvSpPr>
        <p:spPr bwMode="auto">
          <a:xfrm>
            <a:off x="533400" y="5029200"/>
            <a:ext cx="938211" cy="12573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9606 h 21600"/>
              <a:gd name="T4" fmla="*/ 10800 w 21600"/>
              <a:gd name="T5" fmla="*/ 21600 h 21600"/>
              <a:gd name="T6" fmla="*/ 0 w 21600"/>
              <a:gd name="T7" fmla="*/ 9606 h 21600"/>
              <a:gd name="T8" fmla="*/ 744 w 21600"/>
              <a:gd name="T9" fmla="*/ 9904 h 21600"/>
              <a:gd name="T10" fmla="*/ 21134 w 21600"/>
              <a:gd name="T11" fmla="*/ 153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2646" y="4495800"/>
            <a:ext cx="546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66FF"/>
                </a:solidFill>
              </a:rPr>
              <a:t>pk</a:t>
            </a:r>
            <a:endParaRPr lang="en-US" sz="2800" b="1" dirty="0">
              <a:solidFill>
                <a:srgbClr val="0066FF"/>
              </a:solidFill>
            </a:endParaRPr>
          </a:p>
        </p:txBody>
      </p:sp>
      <p:pic>
        <p:nvPicPr>
          <p:cNvPr id="11" name="Picture 7" descr="C:\Documents and Settings\daniel wichs\Local Settings\Temporary Internet Files\Content.IE5\ATUNA1IJ\MCj0435931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5105400"/>
            <a:ext cx="1295400" cy="981083"/>
          </a:xfrm>
          <a:prstGeom prst="rect">
            <a:avLst/>
          </a:prstGeom>
          <a:noFill/>
        </p:spPr>
      </p:pic>
      <p:grpSp>
        <p:nvGrpSpPr>
          <p:cNvPr id="3" name="Group 44"/>
          <p:cNvGrpSpPr/>
          <p:nvPr/>
        </p:nvGrpSpPr>
        <p:grpSpPr>
          <a:xfrm>
            <a:off x="7315200" y="4648200"/>
            <a:ext cx="1459970" cy="1973231"/>
            <a:chOff x="1600200" y="1779848"/>
            <a:chExt cx="1459970" cy="1973231"/>
          </a:xfrm>
        </p:grpSpPr>
        <p:pic>
          <p:nvPicPr>
            <p:cNvPr id="28" name="Picture 2" descr="C:\Documents and Settings\daniel wichs\Local Settings\Temporary Internet Files\Content.IE5\2XCDIHAD\MCj0433903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8906237">
              <a:off x="1924279" y="2838679"/>
              <a:ext cx="914400" cy="914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</p:pic>
        <p:pic>
          <p:nvPicPr>
            <p:cNvPr id="34" name="Picture 2" descr="C:\Documents and Settings\daniel wichs\Local Settings\Temporary Internet Files\Content.IE5\2XCDIHAD\MCj0433903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200000">
              <a:off x="1600200" y="2286000"/>
              <a:ext cx="914400" cy="914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</p:pic>
        <p:pic>
          <p:nvPicPr>
            <p:cNvPr id="37" name="Picture 2" descr="C:\Documents and Settings\daniel wichs\Local Settings\Temporary Internet Files\Content.IE5\2XCDIHAD\MCj0433903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7144626">
              <a:off x="2145770" y="2374371"/>
              <a:ext cx="914400" cy="914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</p:pic>
        <p:pic>
          <p:nvPicPr>
            <p:cNvPr id="41" name="Picture 2" descr="C:\Documents and Settings\daniel wichs\Local Settings\Temporary Internet Files\Content.IE5\2XCDIHAD\MCj0433903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3297146">
              <a:off x="2084648" y="1779848"/>
              <a:ext cx="914400" cy="914400"/>
            </a:xfrm>
            <a:prstGeom prst="rect">
              <a:avLst/>
            </a:prstGeom>
            <a:solidFill>
              <a:srgbClr val="0066FF"/>
            </a:solidFill>
            <a:ln>
              <a:solidFill>
                <a:schemeClr val="tx1"/>
              </a:solidFill>
            </a:ln>
          </p:spPr>
        </p:pic>
        <p:sp>
          <p:nvSpPr>
            <p:cNvPr id="43" name="Explosion 1 42"/>
            <p:cNvSpPr/>
            <p:nvPr/>
          </p:nvSpPr>
          <p:spPr>
            <a:xfrm>
              <a:off x="1828800" y="2133600"/>
              <a:ext cx="1143000" cy="1219200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019800" y="5306752"/>
            <a:ext cx="1056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</a:rPr>
              <a:t>sk</a:t>
            </a:r>
            <a:r>
              <a:rPr lang="en-US" sz="2800" dirty="0" smtClean="0">
                <a:solidFill>
                  <a:srgbClr val="7030A0"/>
                </a:solidFill>
              </a:rPr>
              <a:t>* =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47" name="&quot;No&quot; Symbol 46"/>
          <p:cNvSpPr/>
          <p:nvPr/>
        </p:nvSpPr>
        <p:spPr>
          <a:xfrm>
            <a:off x="0" y="4419600"/>
            <a:ext cx="2286000" cy="22098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17"/>
          <p:cNvGrpSpPr/>
          <p:nvPr/>
        </p:nvGrpSpPr>
        <p:grpSpPr>
          <a:xfrm>
            <a:off x="4419600" y="5257800"/>
            <a:ext cx="1295400" cy="1371600"/>
            <a:chOff x="4800600" y="5105400"/>
            <a:chExt cx="1295400" cy="1371600"/>
          </a:xfrm>
        </p:grpSpPr>
        <p:pic>
          <p:nvPicPr>
            <p:cNvPr id="50" name="Picture 2" descr="C:\Documents and Settings\daniel wichs\Local Settings\Temporary Internet Files\Content.IE5\2XCDIHAD\MCj0433903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00600" y="5562600"/>
              <a:ext cx="914400" cy="914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</p:pic>
        <p:sp>
          <p:nvSpPr>
            <p:cNvPr id="51" name="Explosion 1 50"/>
            <p:cNvSpPr/>
            <p:nvPr/>
          </p:nvSpPr>
          <p:spPr>
            <a:xfrm>
              <a:off x="4876800" y="5105400"/>
              <a:ext cx="1219200" cy="1143000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51"/>
          <p:cNvGrpSpPr/>
          <p:nvPr/>
        </p:nvGrpSpPr>
        <p:grpSpPr>
          <a:xfrm>
            <a:off x="5410200" y="5715000"/>
            <a:ext cx="1066800" cy="1143000"/>
            <a:chOff x="5410200" y="5715000"/>
            <a:chExt cx="1066800" cy="1143000"/>
          </a:xfrm>
        </p:grpSpPr>
        <p:pic>
          <p:nvPicPr>
            <p:cNvPr id="53" name="Picture 2" descr="C:\Documents and Settings\daniel wichs\Local Settings\Temporary Internet Files\Content.IE5\2XCDIHAD\MCj0433903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62600" y="5715000"/>
              <a:ext cx="914400" cy="914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</p:pic>
        <p:sp>
          <p:nvSpPr>
            <p:cNvPr id="54" name="Explosion 1 53"/>
            <p:cNvSpPr/>
            <p:nvPr/>
          </p:nvSpPr>
          <p:spPr>
            <a:xfrm>
              <a:off x="5410200" y="5791200"/>
              <a:ext cx="990600" cy="1066800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4"/>
          <p:cNvGrpSpPr/>
          <p:nvPr/>
        </p:nvGrpSpPr>
        <p:grpSpPr>
          <a:xfrm>
            <a:off x="6477000" y="5181600"/>
            <a:ext cx="1219200" cy="1447800"/>
            <a:chOff x="6477000" y="5181600"/>
            <a:chExt cx="1219200" cy="1447800"/>
          </a:xfrm>
        </p:grpSpPr>
        <p:pic>
          <p:nvPicPr>
            <p:cNvPr id="56" name="Picture 2" descr="C:\Documents and Settings\daniel wichs\Local Settings\Temporary Internet Files\Content.IE5\2XCDIHAD\MCj0433903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05600" y="5715000"/>
              <a:ext cx="914400" cy="914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</p:pic>
        <p:sp>
          <p:nvSpPr>
            <p:cNvPr id="57" name="Explosion 1 56"/>
            <p:cNvSpPr/>
            <p:nvPr/>
          </p:nvSpPr>
          <p:spPr>
            <a:xfrm>
              <a:off x="6477000" y="5181600"/>
              <a:ext cx="1219200" cy="1143000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57"/>
          <p:cNvGrpSpPr/>
          <p:nvPr/>
        </p:nvGrpSpPr>
        <p:grpSpPr>
          <a:xfrm>
            <a:off x="7772400" y="5638800"/>
            <a:ext cx="1371600" cy="1219200"/>
            <a:chOff x="7772400" y="5638800"/>
            <a:chExt cx="1371600" cy="1219200"/>
          </a:xfrm>
        </p:grpSpPr>
        <p:pic>
          <p:nvPicPr>
            <p:cNvPr id="59" name="Picture 2" descr="C:\Documents and Settings\daniel wichs\Local Settings\Temporary Internet Files\Content.IE5\2XCDIHAD\MCj0433903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72400" y="5638800"/>
              <a:ext cx="914400" cy="914400"/>
            </a:xfrm>
            <a:prstGeom prst="rect">
              <a:avLst/>
            </a:prstGeom>
            <a:solidFill>
              <a:srgbClr val="0066FF"/>
            </a:solidFill>
            <a:ln>
              <a:solidFill>
                <a:schemeClr val="tx1"/>
              </a:solidFill>
            </a:ln>
          </p:spPr>
        </p:pic>
        <p:sp>
          <p:nvSpPr>
            <p:cNvPr id="60" name="Explosion 1 59"/>
            <p:cNvSpPr/>
            <p:nvPr/>
          </p:nvSpPr>
          <p:spPr>
            <a:xfrm>
              <a:off x="7924800" y="5715000"/>
              <a:ext cx="1219200" cy="1143000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Connector 29"/>
          <p:cNvCxnSpPr/>
          <p:nvPr/>
        </p:nvCxnSpPr>
        <p:spPr>
          <a:xfrm>
            <a:off x="152400" y="4114800"/>
            <a:ext cx="3886200" cy="0"/>
          </a:xfrm>
          <a:prstGeom prst="line">
            <a:avLst/>
          </a:prstGeom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 txBox="1">
            <a:spLocks/>
          </p:cNvSpPr>
          <p:nvPr/>
        </p:nvSpPr>
        <p:spPr>
          <a:xfrm>
            <a:off x="533400" y="1524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Modeling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Leakage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3" name="Picture 2" descr="C:\Documents and Settings\daniel wichs\Local Settings\Temporary Internet Files\Content.IE5\2XCDIHAD\MCj0433903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286000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</p:pic>
      <p:pic>
        <p:nvPicPr>
          <p:cNvPr id="35" name="Picture 2" descr="C:\Documents and Settings\daniel wichs\Local Settings\Temporary Internet Files\Content.IE5\2XCDIHAD\MCj0433903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2286000"/>
            <a:ext cx="914400" cy="9144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</p:pic>
      <p:pic>
        <p:nvPicPr>
          <p:cNvPr id="36" name="Picture 2" descr="C:\Documents and Settings\daniel wichs\Local Settings\Temporary Internet Files\Content.IE5\2XCDIHAD\MCj0433903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2286000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</p:pic>
      <p:pic>
        <p:nvPicPr>
          <p:cNvPr id="38" name="Picture 2" descr="C:\Documents and Settings\daniel wichs\Local Settings\Temporary Internet Files\Content.IE5\2XCDIHAD\MCj0433903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2286000"/>
            <a:ext cx="914400" cy="914400"/>
          </a:xfrm>
          <a:prstGeom prst="rect">
            <a:avLst/>
          </a:prstGeom>
          <a:solidFill>
            <a:srgbClr val="0066FF"/>
          </a:solidFill>
          <a:ln>
            <a:solidFill>
              <a:schemeClr val="tx1"/>
            </a:solidFill>
          </a:ln>
        </p:spPr>
      </p:pic>
      <p:sp>
        <p:nvSpPr>
          <p:cNvPr id="39" name="TextBox 38"/>
          <p:cNvSpPr txBox="1"/>
          <p:nvPr/>
        </p:nvSpPr>
        <p:spPr>
          <a:xfrm>
            <a:off x="748455" y="1457980"/>
            <a:ext cx="546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66FF"/>
                </a:solidFill>
              </a:rPr>
              <a:t>sk</a:t>
            </a:r>
            <a:endParaRPr lang="en-US" sz="2800" b="1" dirty="0">
              <a:solidFill>
                <a:srgbClr val="0066FF"/>
              </a:solidFill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4267200" y="1752600"/>
            <a:ext cx="4876800" cy="3124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3500" dirty="0" smtClean="0"/>
              <a:t>Wins </a:t>
            </a:r>
            <a:r>
              <a:rPr lang="en-US" sz="3500" dirty="0" smtClean="0"/>
              <a:t>if</a:t>
            </a:r>
            <a:r>
              <a:rPr lang="en-US" sz="3500" dirty="0" smtClean="0"/>
              <a:t> </a:t>
            </a:r>
          </a:p>
          <a:p>
            <a:pPr marL="320040" indent="-32004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3500" dirty="0" smtClean="0">
                <a:solidFill>
                  <a:srgbClr val="3366FF"/>
                </a:solidFill>
              </a:rPr>
              <a:t>1.</a:t>
            </a:r>
            <a:r>
              <a:rPr lang="en-US" sz="3500" b="1" dirty="0" smtClean="0">
                <a:solidFill>
                  <a:srgbClr val="3366FF"/>
                </a:solidFill>
              </a:rPr>
              <a:t> </a:t>
            </a:r>
            <a:r>
              <a:rPr lang="en-US" sz="3500" dirty="0" err="1" smtClean="0">
                <a:solidFill>
                  <a:srgbClr val="3366FF"/>
                </a:solidFill>
              </a:rPr>
              <a:t>Decrypt(CT</a:t>
            </a:r>
            <a:r>
              <a:rPr lang="en-US" sz="3500" dirty="0" smtClean="0">
                <a:solidFill>
                  <a:srgbClr val="3366FF"/>
                </a:solidFill>
              </a:rPr>
              <a:t>, </a:t>
            </a:r>
            <a:r>
              <a:rPr lang="en-US" sz="3500" dirty="0" err="1" smtClean="0">
                <a:solidFill>
                  <a:srgbClr val="3366FF"/>
                </a:solidFill>
              </a:rPr>
              <a:t>sk</a:t>
            </a:r>
            <a:r>
              <a:rPr lang="en-US" sz="3500" dirty="0" smtClean="0">
                <a:solidFill>
                  <a:srgbClr val="3366FF"/>
                </a:solidFill>
              </a:rPr>
              <a:t>*) = 1</a:t>
            </a:r>
            <a:r>
              <a:rPr lang="en-US" sz="3500" dirty="0" smtClean="0">
                <a:solidFill>
                  <a:srgbClr val="3366FF"/>
                </a:solidFill>
              </a:rPr>
              <a:t>.</a:t>
            </a:r>
            <a:r>
              <a:rPr lang="en-US" sz="3500" dirty="0" smtClean="0">
                <a:solidFill>
                  <a:srgbClr val="3366FF"/>
                </a:solidFill>
              </a:rPr>
              <a:t> </a:t>
            </a:r>
            <a:r>
              <a:rPr lang="en-US" sz="3500" dirty="0" err="1" smtClean="0">
                <a:solidFill>
                  <a:srgbClr val="3366FF"/>
                </a:solidFill>
              </a:rPr>
              <a:t>f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some correct CT </a:t>
            </a:r>
            <a:endParaRPr lang="en-US" sz="3500" dirty="0" smtClean="0">
              <a:solidFill>
                <a:srgbClr val="3366FF"/>
              </a:solidFill>
            </a:endParaRPr>
          </a:p>
          <a:p>
            <a:pPr marL="320040" marR="0" lvl="0" indent="-320040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</a:t>
            </a:r>
            <a:r>
              <a:rPr kumimoji="0" lang="en-US" sz="3500" b="0" i="0" u="none" strike="noStrike" kern="1200" cap="none" spc="0" normalizeH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Trace(sk</a:t>
            </a:r>
            <a:r>
              <a:rPr kumimoji="0" lang="en-US" sz="3500" b="0" i="0" u="none" strike="noStrike" kern="1200" cap="none" spc="0" normalizeH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*) = user </a:t>
            </a:r>
            <a:r>
              <a:rPr kumimoji="0" lang="en-US" sz="3500" b="0" i="0" u="none" strike="noStrike" kern="1200" cap="none" spc="0" normalizeH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endParaRPr kumimoji="0" lang="en-US" sz="3500" b="0" i="0" u="none" strike="noStrike" kern="1200" cap="none" spc="0" normalizeH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en-US" sz="3500" noProof="0" dirty="0" smtClean="0">
                <a:solidFill>
                  <a:srgbClr val="3366FF"/>
                </a:solidFill>
              </a:rPr>
              <a:t>3. User </a:t>
            </a:r>
            <a:r>
              <a:rPr lang="en-US" sz="3500" dirty="0" err="1" smtClean="0">
                <a:solidFill>
                  <a:srgbClr val="3366FF"/>
                </a:solidFill>
              </a:rPr>
              <a:t>i</a:t>
            </a:r>
            <a:r>
              <a:rPr lang="en-US" sz="3500" dirty="0" smtClean="0">
                <a:solidFill>
                  <a:srgbClr val="3366FF"/>
                </a:solidFill>
              </a:rPr>
              <a:t> was not a traitor</a:t>
            </a:r>
            <a:endParaRPr kumimoji="0" lang="en-US" sz="3500" b="0" i="0" u="none" strike="noStrike" kern="120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3.73814E-6 C 0.03298 -0.02383 0.06614 -0.04765 0.11301 -0.05159 C 0.15989 -0.05552 0.25173 -0.02915 0.28176 -0.02429 C 0.3118 -0.01943 0.3026 -0.02128 0.29357 -0.0229 " pathEditMode="relative" ptsTypes="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51284E-6 C 0.02482 -0.05876 0.04965 -0.11728 0.07309 -0.13902 C 0.09653 -0.16077 0.12969 -0.13185 0.14097 -0.13047 " pathEditMode="relative" ptsTypes="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2.99329E-6 C 0.05052 0.02892 0.10122 0.05806 0.12795 0.04164 C 0.15469 0.02521 0.15747 -0.03678 0.16024 -0.09877 " pathEditMode="relative" ptsTypes="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5.85473E-6 C -0.09913 -0.0428 -0.19809 -0.08536 -0.19774 -0.1189 C -0.19739 -0.15245 -0.09757 -0.1772 0.00226 -0.20195 " pathEditMode="relative" ptsTypes="a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 animBg="1"/>
      <p:bldP spid="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Hardness: Extended DL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449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Says that adversary given some DL representations in full and leakage on others, can only output DL representation in </a:t>
            </a:r>
            <a:r>
              <a:rPr lang="en-US" sz="3200" dirty="0" smtClean="0">
                <a:solidFill>
                  <a:srgbClr val="3366FF"/>
                </a:solidFill>
              </a:rPr>
              <a:t>convex span of the ones it saw full.</a:t>
            </a:r>
          </a:p>
          <a:p>
            <a:r>
              <a:rPr lang="en-US" sz="3200" dirty="0" smtClean="0"/>
              <a:t>Extended DL reduces to DL for the right parameters.</a:t>
            </a:r>
          </a:p>
          <a:p>
            <a:r>
              <a:rPr lang="en-US" sz="3200" dirty="0" smtClean="0"/>
              <a:t>Proof uses subspace hiding lemma.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5715000"/>
            <a:ext cx="449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7E07"/>
                </a:solidFill>
              </a:rPr>
              <a:t>Lets see the construction….</a:t>
            </a:r>
            <a:endParaRPr lang="en-US" sz="3000" dirty="0">
              <a:solidFill>
                <a:srgbClr val="FF7E0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Our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Based on </a:t>
            </a:r>
            <a:r>
              <a:rPr lang="en-US" dirty="0" err="1" smtClean="0"/>
              <a:t>Boneh</a:t>
            </a:r>
            <a:r>
              <a:rPr lang="en-US" dirty="0" smtClean="0"/>
              <a:t> Franklin TT scheme [BF99].</a:t>
            </a:r>
          </a:p>
          <a:p>
            <a:r>
              <a:rPr lang="en-US" dirty="0" smtClean="0"/>
              <a:t>N users, T traitors. </a:t>
            </a:r>
          </a:p>
          <a:p>
            <a:r>
              <a:rPr lang="en-US" dirty="0" smtClean="0"/>
              <a:t>Choose [N, N-2T, 2T+1] RS code. Let B be 2T </a:t>
            </a:r>
            <a:r>
              <a:rPr lang="en-US" dirty="0" err="1" smtClean="0"/>
              <a:t>x</a:t>
            </a:r>
            <a:r>
              <a:rPr lang="en-US" dirty="0" smtClean="0"/>
              <a:t> N  parity check matrix. </a:t>
            </a:r>
          </a:p>
          <a:p>
            <a:r>
              <a:rPr lang="en-US" dirty="0" smtClean="0"/>
              <a:t>Tolerates T errors. Thus, can recover </a:t>
            </a:r>
            <a:r>
              <a:rPr lang="en-US" dirty="0" err="1" smtClean="0"/>
              <a:t>e</a:t>
            </a:r>
            <a:r>
              <a:rPr lang="en-US" dirty="0" smtClean="0"/>
              <a:t> from Be as long as </a:t>
            </a:r>
            <a:r>
              <a:rPr lang="en-US" dirty="0" err="1" smtClean="0"/>
              <a:t>Hamming(e</a:t>
            </a:r>
            <a:r>
              <a:rPr lang="en-US" dirty="0" smtClean="0"/>
              <a:t>)&lt;T. 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04800" y="4761369"/>
            <a:ext cx="8458200" cy="2096631"/>
            <a:chOff x="719064" y="4495798"/>
            <a:chExt cx="8579522" cy="3033797"/>
          </a:xfrm>
        </p:grpSpPr>
        <p:sp>
          <p:nvSpPr>
            <p:cNvPr id="6" name="Rounded Rectangle 5"/>
            <p:cNvSpPr/>
            <p:nvPr/>
          </p:nvSpPr>
          <p:spPr>
            <a:xfrm>
              <a:off x="719064" y="4495798"/>
              <a:ext cx="8424936" cy="3033797"/>
            </a:xfrm>
            <a:prstGeom prst="roundRect">
              <a:avLst/>
            </a:prstGeom>
            <a:solidFill>
              <a:srgbClr val="FF7E07">
                <a:alpha val="36000"/>
              </a:srgb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96357" y="4503379"/>
              <a:ext cx="8502229" cy="2805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i="1" dirty="0" smtClean="0">
                  <a:solidFill>
                    <a:srgbClr val="0000FF"/>
                  </a:solidFill>
                </a:rPr>
                <a:t>Main Idea: </a:t>
              </a:r>
              <a:r>
                <a:rPr lang="en-US" sz="3000" i="1" dirty="0" err="1" smtClean="0"/>
                <a:t>SK</a:t>
              </a:r>
              <a:r>
                <a:rPr lang="en-US" sz="3000" i="1" baseline="-25000" dirty="0" err="1" smtClean="0"/>
                <a:t>i</a:t>
              </a:r>
              <a:r>
                <a:rPr lang="en-US" sz="3000" i="1" dirty="0" smtClean="0"/>
                <a:t> contains column b</a:t>
              </a:r>
              <a:r>
                <a:rPr lang="en-US" sz="3000" i="1" baseline="-25000" dirty="0" smtClean="0"/>
                <a:t>i</a:t>
              </a:r>
              <a:r>
                <a:rPr lang="en-US" sz="3000" i="1" dirty="0" smtClean="0"/>
                <a:t> of B and decryption needs &lt;</a:t>
              </a:r>
              <a:r>
                <a:rPr lang="en-US" sz="3000" i="1" dirty="0" err="1" smtClean="0"/>
                <a:t>α</a:t>
              </a:r>
              <a:r>
                <a:rPr lang="en-US" sz="3000" i="1" dirty="0" smtClean="0"/>
                <a:t>, SK&gt; =</a:t>
              </a:r>
              <a:r>
                <a:rPr lang="en-US" sz="3000" i="1" dirty="0" err="1" smtClean="0"/>
                <a:t>β</a:t>
              </a:r>
              <a:r>
                <a:rPr lang="en-US" sz="3000" i="1" dirty="0" smtClean="0"/>
                <a:t> “in the exponent”. By extended DL, any forgery SK</a:t>
              </a:r>
              <a:r>
                <a:rPr lang="en-US" sz="3000" i="1" baseline="30000" dirty="0" smtClean="0"/>
                <a:t>* </a:t>
              </a:r>
              <a:r>
                <a:rPr lang="en-US" sz="3000" i="1" dirty="0" smtClean="0"/>
                <a:t>will contain convex combination of traitor’s </a:t>
              </a:r>
              <a:r>
                <a:rPr lang="en-US" sz="3000" i="1" dirty="0" err="1" smtClean="0"/>
                <a:t>b</a:t>
              </a:r>
              <a:r>
                <a:rPr lang="en-US" sz="3000" i="1" baseline="-25000" dirty="0" err="1" smtClean="0"/>
                <a:t>i</a:t>
              </a:r>
              <a:r>
                <a:rPr lang="en-US" sz="3000" i="1" dirty="0" err="1" smtClean="0"/>
                <a:t>s</a:t>
              </a:r>
              <a:r>
                <a:rPr lang="en-US" sz="3000" i="1" dirty="0" smtClean="0"/>
                <a:t>.</a:t>
              </a:r>
              <a:r>
                <a:rPr lang="en-US" sz="3000" i="1" baseline="-25000" dirty="0" smtClean="0"/>
                <a:t> </a:t>
              </a:r>
              <a:r>
                <a:rPr lang="en-US" sz="3000" i="1" dirty="0" smtClean="0"/>
                <a:t>Use ECC to recover some traitor’s </a:t>
              </a:r>
              <a:r>
                <a:rPr lang="en-US" sz="3000" i="1" dirty="0" smtClean="0"/>
                <a:t>b</a:t>
              </a:r>
              <a:r>
                <a:rPr lang="en-US" sz="3000" i="1" baseline="-25000" dirty="0" smtClean="0"/>
                <a:t>i</a:t>
              </a:r>
              <a:r>
                <a:rPr lang="en-US" sz="3000" i="1" dirty="0" smtClean="0"/>
                <a:t>.</a:t>
              </a:r>
              <a:endParaRPr lang="en-US" sz="3000" baseline="-25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Our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4495800"/>
          </a:xfrm>
        </p:spPr>
        <p:txBody>
          <a:bodyPr/>
          <a:lstStyle/>
          <a:p>
            <a:r>
              <a:rPr lang="en-US" dirty="0" smtClean="0">
                <a:solidFill>
                  <a:srgbClr val="FF7E07"/>
                </a:solidFill>
              </a:rPr>
              <a:t>PK </a:t>
            </a:r>
            <a:r>
              <a:rPr lang="en-US" dirty="0" smtClean="0"/>
              <a:t>: </a:t>
            </a:r>
            <a:r>
              <a:rPr lang="en-US" dirty="0" err="1" smtClean="0"/>
              <a:t>g</a:t>
            </a:r>
            <a:r>
              <a:rPr lang="en-US" dirty="0" smtClean="0"/>
              <a:t>, </a:t>
            </a:r>
            <a:r>
              <a:rPr lang="en-US" dirty="0" err="1" smtClean="0"/>
              <a:t>g</a:t>
            </a:r>
            <a:r>
              <a:rPr lang="en-US" baseline="30000" dirty="0" err="1" smtClean="0"/>
              <a:t>α</a:t>
            </a:r>
            <a:r>
              <a:rPr lang="en-US" dirty="0" smtClean="0"/>
              <a:t>, </a:t>
            </a:r>
            <a:r>
              <a:rPr lang="en-US" dirty="0" err="1" smtClean="0"/>
              <a:t>g</a:t>
            </a:r>
            <a:r>
              <a:rPr lang="en-US" baseline="30000" dirty="0" err="1" smtClean="0"/>
              <a:t>β</a:t>
            </a:r>
            <a:r>
              <a:rPr lang="en-US" dirty="0" err="1" smtClean="0"/>
              <a:t>where</a:t>
            </a:r>
            <a:r>
              <a:rPr lang="en-US" dirty="0" smtClean="0"/>
              <a:t> |</a:t>
            </a:r>
            <a:r>
              <a:rPr lang="en-US" dirty="0" err="1" smtClean="0"/>
              <a:t>α</a:t>
            </a:r>
            <a:r>
              <a:rPr lang="en-US" dirty="0" smtClean="0"/>
              <a:t>|=N. Parity check matrix B.</a:t>
            </a:r>
          </a:p>
          <a:p>
            <a:r>
              <a:rPr lang="en-US" dirty="0" err="1" smtClean="0">
                <a:solidFill>
                  <a:srgbClr val="FF7E07"/>
                </a:solidFill>
              </a:rPr>
              <a:t>SK</a:t>
            </a:r>
            <a:r>
              <a:rPr lang="en-US" baseline="-25000" dirty="0" err="1" smtClean="0">
                <a:solidFill>
                  <a:srgbClr val="FF7E07"/>
                </a:solidFill>
              </a:rPr>
              <a:t>i</a:t>
            </a:r>
            <a:r>
              <a:rPr lang="en-US" dirty="0" smtClean="0"/>
              <a:t> : (</a:t>
            </a:r>
            <a:r>
              <a:rPr lang="en-US" dirty="0" err="1" smtClean="0"/>
              <a:t>b</a:t>
            </a:r>
            <a:r>
              <a:rPr lang="en-US" baseline="-25000" dirty="0" err="1" smtClean="0"/>
              <a:t>i</a:t>
            </a:r>
            <a:r>
              <a:rPr lang="en-US" dirty="0" err="1" smtClean="0"/>
              <a:t>,x</a:t>
            </a:r>
            <a:r>
              <a:rPr lang="en-US" baseline="-25000" dirty="0" err="1" smtClean="0"/>
              <a:t>i</a:t>
            </a:r>
            <a:r>
              <a:rPr lang="en-US" dirty="0" smtClean="0"/>
              <a:t>) where </a:t>
            </a:r>
            <a:r>
              <a:rPr lang="en-US" dirty="0" smtClean="0"/>
              <a:t>x</a:t>
            </a:r>
            <a:r>
              <a:rPr lang="en-US" baseline="-25000" dirty="0" smtClean="0"/>
              <a:t>i </a:t>
            </a:r>
            <a:r>
              <a:rPr lang="en-US" dirty="0" smtClean="0"/>
              <a:t>random </a:t>
            </a:r>
            <a:r>
              <a:rPr lang="en-US" dirty="0" err="1" smtClean="0"/>
              <a:t>s.t</a:t>
            </a:r>
            <a:r>
              <a:rPr lang="en-US" dirty="0" smtClean="0"/>
              <a:t>. &lt;</a:t>
            </a:r>
            <a:r>
              <a:rPr lang="en-US" dirty="0" err="1" smtClean="0"/>
              <a:t>α,SK</a:t>
            </a:r>
            <a:r>
              <a:rPr lang="en-US" baseline="-25000" dirty="0" err="1" smtClean="0"/>
              <a:t>i</a:t>
            </a:r>
            <a:r>
              <a:rPr lang="en-US" dirty="0" smtClean="0"/>
              <a:t>&gt; = </a:t>
            </a:r>
            <a:r>
              <a:rPr lang="en-US" dirty="0" err="1" smtClean="0"/>
              <a:t>β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7E07"/>
                </a:solidFill>
              </a:rPr>
              <a:t>Encrypt (M)</a:t>
            </a:r>
            <a:r>
              <a:rPr lang="en-US" dirty="0" smtClean="0"/>
              <a:t> : Choose random </a:t>
            </a:r>
            <a:r>
              <a:rPr lang="en-US" dirty="0" err="1" smtClean="0"/>
              <a:t>r</a:t>
            </a:r>
            <a:r>
              <a:rPr lang="en-US" dirty="0" smtClean="0"/>
              <a:t>. Compute </a:t>
            </a:r>
            <a:r>
              <a:rPr lang="en-US" dirty="0" err="1" smtClean="0"/>
              <a:t>g</a:t>
            </a:r>
            <a:r>
              <a:rPr lang="en-US" baseline="30000" dirty="0" err="1" smtClean="0"/>
              <a:t>rα</a:t>
            </a:r>
            <a:r>
              <a:rPr lang="en-US" dirty="0" smtClean="0"/>
              <a:t>, </a:t>
            </a:r>
            <a:r>
              <a:rPr lang="en-US" dirty="0" err="1" smtClean="0"/>
              <a:t>g</a:t>
            </a:r>
            <a:r>
              <a:rPr lang="en-US" baseline="30000" dirty="0" err="1" smtClean="0"/>
              <a:t>rβ</a:t>
            </a:r>
            <a:r>
              <a:rPr lang="en-US" baseline="30000" dirty="0" smtClean="0"/>
              <a:t>. </a:t>
            </a:r>
            <a:r>
              <a:rPr lang="en-US" dirty="0" smtClean="0"/>
              <a:t>M</a:t>
            </a:r>
          </a:p>
          <a:p>
            <a:r>
              <a:rPr lang="en-US" dirty="0" smtClean="0">
                <a:solidFill>
                  <a:srgbClr val="FF7E07"/>
                </a:solidFill>
              </a:rPr>
              <a:t>Decrypt : </a:t>
            </a:r>
            <a:r>
              <a:rPr lang="en-US" dirty="0" smtClean="0"/>
              <a:t>Compute </a:t>
            </a:r>
            <a:r>
              <a:rPr lang="en-US" dirty="0" err="1" smtClean="0"/>
              <a:t>g</a:t>
            </a:r>
            <a:r>
              <a:rPr lang="en-US" baseline="30000" dirty="0" smtClean="0"/>
              <a:t>&lt;</a:t>
            </a:r>
            <a:r>
              <a:rPr lang="en-US" baseline="30000" dirty="0" err="1" smtClean="0"/>
              <a:t>rα</a:t>
            </a:r>
            <a:r>
              <a:rPr lang="en-US" baseline="30000" dirty="0" smtClean="0"/>
              <a:t>, SK&gt; </a:t>
            </a:r>
            <a:r>
              <a:rPr lang="en-US" dirty="0" smtClean="0"/>
              <a:t>= </a:t>
            </a:r>
            <a:r>
              <a:rPr lang="en-US" dirty="0" err="1" smtClean="0"/>
              <a:t>g</a:t>
            </a:r>
            <a:r>
              <a:rPr lang="en-US" baseline="30000" dirty="0" err="1" smtClean="0"/>
              <a:t>rβ</a:t>
            </a:r>
            <a:r>
              <a:rPr lang="en-US" dirty="0" err="1" smtClean="0"/>
              <a:t>and</a:t>
            </a:r>
            <a:r>
              <a:rPr lang="en-US" dirty="0" smtClean="0"/>
              <a:t> recover M.</a:t>
            </a:r>
          </a:p>
          <a:p>
            <a:r>
              <a:rPr lang="en-US" dirty="0" smtClean="0">
                <a:solidFill>
                  <a:srgbClr val="FF7E07"/>
                </a:solidFill>
              </a:rPr>
              <a:t>Trace (PK, SK</a:t>
            </a:r>
            <a:r>
              <a:rPr lang="en-US" baseline="30000" dirty="0" smtClean="0">
                <a:solidFill>
                  <a:srgbClr val="FF7E07"/>
                </a:solidFill>
              </a:rPr>
              <a:t>*</a:t>
            </a:r>
            <a:r>
              <a:rPr lang="en-US" dirty="0" smtClean="0">
                <a:solidFill>
                  <a:srgbClr val="FF7E07"/>
                </a:solidFill>
              </a:rPr>
              <a:t>) </a:t>
            </a:r>
            <a:r>
              <a:rPr lang="en-US" dirty="0" smtClean="0"/>
              <a:t>: SK</a:t>
            </a:r>
            <a:r>
              <a:rPr lang="en-US" baseline="30000" dirty="0" smtClean="0"/>
              <a:t>*</a:t>
            </a:r>
            <a:r>
              <a:rPr lang="en-US" dirty="0" smtClean="0"/>
              <a:t> = (</a:t>
            </a:r>
            <a:r>
              <a:rPr lang="en-US" dirty="0" err="1" smtClean="0"/>
              <a:t>b</a:t>
            </a:r>
            <a:r>
              <a:rPr lang="en-US" baseline="30000" dirty="0" smtClean="0"/>
              <a:t>*</a:t>
            </a:r>
            <a:r>
              <a:rPr lang="en-US" dirty="0" smtClean="0"/>
              <a:t>,</a:t>
            </a:r>
            <a:r>
              <a:rPr lang="en-US" dirty="0" err="1" smtClean="0"/>
              <a:t>x</a:t>
            </a:r>
            <a:r>
              <a:rPr lang="en-US" baseline="30000" dirty="0" smtClean="0"/>
              <a:t>*</a:t>
            </a:r>
            <a:r>
              <a:rPr lang="en-US" dirty="0" smtClean="0"/>
              <a:t>) </a:t>
            </a:r>
            <a:r>
              <a:rPr lang="en-US" dirty="0" err="1" smtClean="0"/>
              <a:t>s.t</a:t>
            </a:r>
            <a:r>
              <a:rPr lang="en-US" dirty="0" smtClean="0"/>
              <a:t>. </a:t>
            </a:r>
            <a:r>
              <a:rPr lang="en-US" dirty="0" smtClean="0"/>
              <a:t>&lt;α,</a:t>
            </a:r>
            <a:r>
              <a:rPr lang="en-US" dirty="0" smtClean="0"/>
              <a:t>SK</a:t>
            </a:r>
            <a:r>
              <a:rPr lang="en-US" baseline="30000" dirty="0" smtClean="0"/>
              <a:t>*</a:t>
            </a:r>
            <a:r>
              <a:rPr lang="en-US" dirty="0" smtClean="0"/>
              <a:t>&gt; </a:t>
            </a:r>
            <a:r>
              <a:rPr lang="en-US" dirty="0" smtClean="0"/>
              <a:t>= </a:t>
            </a:r>
            <a:r>
              <a:rPr lang="en-US" dirty="0" err="1" smtClean="0"/>
              <a:t>β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By </a:t>
            </a:r>
            <a:r>
              <a:rPr lang="en-US" dirty="0" smtClean="0">
                <a:solidFill>
                  <a:srgbClr val="0000FF"/>
                </a:solidFill>
              </a:rPr>
              <a:t>extended-DL assumption</a:t>
            </a:r>
            <a:r>
              <a:rPr lang="en-US" dirty="0" smtClean="0"/>
              <a:t>, adversary can only construct </a:t>
            </a:r>
            <a:r>
              <a:rPr lang="en-US" dirty="0" smtClean="0"/>
              <a:t>(</a:t>
            </a:r>
            <a:r>
              <a:rPr lang="en-US" dirty="0" err="1" smtClean="0"/>
              <a:t>b</a:t>
            </a:r>
            <a:r>
              <a:rPr lang="en-US" baseline="30000" dirty="0" smtClean="0"/>
              <a:t>*</a:t>
            </a:r>
            <a:r>
              <a:rPr lang="en-US" dirty="0" smtClean="0"/>
              <a:t>,</a:t>
            </a:r>
            <a:r>
              <a:rPr lang="en-US" dirty="0" err="1" smtClean="0"/>
              <a:t>x</a:t>
            </a:r>
            <a:r>
              <a:rPr lang="en-US" baseline="30000" dirty="0" smtClean="0"/>
              <a:t>*</a:t>
            </a:r>
            <a:r>
              <a:rPr lang="en-US" dirty="0" smtClean="0"/>
              <a:t>)</a:t>
            </a:r>
            <a:r>
              <a:rPr lang="en-US" dirty="0" smtClean="0"/>
              <a:t> as convex combination of </a:t>
            </a:r>
            <a:r>
              <a:rPr lang="en-US" dirty="0" smtClean="0"/>
              <a:t>(</a:t>
            </a:r>
            <a:r>
              <a:rPr lang="en-US" dirty="0" err="1" smtClean="0"/>
              <a:t>b</a:t>
            </a:r>
            <a:r>
              <a:rPr lang="en-US" baseline="-25000" dirty="0" err="1" smtClean="0"/>
              <a:t>i</a:t>
            </a:r>
            <a:r>
              <a:rPr lang="en-US" dirty="0" err="1" smtClean="0"/>
              <a:t>,x</a:t>
            </a:r>
            <a:r>
              <a:rPr lang="en-US" baseline="-25000" dirty="0" err="1" smtClean="0"/>
              <a:t>i</a:t>
            </a:r>
            <a:r>
              <a:rPr lang="en-US" dirty="0" smtClean="0"/>
              <a:t>)</a:t>
            </a:r>
            <a:r>
              <a:rPr lang="en-US" dirty="0" smtClean="0"/>
              <a:t> of traitors.</a:t>
            </a:r>
          </a:p>
          <a:p>
            <a:pPr lvl="1"/>
            <a:r>
              <a:rPr lang="en-US" dirty="0" smtClean="0"/>
              <a:t>Use ECC to recover error </a:t>
            </a:r>
            <a:r>
              <a:rPr lang="en-US" dirty="0" err="1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s.t</a:t>
            </a:r>
            <a:r>
              <a:rPr lang="en-US" dirty="0" smtClean="0"/>
              <a:t>. Be = </a:t>
            </a:r>
            <a:r>
              <a:rPr lang="en-US" dirty="0" err="1" smtClean="0"/>
              <a:t>b</a:t>
            </a:r>
            <a:r>
              <a:rPr lang="en-US" baseline="30000" dirty="0" smtClean="0"/>
              <a:t>* 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Works as long as only T traitors.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Showed that discrete log representations are CLR secure in the floppy model</a:t>
            </a:r>
          </a:p>
          <a:p>
            <a:r>
              <a:rPr lang="en-US" dirty="0" smtClean="0"/>
              <a:t>Provided simpler proof for subspace hiding lemma</a:t>
            </a:r>
          </a:p>
          <a:p>
            <a:r>
              <a:rPr lang="en-US" dirty="0" smtClean="0"/>
              <a:t>Constructed OWF and Encryption schemes CLR secure in Floppy model</a:t>
            </a:r>
          </a:p>
          <a:p>
            <a:r>
              <a:rPr lang="en-US" dirty="0" smtClean="0"/>
              <a:t>Constructed leakage resilient traitor tracing scheme in bounded leakage model.</a:t>
            </a:r>
          </a:p>
          <a:p>
            <a:pPr lvl="1"/>
            <a:r>
              <a:rPr lang="en-US" dirty="0" smtClean="0"/>
              <a:t>Can view availability of leakage on N keys as leakage in space rather than time.</a:t>
            </a:r>
          </a:p>
          <a:p>
            <a:pPr lvl="1"/>
            <a:r>
              <a:rPr lang="en-US" dirty="0" smtClean="0"/>
              <a:t>Conjecture that our scheme can be made continual in both space and time.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6"/>
          <p:cNvSpPr txBox="1">
            <a:spLocks noChangeArrowheads="1"/>
          </p:cNvSpPr>
          <p:nvPr/>
        </p:nvSpPr>
        <p:spPr bwMode="auto">
          <a:xfrm>
            <a:off x="-1219200" y="3048000"/>
            <a:ext cx="12153900" cy="152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smtClean="0">
                <a:ln>
                  <a:noFill/>
                </a:ln>
                <a:solidFill>
                  <a:srgbClr val="BF2732"/>
                </a:solidFill>
                <a:effectLst/>
                <a:uLnTx/>
                <a:uFillTx/>
                <a:latin typeface="+mn-lt"/>
                <a:ea typeface="+mj-ea"/>
                <a:cs typeface="+mj-cs"/>
                <a:sym typeface="Copperplate Light" pitchFamily="-1" charset="0"/>
              </a:rPr>
              <a:t>THANK YOU ! </a:t>
            </a:r>
            <a:br>
              <a:rPr kumimoji="0" lang="en-US" sz="6000" b="0" i="0" u="none" strike="noStrike" kern="0" cap="none" spc="0" normalizeH="0" baseline="0" noProof="0" smtClean="0">
                <a:ln>
                  <a:noFill/>
                </a:ln>
                <a:solidFill>
                  <a:srgbClr val="BF2732"/>
                </a:solidFill>
                <a:effectLst/>
                <a:uLnTx/>
                <a:uFillTx/>
                <a:latin typeface="+mn-lt"/>
                <a:ea typeface="+mj-ea"/>
                <a:cs typeface="+mj-cs"/>
                <a:sym typeface="Copperplate Light" pitchFamily="-1" charset="0"/>
              </a:rPr>
            </a:br>
            <a:r>
              <a:rPr kumimoji="0" lang="en-US" sz="5500" b="0" i="0" u="none" strike="noStrike" kern="0" cap="none" spc="0" normalizeH="0" baseline="0" noProof="0" smtClean="0">
                <a:ln>
                  <a:noFill/>
                </a:ln>
                <a:solidFill>
                  <a:srgbClr val="BF2732"/>
                </a:solidFill>
                <a:effectLst/>
                <a:uLnTx/>
                <a:uFillTx/>
                <a:latin typeface="+mn-lt"/>
                <a:ea typeface="+mj-ea"/>
                <a:cs typeface="+mj-cs"/>
                <a:sym typeface="Copperplate Light" pitchFamily="-1" charset="0"/>
              </a:rPr>
              <a:t>QUESTIONS </a:t>
            </a:r>
            <a:r>
              <a:rPr kumimoji="0" lang="en-US" sz="6000" b="0" i="0" u="none" strike="noStrike" kern="0" cap="none" spc="0" normalizeH="0" baseline="0" noProof="0" smtClean="0">
                <a:ln>
                  <a:noFill/>
                </a:ln>
                <a:solidFill>
                  <a:srgbClr val="BF2732"/>
                </a:solidFill>
                <a:effectLst/>
                <a:uLnTx/>
                <a:uFillTx/>
                <a:latin typeface="+mn-lt"/>
                <a:ea typeface="+mj-ea"/>
                <a:cs typeface="+mj-cs"/>
                <a:sym typeface="Copperplate Light" pitchFamily="-1" charset="0"/>
              </a:rPr>
              <a:t>?</a:t>
            </a:r>
            <a:endParaRPr kumimoji="0" lang="en-US" sz="6000" b="0" i="0" u="none" strike="noStrike" kern="0" cap="none" spc="0" normalizeH="0" baseline="0" noProof="0" dirty="0" smtClean="0">
              <a:ln>
                <a:noFill/>
              </a:ln>
              <a:solidFill>
                <a:srgbClr val="BF2732"/>
              </a:solidFill>
              <a:effectLst/>
              <a:uLnTx/>
              <a:uFillTx/>
              <a:latin typeface="+mn-lt"/>
              <a:ea typeface="+mj-ea"/>
              <a:cs typeface="+mj-cs"/>
              <a:sym typeface="Copperplate Light" pitchFamily="-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How did this happen?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1816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Security proofs in crypto require an </a:t>
            </a:r>
            <a:r>
              <a:rPr lang="en-US" dirty="0" smtClean="0">
                <a:solidFill>
                  <a:srgbClr val="FF0000"/>
                </a:solidFill>
              </a:rPr>
              <a:t>adversarial attack model</a:t>
            </a:r>
            <a:r>
              <a:rPr lang="en-US" dirty="0" smtClean="0"/>
              <a:t>.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e.g. adversary sees public-keys but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secret-keys.</a:t>
            </a:r>
          </a:p>
          <a:p>
            <a:pPr lvl="8">
              <a:lnSpc>
                <a:spcPct val="90000"/>
              </a:lnSpc>
              <a:defRPr/>
            </a:pPr>
            <a:endParaRPr lang="en-US" sz="1100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Reality: schemes broken using attacks outside of model.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Side-channels: timing, power consumption, heat, acoustics, radiation.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The cold-boot attack. Hackers, Malware, Viruses.</a:t>
            </a:r>
            <a:endParaRPr lang="en-US" sz="2800" dirty="0" smtClean="0"/>
          </a:p>
          <a:p>
            <a:pPr lvl="8"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A natural response: </a:t>
            </a:r>
            <a:r>
              <a:rPr lang="en-US" dirty="0" smtClean="0">
                <a:solidFill>
                  <a:srgbClr val="FF0000"/>
                </a:solidFill>
              </a:rPr>
              <a:t>Not our problem.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Engineers responsible for removing such attack from “real world”. </a:t>
            </a:r>
          </a:p>
          <a:p>
            <a:pPr lvl="8"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Leakage Resilient Crypto: </a:t>
            </a:r>
            <a:r>
              <a:rPr lang="en-US" dirty="0" smtClean="0">
                <a:solidFill>
                  <a:srgbClr val="0000FF"/>
                </a:solidFill>
              </a:rPr>
              <a:t>Let’s try to help out.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Add “leakage” to the idealized “adversarial attack model”.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Primitives that </a:t>
            </a:r>
            <a:r>
              <a:rPr lang="en-US" dirty="0" smtClean="0">
                <a:solidFill>
                  <a:srgbClr val="0000FF"/>
                </a:solidFill>
              </a:rPr>
              <a:t>provably</a:t>
            </a:r>
            <a:r>
              <a:rPr lang="en-US" dirty="0" smtClean="0"/>
              <a:t> allow </a:t>
            </a:r>
            <a:r>
              <a:rPr lang="en-US" dirty="0" smtClean="0">
                <a:solidFill>
                  <a:srgbClr val="0000FF"/>
                </a:solidFill>
              </a:rPr>
              <a:t>some leakage </a:t>
            </a:r>
            <a:r>
              <a:rPr lang="en-US" dirty="0" smtClean="0"/>
              <a:t>of secret key.</a:t>
            </a:r>
          </a:p>
        </p:txBody>
      </p:sp>
    </p:spTree>
    <p:custDataLst>
      <p:tags r:id="rId1"/>
    </p:custDataLst>
  </p:cSld>
  <p:clrMapOvr>
    <a:masterClrMapping/>
  </p:clrMapOvr>
  <p:transition advTm="1038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3" descr="MCj0424214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257800"/>
            <a:ext cx="5701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4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1752599"/>
                <a:ext cx="9144000" cy="434317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Attacker chooses what to learn!                                     Pick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“leakage-questions”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FF"/>
                        </a:solidFill>
                        <a:latin typeface="Cambria Math"/>
                      </a:rPr>
                      <m:t>𝑓</m:t>
                    </m:r>
                    <m:r>
                      <a:rPr lang="en-US" b="0" i="1" smtClean="0">
                        <a:solidFill>
                          <a:srgbClr val="0066FF"/>
                        </a:solidFill>
                        <a:latin typeface="Cambria Math"/>
                      </a:rPr>
                      <m:t> 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66FF"/>
                            </a:solidFill>
                            <a:latin typeface="Cambria Math"/>
                          </a:rPr>
                          <m:t>{0,1}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0066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66FF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i="1">
                        <a:solidFill>
                          <a:srgbClr val="0066FF"/>
                        </a:solidFill>
                        <a:latin typeface="Cambria Math"/>
                      </a:rPr>
                      <m:t>{0,1}</m:t>
                    </m:r>
                  </m:oMath>
                </a14:m>
                <a:r>
                  <a:rPr lang="en-US" dirty="0" smtClean="0"/>
                  <a:t>.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                  Learns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66FF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𝑠𝑡𝑎𝑡𝑒</m:t>
                        </m:r>
                      </m:e>
                    </m:d>
                    <m:r>
                      <a:rPr lang="en-US" b="0" i="1" smtClean="0">
                        <a:solidFill>
                          <a:srgbClr val="0066FF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How to model </a:t>
                </a:r>
                <a:r>
                  <a:rPr lang="en-US" i="1" dirty="0" smtClean="0"/>
                  <a:t>partial</a:t>
                </a:r>
                <a:r>
                  <a:rPr lang="en-US" dirty="0" smtClean="0"/>
                  <a:t> leakage?</a:t>
                </a:r>
              </a:p>
              <a:p>
                <a:pPr lvl="1"/>
                <a:r>
                  <a:rPr lang="en-US" dirty="0" smtClean="0"/>
                  <a:t>Bound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number </a:t>
                </a:r>
                <a:r>
                  <a:rPr lang="en-US" dirty="0" smtClean="0"/>
                  <a:t>of leaked bits.</a:t>
                </a:r>
              </a:p>
              <a:p>
                <a:pPr lvl="1"/>
                <a:r>
                  <a:rPr lang="en-US" dirty="0" smtClean="0"/>
                  <a:t>Restrict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type </a:t>
                </a:r>
                <a:r>
                  <a:rPr lang="en-US" dirty="0" smtClean="0"/>
                  <a:t>of allowed questions.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Many such models.</a:t>
                </a:r>
              </a:p>
            </p:txBody>
          </p:sp>
        </mc:Choice>
        <mc:Fallback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1752599"/>
                <a:ext cx="9144000" cy="4343173"/>
              </a:xfrm>
              <a:blipFill rotWithShape="1">
                <a:blip r:embed="rId6"/>
                <a:stretch>
                  <a:fillRect l="-333" t="-2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Leakage</a:t>
            </a:r>
            <a:endParaRPr lang="en-US" dirty="0"/>
          </a:p>
        </p:txBody>
      </p:sp>
      <p:pic>
        <p:nvPicPr>
          <p:cNvPr id="20" name="Picture 7" descr="C:\Documents and Settings\daniel wichs\Local Settings\Temporary Internet Files\Content.IE5\ATUNA1IJ\MCj0435931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5562600"/>
            <a:ext cx="1295400" cy="981083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6477000" y="4963180"/>
            <a:ext cx="1219201" cy="980420"/>
            <a:chOff x="6477000" y="4963180"/>
            <a:chExt cx="1219201" cy="980420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6477000" y="5105400"/>
              <a:ext cx="666130" cy="4453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6477000" y="4963180"/>
              <a:ext cx="1219201" cy="980420"/>
              <a:chOff x="6477000" y="4963180"/>
              <a:chExt cx="1219201" cy="980420"/>
            </a:xfrm>
          </p:grpSpPr>
          <mc:AlternateContent>
    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6553108" y="4963180"/>
                    <a:ext cx="403764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𝑓</m:t>
                          </m:r>
                        </m:oMath>
                      </m:oMathPara>
                    </a14:m>
                    <a:endParaRPr lang="en-US" sz="2000" dirty="0">
                      <a:solidFill>
                        <a:srgbClr val="0066FF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53108" y="4963180"/>
                    <a:ext cx="403764" cy="400110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b="-1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" name="Straight Arrow Connector 16"/>
              <p:cNvCxnSpPr/>
              <p:nvPr/>
            </p:nvCxnSpPr>
            <p:spPr>
              <a:xfrm flipV="1">
                <a:off x="6477000" y="5334000"/>
                <a:ext cx="609600" cy="381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>
    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6485292" y="5543490"/>
                    <a:ext cx="1210909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𝑠𝑡𝑎𝑡𝑒</m:t>
                          </m:r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en-US" sz="2000" dirty="0">
                      <a:solidFill>
                        <a:srgbClr val="0066FF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85292" y="5543490"/>
                    <a:ext cx="1210909" cy="400110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b="-1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31" name="Picture 14" descr="MCj04403880000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626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5" descr="antenna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418366">
            <a:off x="5980205" y="4456206"/>
            <a:ext cx="642194" cy="64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3858856"/>
              </p:ext>
            </p:extLst>
          </p:nvPr>
        </p:nvGraphicFramePr>
        <p:xfrm>
          <a:off x="7118716" y="3235586"/>
          <a:ext cx="1981200" cy="996103"/>
        </p:xfrm>
        <a:graphic>
          <a:graphicData uri="http://schemas.openxmlformats.org/presentationml/2006/ole">
            <p:oleObj spid="_x0000_s90114" name="Bitmap" r:id="rId12" imgW="2390476" imgH="1200318" progId="">
              <p:embed/>
            </p:oleObj>
          </a:graphicData>
        </a:graphic>
      </p:graphicFrame>
      <p:grpSp>
        <p:nvGrpSpPr>
          <p:cNvPr id="3" name="Group 38"/>
          <p:cNvGrpSpPr/>
          <p:nvPr/>
        </p:nvGrpSpPr>
        <p:grpSpPr>
          <a:xfrm>
            <a:off x="7010400" y="4267200"/>
            <a:ext cx="1828572" cy="1828572"/>
            <a:chOff x="5562600" y="2133600"/>
            <a:chExt cx="1828572" cy="1828572"/>
          </a:xfrm>
        </p:grpSpPr>
        <p:pic>
          <p:nvPicPr>
            <p:cNvPr id="40" name="Picture 5" descr="C:\Users\danwichs\AppData\Local\Microsoft\Windows\Temporary Internet Files\Content.IE5\3Y913GUT\MC900433834[1]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562600" y="2133600"/>
              <a:ext cx="1828572" cy="1828572"/>
            </a:xfrm>
            <a:prstGeom prst="rect">
              <a:avLst/>
            </a:prstGeom>
            <a:noFill/>
          </p:spPr>
        </p:pic>
        <p:sp>
          <p:nvSpPr>
            <p:cNvPr id="41" name="Rectangle 40"/>
            <p:cNvSpPr/>
            <p:nvPr/>
          </p:nvSpPr>
          <p:spPr>
            <a:xfrm>
              <a:off x="5867400" y="2628039"/>
              <a:ext cx="10668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state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638800" y="6477000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Attacker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7261787"/>
      </p:ext>
    </p:extLst>
  </p:cSld>
  <p:clrMapOvr>
    <a:masterClrMapping/>
  </p:clrMapOvr>
  <p:transition advTm="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Leakage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943600" cy="52578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Bounded Leakage Model             </a:t>
            </a:r>
            <a:r>
              <a:rPr lang="en-US" sz="1600" dirty="0" smtClean="0">
                <a:solidFill>
                  <a:srgbClr val="C00000"/>
                </a:solidFill>
              </a:rPr>
              <a:t>[</a:t>
            </a:r>
            <a:r>
              <a:rPr lang="en-US" sz="1600" dirty="0" smtClean="0">
                <a:solidFill>
                  <a:srgbClr val="C00000"/>
                </a:solidFill>
              </a:rPr>
              <a:t>AGV09, ADW09, KV09, NS09…]</a:t>
            </a:r>
            <a:r>
              <a:rPr lang="en-US" sz="1600" dirty="0" smtClean="0">
                <a:solidFill>
                  <a:srgbClr val="C00000"/>
                </a:solidFill>
              </a:rPr>
              <a:t>:</a:t>
            </a:r>
            <a:endParaRPr lang="en-US" sz="1600" dirty="0" smtClean="0"/>
          </a:p>
          <a:p>
            <a:pPr lvl="1"/>
            <a:r>
              <a:rPr lang="en-US" sz="2400" dirty="0" smtClean="0"/>
              <a:t>Bounds </a:t>
            </a:r>
            <a:r>
              <a:rPr lang="en-US" sz="2400" b="1" i="1" dirty="0" smtClean="0">
                <a:solidFill>
                  <a:srgbClr val="00B050"/>
                </a:solidFill>
              </a:rPr>
              <a:t>amount</a:t>
            </a:r>
            <a:r>
              <a:rPr lang="en-US" sz="2400" dirty="0" smtClean="0"/>
              <a:t> of leakage.</a:t>
            </a:r>
          </a:p>
          <a:p>
            <a:pPr lvl="1"/>
            <a:r>
              <a:rPr lang="en-US" sz="2400" b="1" dirty="0" smtClean="0">
                <a:solidFill>
                  <a:srgbClr val="0070C0"/>
                </a:solidFill>
              </a:rPr>
              <a:t>L </a:t>
            </a:r>
            <a:r>
              <a:rPr lang="en-US" sz="2400" dirty="0" smtClean="0"/>
              <a:t>bits over lifetime.  </a:t>
            </a:r>
            <a:r>
              <a:rPr lang="en-US" sz="2400" b="1" dirty="0" smtClean="0">
                <a:solidFill>
                  <a:srgbClr val="0070C0"/>
                </a:solidFill>
              </a:rPr>
              <a:t>L</a:t>
            </a:r>
            <a:r>
              <a:rPr lang="en-US" sz="2400" dirty="0" smtClean="0"/>
              <a:t> = “leakage bound”.</a:t>
            </a:r>
          </a:p>
          <a:p>
            <a:pPr lvl="8"/>
            <a:endParaRPr lang="en-US" sz="800" dirty="0" smtClean="0"/>
          </a:p>
          <a:p>
            <a:pPr lvl="8"/>
            <a:endParaRPr lang="en-US" sz="1100" dirty="0" smtClean="0"/>
          </a:p>
          <a:p>
            <a:r>
              <a:rPr lang="en-US" sz="2800" b="1" dirty="0" smtClean="0"/>
              <a:t>Continual Leakage Model               </a:t>
            </a:r>
            <a:r>
              <a:rPr lang="en-US" sz="1600" dirty="0" smtClean="0">
                <a:solidFill>
                  <a:srgbClr val="C00000"/>
                </a:solidFill>
              </a:rPr>
              <a:t>[BKKV10, DHLW10, DLWW11, LLW11,LRW11]</a:t>
            </a:r>
          </a:p>
          <a:p>
            <a:pPr lvl="1"/>
            <a:r>
              <a:rPr lang="en-US" sz="2400" dirty="0" smtClean="0"/>
              <a:t>Bounds </a:t>
            </a:r>
            <a:r>
              <a:rPr lang="en-US" sz="2400" b="1" i="1" dirty="0" smtClean="0">
                <a:solidFill>
                  <a:srgbClr val="00B050"/>
                </a:solidFill>
              </a:rPr>
              <a:t>rate</a:t>
            </a:r>
            <a:r>
              <a:rPr lang="en-US" sz="2400" dirty="0" smtClean="0"/>
              <a:t> of leakage.</a:t>
            </a:r>
            <a:endParaRPr lang="en-US" sz="2400" dirty="0" smtClean="0"/>
          </a:p>
          <a:p>
            <a:pPr lvl="1"/>
            <a:r>
              <a:rPr lang="en-US" sz="2400" dirty="0" smtClean="0"/>
              <a:t>Attacker </a:t>
            </a:r>
            <a:r>
              <a:rPr lang="en-US" sz="2400" dirty="0" smtClean="0"/>
              <a:t>learn </a:t>
            </a:r>
            <a:r>
              <a:rPr lang="en-US" sz="2400" b="1" dirty="0" smtClean="0">
                <a:solidFill>
                  <a:srgbClr val="0070C0"/>
                </a:solidFill>
              </a:rPr>
              <a:t>L 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bits </a:t>
            </a:r>
            <a:r>
              <a:rPr lang="en-US" sz="2400" i="1" dirty="0" smtClean="0"/>
              <a:t>per time period</a:t>
            </a:r>
            <a:r>
              <a:rPr lang="en-US" sz="2400" dirty="0" smtClean="0"/>
              <a:t>.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Device </a:t>
            </a:r>
            <a:r>
              <a:rPr lang="en-US" sz="2400" i="1" dirty="0" smtClean="0"/>
              <a:t>periodically</a:t>
            </a:r>
            <a:r>
              <a:rPr lang="en-US" sz="2400" dirty="0" smtClean="0"/>
              <a:t> </a:t>
            </a:r>
            <a:r>
              <a:rPr lang="en-US" sz="2400" i="1" dirty="0" smtClean="0"/>
              <a:t>refreshes</a:t>
            </a:r>
            <a:r>
              <a:rPr lang="en-US" sz="2400" dirty="0" smtClean="0"/>
              <a:t> its state.</a:t>
            </a:r>
          </a:p>
          <a:p>
            <a:pPr lvl="1">
              <a:buNone/>
            </a:pPr>
            <a:endParaRPr lang="en-US" sz="24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419600" y="15240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7" descr="C:\Documents and Settings\daniel wichs\Local Settings\Temporary Internet Files\Content.IE5\ATUNA1IJ\MCj0435931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5562600"/>
            <a:ext cx="1295400" cy="981083"/>
          </a:xfrm>
          <a:prstGeom prst="rect">
            <a:avLst/>
          </a:prstGeom>
          <a:noFill/>
        </p:spPr>
      </p:pic>
      <p:cxnSp>
        <p:nvCxnSpPr>
          <p:cNvPr id="18" name="Straight Arrow Connector 17"/>
          <p:cNvCxnSpPr/>
          <p:nvPr/>
        </p:nvCxnSpPr>
        <p:spPr>
          <a:xfrm flipV="1">
            <a:off x="6477000" y="5105400"/>
            <a:ext cx="666130" cy="4453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9" name="TextBox 18"/>
              <p:cNvSpPr txBox="1"/>
              <p:nvPr/>
            </p:nvSpPr>
            <p:spPr>
              <a:xfrm>
                <a:off x="6553108" y="4963180"/>
                <a:ext cx="4037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66FF"/>
                          </a:solidFill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sz="2000" dirty="0">
                  <a:solidFill>
                    <a:srgbClr val="0066FF"/>
                  </a:solidFill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108" y="4963180"/>
                <a:ext cx="403764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6477000" y="5334000"/>
            <a:ext cx="609600" cy="3810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21" name="TextBox 20"/>
              <p:cNvSpPr txBox="1"/>
              <p:nvPr/>
            </p:nvSpPr>
            <p:spPr>
              <a:xfrm>
                <a:off x="6485292" y="5543144"/>
                <a:ext cx="12109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66FF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solidFill>
                            <a:srgbClr val="0066FF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0066FF"/>
                          </a:solidFill>
                          <a:latin typeface="Cambria Math"/>
                        </a:rPr>
                        <m:t>𝑠𝑡𝑎𝑡𝑒</m:t>
                      </m:r>
                      <m:r>
                        <a:rPr lang="en-US" sz="2000" b="0" i="1" smtClean="0">
                          <a:solidFill>
                            <a:srgbClr val="0066FF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66FF"/>
                  </a:solidFill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292" y="5543144"/>
                <a:ext cx="1210909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5" descr="C:\Users\danwichs\AppData\Local\Microsoft\Windows\Temporary Internet Files\Content.IE5\3Y913GUT\MC900433834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4267200"/>
            <a:ext cx="1828572" cy="1828572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7315200" y="4761639"/>
            <a:ext cx="1066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state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410200" y="2057400"/>
            <a:ext cx="1680546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410200" y="3352800"/>
            <a:ext cx="1676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77000" y="2286000"/>
            <a:ext cx="24711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 restrictions on</a:t>
            </a:r>
          </a:p>
          <a:p>
            <a:r>
              <a:rPr lang="en-US" sz="2400" b="1" i="1" dirty="0" smtClean="0"/>
              <a:t>type</a:t>
            </a:r>
            <a:r>
              <a:rPr lang="en-US" sz="2400" b="1" dirty="0" smtClean="0"/>
              <a:t> of questions!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9078055"/>
      </p:ext>
    </p:extLst>
  </p:cSld>
  <p:clrMapOvr>
    <a:masterClrMapping/>
  </p:clrMapOvr>
  <p:transition advTm="1535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Encryption in Continual Leakage Model</a:t>
            </a:r>
            <a:endParaRPr lang="en-US" dirty="0"/>
          </a:p>
        </p:txBody>
      </p:sp>
      <p:pic>
        <p:nvPicPr>
          <p:cNvPr id="9" name="Picture 5" descr="C:\Users\danwichs\AppData\Local\Microsoft\Windows\Temporary Internet Files\Content.IE5\3Y913GUT\MC90043383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8469" y="2126469"/>
            <a:ext cx="3207531" cy="3207531"/>
          </a:xfrm>
          <a:prstGeom prst="rect">
            <a:avLst/>
          </a:prstGeom>
          <a:noFill/>
        </p:spPr>
      </p:pic>
      <p:pic>
        <p:nvPicPr>
          <p:cNvPr id="11" name="Picture 2" descr="C:\Documents and Settings\daniel wichs\Local Settings\Temporary Internet Files\Content.IE5\2XCDIHAD\MCj0433903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9860" y="2828884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</p:pic>
      <p:pic>
        <p:nvPicPr>
          <p:cNvPr id="12" name="Picture 2" descr="C:\Documents and Settings\daniel wichs\Local Settings\Temporary Internet Files\Content.IE5\2XCDIHAD\MCj0433903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2540" y="2819400"/>
            <a:ext cx="914400" cy="9144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</p:pic>
      <p:pic>
        <p:nvPicPr>
          <p:cNvPr id="13" name="Picture 2" descr="C:\Documents and Settings\daniel wichs\Local Settings\Temporary Internet Files\Content.IE5\2XCDIHAD\MCj0433903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819400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</p:pic>
      <p:grpSp>
        <p:nvGrpSpPr>
          <p:cNvPr id="4" name="Group 17"/>
          <p:cNvGrpSpPr/>
          <p:nvPr/>
        </p:nvGrpSpPr>
        <p:grpSpPr>
          <a:xfrm>
            <a:off x="3124200" y="5257800"/>
            <a:ext cx="1295400" cy="1371600"/>
            <a:chOff x="4800600" y="5105400"/>
            <a:chExt cx="1295400" cy="1371600"/>
          </a:xfrm>
        </p:grpSpPr>
        <p:pic>
          <p:nvPicPr>
            <p:cNvPr id="16" name="Picture 2" descr="C:\Documents and Settings\daniel wichs\Local Settings\Temporary Internet Files\Content.IE5\2XCDIHAD\MCj0433903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0600" y="5562600"/>
              <a:ext cx="914400" cy="914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</p:pic>
        <p:sp>
          <p:nvSpPr>
            <p:cNvPr id="17" name="Explosion 1 16"/>
            <p:cNvSpPr/>
            <p:nvPr/>
          </p:nvSpPr>
          <p:spPr>
            <a:xfrm>
              <a:off x="4876800" y="5105400"/>
              <a:ext cx="1219200" cy="1143000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29"/>
          <p:cNvGrpSpPr/>
          <p:nvPr/>
        </p:nvGrpSpPr>
        <p:grpSpPr>
          <a:xfrm>
            <a:off x="4114800" y="5715000"/>
            <a:ext cx="1066800" cy="1143000"/>
            <a:chOff x="5410200" y="5715000"/>
            <a:chExt cx="1066800" cy="1143000"/>
          </a:xfrm>
        </p:grpSpPr>
        <p:pic>
          <p:nvPicPr>
            <p:cNvPr id="19" name="Picture 2" descr="C:\Documents and Settings\daniel wichs\Local Settings\Temporary Internet Files\Content.IE5\2XCDIHAD\MCj0433903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62600" y="5715000"/>
              <a:ext cx="914400" cy="914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</p:pic>
        <p:sp>
          <p:nvSpPr>
            <p:cNvPr id="20" name="Explosion 1 19"/>
            <p:cNvSpPr/>
            <p:nvPr/>
          </p:nvSpPr>
          <p:spPr>
            <a:xfrm>
              <a:off x="5410200" y="5791200"/>
              <a:ext cx="990600" cy="1066800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31"/>
          <p:cNvGrpSpPr/>
          <p:nvPr/>
        </p:nvGrpSpPr>
        <p:grpSpPr>
          <a:xfrm>
            <a:off x="5181600" y="5181600"/>
            <a:ext cx="1219200" cy="1447800"/>
            <a:chOff x="6477000" y="5181600"/>
            <a:chExt cx="1219200" cy="1447800"/>
          </a:xfrm>
        </p:grpSpPr>
        <p:pic>
          <p:nvPicPr>
            <p:cNvPr id="22" name="Picture 2" descr="C:\Documents and Settings\daniel wichs\Local Settings\Temporary Internet Files\Content.IE5\2XCDIHAD\MCj0433903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05600" y="5715000"/>
              <a:ext cx="914400" cy="914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</p:pic>
        <p:sp>
          <p:nvSpPr>
            <p:cNvPr id="23" name="Explosion 1 22"/>
            <p:cNvSpPr/>
            <p:nvPr/>
          </p:nvSpPr>
          <p:spPr>
            <a:xfrm>
              <a:off x="6477000" y="5181600"/>
              <a:ext cx="1219200" cy="1143000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114800" y="3657600"/>
            <a:ext cx="546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66FF"/>
                </a:solidFill>
              </a:rPr>
              <a:t>sk</a:t>
            </a:r>
            <a:endParaRPr lang="en-US" sz="2800" b="1" dirty="0">
              <a:solidFill>
                <a:srgbClr val="0066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2000" y="380553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</a:rPr>
              <a:t>pk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29400" y="60960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1" name="Picture 7" descr="C:\Documents and Settings\daniel wichs\Local Settings\Temporary Internet Files\Content.IE5\ATUNA1IJ\MCj0435931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2124" y="4648200"/>
            <a:ext cx="1295400" cy="981083"/>
          </a:xfrm>
          <a:prstGeom prst="rect">
            <a:avLst/>
          </a:prstGeom>
          <a:noFill/>
        </p:spPr>
      </p:pic>
      <p:cxnSp>
        <p:nvCxnSpPr>
          <p:cNvPr id="40" name="Straight Arrow Connector 39"/>
          <p:cNvCxnSpPr/>
          <p:nvPr/>
        </p:nvCxnSpPr>
        <p:spPr>
          <a:xfrm flipV="1">
            <a:off x="1790792" y="4466510"/>
            <a:ext cx="666130" cy="4453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42" name="TextBox 41"/>
              <p:cNvSpPr txBox="1"/>
              <p:nvPr/>
            </p:nvSpPr>
            <p:spPr>
              <a:xfrm>
                <a:off x="1866900" y="4324290"/>
                <a:ext cx="4037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66FF"/>
                          </a:solidFill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sz="2000" dirty="0">
                  <a:solidFill>
                    <a:srgbClr val="0066FF"/>
                  </a:solidFill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4324290"/>
                <a:ext cx="403764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/>
          <p:nvPr/>
        </p:nvCxnSpPr>
        <p:spPr>
          <a:xfrm flipV="1">
            <a:off x="1790792" y="4695110"/>
            <a:ext cx="609600" cy="3810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44" name="TextBox 43"/>
              <p:cNvSpPr txBox="1"/>
              <p:nvPr/>
            </p:nvSpPr>
            <p:spPr>
              <a:xfrm>
                <a:off x="1799084" y="4904254"/>
                <a:ext cx="8825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66FF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solidFill>
                            <a:srgbClr val="0066FF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0066FF"/>
                          </a:solidFill>
                          <a:latin typeface="Cambria Math"/>
                        </a:rPr>
                        <m:t>𝑠𝑘</m:t>
                      </m:r>
                      <m:r>
                        <a:rPr lang="en-US" sz="2000" b="0" i="1" smtClean="0">
                          <a:solidFill>
                            <a:srgbClr val="0066FF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66FF"/>
                  </a:solidFill>
                </a:endParaRPr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084" y="4904254"/>
                <a:ext cx="882549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ular Callout 24"/>
          <p:cNvSpPr/>
          <p:nvPr/>
        </p:nvSpPr>
        <p:spPr>
          <a:xfrm>
            <a:off x="137224" y="2967335"/>
            <a:ext cx="1310576" cy="547300"/>
          </a:xfrm>
          <a:prstGeom prst="wedgeRectCallout">
            <a:avLst>
              <a:gd name="adj1" fmla="val 36685"/>
              <a:gd name="adj2" fmla="val 1286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FIXED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6" name="Rectangular Callout 25"/>
          <p:cNvSpPr/>
          <p:nvPr/>
        </p:nvSpPr>
        <p:spPr>
          <a:xfrm>
            <a:off x="6705600" y="4294260"/>
            <a:ext cx="2286000" cy="813372"/>
          </a:xfrm>
          <a:prstGeom prst="wedgeRectCallout">
            <a:avLst>
              <a:gd name="adj1" fmla="val -107753"/>
              <a:gd name="adj2" fmla="val -988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EVOLVING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1" name="Curved Left Arrow 30"/>
          <p:cNvSpPr/>
          <p:nvPr/>
        </p:nvSpPr>
        <p:spPr>
          <a:xfrm rot="16200000">
            <a:off x="4276724" y="1457324"/>
            <a:ext cx="800101" cy="1162050"/>
          </a:xfrm>
          <a:prstGeom prst="curvedLeftArrow">
            <a:avLst>
              <a:gd name="adj1" fmla="val 25000"/>
              <a:gd name="adj2" fmla="val 5252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3" name="TextBox 2"/>
              <p:cNvSpPr txBox="1"/>
              <p:nvPr/>
            </p:nvSpPr>
            <p:spPr>
              <a:xfrm>
                <a:off x="5410200" y="1752600"/>
                <a:ext cx="17413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70C0"/>
                    </a:solidFill>
                  </a:rPr>
                  <a:t>Refresh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𝒔𝒌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1752600"/>
                <a:ext cx="1741374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5614" t="-10667" r="-2807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urved Left Arrow 31"/>
          <p:cNvSpPr/>
          <p:nvPr/>
        </p:nvSpPr>
        <p:spPr>
          <a:xfrm rot="16200000">
            <a:off x="4295775" y="1457324"/>
            <a:ext cx="800101" cy="1162050"/>
          </a:xfrm>
          <a:prstGeom prst="curvedLeftArrow">
            <a:avLst>
              <a:gd name="adj1" fmla="val 25000"/>
              <a:gd name="adj2" fmla="val 5252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1044592"/>
      </p:ext>
    </p:extLst>
  </p:cSld>
  <p:clrMapOvr>
    <a:masterClrMapping/>
  </p:clrMapOvr>
  <p:transition advTm="11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BD963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D963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BD963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D963"/>
                                      </p:to>
                                    </p:animClr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 animBg="1"/>
      <p:bldP spid="44" grpId="0" animBg="1"/>
      <p:bldP spid="25" grpId="0" animBg="1"/>
      <p:bldP spid="26" grpId="0" animBg="1"/>
      <p:bldP spid="31" grpId="0" animBg="1"/>
      <p:bldP spid="31" grpId="1" animBg="1"/>
      <p:bldP spid="31" grpId="2" animBg="1"/>
      <p:bldP spid="3" grpId="0" animBg="1"/>
      <p:bldP spid="32" grpId="0" animBg="1"/>
      <p:bldP spid="32" grpId="1" animBg="1"/>
      <p:bldP spid="32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Encryption in Continual </a:t>
            </a:r>
            <a:r>
              <a:rPr lang="en-US" dirty="0"/>
              <a:t>Leakage Model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62000" y="472440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</a:rPr>
              <a:t>pk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3" name="Group 44"/>
          <p:cNvGrpSpPr/>
          <p:nvPr/>
        </p:nvGrpSpPr>
        <p:grpSpPr>
          <a:xfrm>
            <a:off x="5715000" y="4648200"/>
            <a:ext cx="1459970" cy="1973231"/>
            <a:chOff x="1600200" y="1779848"/>
            <a:chExt cx="1459970" cy="1973231"/>
          </a:xfrm>
        </p:grpSpPr>
        <p:pic>
          <p:nvPicPr>
            <p:cNvPr id="41" name="Picture 2" descr="C:\Documents and Settings\daniel wichs\Local Settings\Temporary Internet Files\Content.IE5\2XCDIHAD\MCj0433903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8906237">
              <a:off x="1924279" y="2838679"/>
              <a:ext cx="914400" cy="914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</p:pic>
        <p:pic>
          <p:nvPicPr>
            <p:cNvPr id="42" name="Picture 2" descr="C:\Documents and Settings\daniel wichs\Local Settings\Temporary Internet Files\Content.IE5\2XCDIHAD\MCj0433903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1600200" y="2286000"/>
              <a:ext cx="914400" cy="914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</p:pic>
        <p:pic>
          <p:nvPicPr>
            <p:cNvPr id="43" name="Picture 2" descr="C:\Documents and Settings\daniel wichs\Local Settings\Temporary Internet Files\Content.IE5\2XCDIHAD\MCj0433903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7144626">
              <a:off x="2145770" y="2374371"/>
              <a:ext cx="914400" cy="914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</p:pic>
        <p:pic>
          <p:nvPicPr>
            <p:cNvPr id="44" name="Picture 2" descr="C:\Documents and Settings\daniel wichs\Local Settings\Temporary Internet Files\Content.IE5\2XCDIHAD\MCj0433903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3297146">
              <a:off x="2084648" y="1779848"/>
              <a:ext cx="914400" cy="914400"/>
            </a:xfrm>
            <a:prstGeom prst="rect">
              <a:avLst/>
            </a:prstGeom>
            <a:solidFill>
              <a:srgbClr val="0066FF"/>
            </a:solidFill>
            <a:ln>
              <a:solidFill>
                <a:schemeClr val="tx1"/>
              </a:solidFill>
            </a:ln>
          </p:spPr>
        </p:pic>
        <p:sp>
          <p:nvSpPr>
            <p:cNvPr id="45" name="Explosion 1 44"/>
            <p:cNvSpPr/>
            <p:nvPr/>
          </p:nvSpPr>
          <p:spPr>
            <a:xfrm>
              <a:off x="1828800" y="2133600"/>
              <a:ext cx="1143000" cy="1219200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17"/>
          <p:cNvGrpSpPr/>
          <p:nvPr/>
        </p:nvGrpSpPr>
        <p:grpSpPr>
          <a:xfrm>
            <a:off x="2819400" y="5257800"/>
            <a:ext cx="1295400" cy="1371600"/>
            <a:chOff x="4800600" y="5105400"/>
            <a:chExt cx="1295400" cy="1371600"/>
          </a:xfrm>
        </p:grpSpPr>
        <p:pic>
          <p:nvPicPr>
            <p:cNvPr id="48" name="Picture 2" descr="C:\Documents and Settings\daniel wichs\Local Settings\Temporary Internet Files\Content.IE5\2XCDIHAD\MCj0433903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5562600"/>
              <a:ext cx="914400" cy="914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</p:pic>
        <p:sp>
          <p:nvSpPr>
            <p:cNvPr id="49" name="Explosion 1 48"/>
            <p:cNvSpPr/>
            <p:nvPr/>
          </p:nvSpPr>
          <p:spPr>
            <a:xfrm>
              <a:off x="4876800" y="5105400"/>
              <a:ext cx="1219200" cy="1143000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51"/>
          <p:cNvGrpSpPr/>
          <p:nvPr/>
        </p:nvGrpSpPr>
        <p:grpSpPr>
          <a:xfrm>
            <a:off x="3810000" y="5715000"/>
            <a:ext cx="1066800" cy="1143000"/>
            <a:chOff x="5410200" y="5715000"/>
            <a:chExt cx="1066800" cy="1143000"/>
          </a:xfrm>
        </p:grpSpPr>
        <p:pic>
          <p:nvPicPr>
            <p:cNvPr id="51" name="Picture 2" descr="C:\Documents and Settings\daniel wichs\Local Settings\Temporary Internet Files\Content.IE5\2XCDIHAD\MCj0433903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62600" y="5715000"/>
              <a:ext cx="914400" cy="914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</p:pic>
        <p:sp>
          <p:nvSpPr>
            <p:cNvPr id="52" name="Explosion 1 51"/>
            <p:cNvSpPr/>
            <p:nvPr/>
          </p:nvSpPr>
          <p:spPr>
            <a:xfrm>
              <a:off x="5410200" y="5791200"/>
              <a:ext cx="990600" cy="1066800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4"/>
          <p:cNvGrpSpPr/>
          <p:nvPr/>
        </p:nvGrpSpPr>
        <p:grpSpPr>
          <a:xfrm>
            <a:off x="4876800" y="5181600"/>
            <a:ext cx="1219200" cy="1447800"/>
            <a:chOff x="6477000" y="5181600"/>
            <a:chExt cx="1219200" cy="1447800"/>
          </a:xfrm>
        </p:grpSpPr>
        <p:pic>
          <p:nvPicPr>
            <p:cNvPr id="54" name="Picture 2" descr="C:\Documents and Settings\daniel wichs\Local Settings\Temporary Internet Files\Content.IE5\2XCDIHAD\MCj0433903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05600" y="5715000"/>
              <a:ext cx="914400" cy="914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</p:pic>
        <p:sp>
          <p:nvSpPr>
            <p:cNvPr id="55" name="Explosion 1 54"/>
            <p:cNvSpPr/>
            <p:nvPr/>
          </p:nvSpPr>
          <p:spPr>
            <a:xfrm>
              <a:off x="6477000" y="5181600"/>
              <a:ext cx="1219200" cy="1143000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57"/>
          <p:cNvGrpSpPr/>
          <p:nvPr/>
        </p:nvGrpSpPr>
        <p:grpSpPr>
          <a:xfrm>
            <a:off x="6172200" y="5638800"/>
            <a:ext cx="1371600" cy="1219200"/>
            <a:chOff x="7772400" y="5638800"/>
            <a:chExt cx="1371600" cy="1219200"/>
          </a:xfrm>
        </p:grpSpPr>
        <p:pic>
          <p:nvPicPr>
            <p:cNvPr id="57" name="Picture 2" descr="C:\Documents and Settings\daniel wichs\Local Settings\Temporary Internet Files\Content.IE5\2XCDIHAD\MCj0433903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72400" y="5638800"/>
              <a:ext cx="914400" cy="914400"/>
            </a:xfrm>
            <a:prstGeom prst="rect">
              <a:avLst/>
            </a:prstGeom>
            <a:solidFill>
              <a:srgbClr val="0066FF"/>
            </a:solidFill>
            <a:ln>
              <a:solidFill>
                <a:schemeClr val="tx1"/>
              </a:solidFill>
            </a:ln>
          </p:spPr>
        </p:pic>
        <p:sp>
          <p:nvSpPr>
            <p:cNvPr id="58" name="Explosion 1 57"/>
            <p:cNvSpPr/>
            <p:nvPr/>
          </p:nvSpPr>
          <p:spPr>
            <a:xfrm>
              <a:off x="7924800" y="5715000"/>
              <a:ext cx="1219200" cy="1143000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142815" y="2133599"/>
            <a:ext cx="73089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Attacker can’t</a:t>
            </a:r>
            <a:r>
              <a:rPr lang="en-US" sz="3600" dirty="0" smtClean="0"/>
              <a:t> compute valid </a:t>
            </a:r>
            <a:r>
              <a:rPr lang="en-US" sz="3600" i="1" dirty="0" err="1" smtClean="0">
                <a:solidFill>
                  <a:srgbClr val="0070C0"/>
                </a:solidFill>
              </a:rPr>
              <a:t>sk</a:t>
            </a:r>
            <a:r>
              <a:rPr lang="en-US" sz="3600" dirty="0" smtClean="0"/>
              <a:t> or</a:t>
            </a:r>
          </a:p>
          <a:p>
            <a:r>
              <a:rPr lang="en-US" sz="3600" dirty="0" smtClean="0"/>
              <a:t>learn anything useful about</a:t>
            </a:r>
            <a:r>
              <a:rPr lang="en-US" sz="3600" dirty="0" smtClean="0"/>
              <a:t> </a:t>
            </a:r>
            <a:r>
              <a:rPr lang="en-US" sz="3600" i="1" dirty="0" err="1" smtClean="0"/>
              <a:t>ciphertexts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24" name="Picture 7" descr="C:\Documents and Settings\daniel wichs\Local Settings\Temporary Internet Files\Content.IE5\ATUNA1IJ\MCj0435931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124" y="5419717"/>
            <a:ext cx="1295400" cy="98108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3696236"/>
      </p:ext>
    </p:extLst>
  </p:cSld>
  <p:clrMapOvr>
    <a:masterClrMapping/>
  </p:clrMapOvr>
  <p:transition advTm="2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3.73814E-6 C 0.03298 -0.02383 0.06614 -0.04765 0.11301 -0.05159 C 0.15989 -0.05552 0.25173 -0.02915 0.28176 -0.02429 C 0.3118 -0.01943 0.3026 -0.02128 0.29357 -0.0229 " pathEditMode="relative" ptsTypes="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51284E-6 C 0.02482 -0.05876 0.04965 -0.11728 0.07309 -0.13902 C 0.09653 -0.16077 0.12969 -0.13185 0.14097 -0.13047 " pathEditMode="relative" ptsTypes="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2.99329E-6 C 0.05052 0.02892 0.10122 0.05806 0.12795 0.04164 C 0.15469 0.02521 0.15747 -0.03678 0.16024 -0.09877 " pathEditMode="relative" ptsTypes="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5.85473E-6 C -0.09913 -0.0428 -0.19809 -0.08536 -0.19774 -0.1189 C -0.19739 -0.15245 -0.09757 -0.1772 0.00226 -0.20195 " pathEditMode="relative" ptsTypes="a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0292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Secret </a:t>
            </a:r>
            <a:r>
              <a:rPr lang="en-US" dirty="0" smtClean="0"/>
              <a:t>key </a:t>
            </a:r>
            <a:r>
              <a:rPr lang="en-US" i="1" dirty="0" smtClean="0"/>
              <a:t>updated</a:t>
            </a:r>
            <a:r>
              <a:rPr lang="en-US" i="1" dirty="0" smtClean="0"/>
              <a:t> by </a:t>
            </a:r>
            <a:r>
              <a:rPr lang="en-US" i="1" dirty="0" smtClean="0">
                <a:solidFill>
                  <a:srgbClr val="FF7E07"/>
                </a:solidFill>
              </a:rPr>
              <a:t>trusted, leak-free server </a:t>
            </a:r>
            <a:r>
              <a:rPr lang="en-US" dirty="0" smtClean="0"/>
              <a:t>using </a:t>
            </a:r>
            <a:r>
              <a:rPr lang="en-US" dirty="0" smtClean="0"/>
              <a:t>master secret key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Public-key stays the same. </a:t>
            </a:r>
          </a:p>
          <a:p>
            <a:pPr lvl="1"/>
            <a:r>
              <a:rPr lang="en-US" dirty="0" smtClean="0"/>
              <a:t>Other users do not need to know about updates.</a:t>
            </a:r>
          </a:p>
          <a:p>
            <a:pPr lvl="7"/>
            <a:endParaRPr lang="en-US" dirty="0" smtClean="0"/>
          </a:p>
          <a:p>
            <a:r>
              <a:rPr lang="en-US" dirty="0" smtClean="0"/>
              <a:t>Number of leakage queries bounded by </a:t>
            </a:r>
            <a:r>
              <a:rPr lang="en-US" dirty="0" smtClean="0">
                <a:solidFill>
                  <a:srgbClr val="0066FF"/>
                </a:solidFill>
              </a:rPr>
              <a:t>L</a:t>
            </a:r>
            <a:r>
              <a:rPr lang="en-US" dirty="0" smtClean="0"/>
              <a:t> </a:t>
            </a:r>
            <a:r>
              <a:rPr lang="en-US" i="1" dirty="0" smtClean="0"/>
              <a:t>in between updates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No bound on number of queries over the lifetime of the system.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No restriction on the type of leakage (memory attacks)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(No leakage during the update)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228600"/>
            <a:ext cx="8537448" cy="9906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Weakening of CLR : “Floppy Model”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danwichs\AppData\Local\Microsoft\Windows\Temporary Internet Files\Content.IE5\3Y913GUT\MC90043383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8469" y="2126469"/>
            <a:ext cx="3207531" cy="3207531"/>
          </a:xfrm>
          <a:prstGeom prst="rect">
            <a:avLst/>
          </a:prstGeom>
          <a:noFill/>
        </p:spPr>
      </p:pic>
      <p:pic>
        <p:nvPicPr>
          <p:cNvPr id="11" name="Picture 2" descr="C:\Documents and Settings\daniel wichs\Local Settings\Temporary Internet Files\Content.IE5\2XCDIHAD\MCj0433903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9860" y="2828884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</p:pic>
      <p:pic>
        <p:nvPicPr>
          <p:cNvPr id="12" name="Picture 2" descr="C:\Documents and Settings\daniel wichs\Local Settings\Temporary Internet Files\Content.IE5\2XCDIHAD\MCj0433903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2540" y="2819400"/>
            <a:ext cx="914400" cy="9144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</p:pic>
      <p:pic>
        <p:nvPicPr>
          <p:cNvPr id="13" name="Picture 2" descr="C:\Documents and Settings\daniel wichs\Local Settings\Temporary Internet Files\Content.IE5\2XCDIHAD\MCj0433903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819400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</p:pic>
      <p:grpSp>
        <p:nvGrpSpPr>
          <p:cNvPr id="4" name="Group 17"/>
          <p:cNvGrpSpPr/>
          <p:nvPr/>
        </p:nvGrpSpPr>
        <p:grpSpPr>
          <a:xfrm>
            <a:off x="3124200" y="5257800"/>
            <a:ext cx="1295400" cy="1371600"/>
            <a:chOff x="4800600" y="5105400"/>
            <a:chExt cx="1295400" cy="1371600"/>
          </a:xfrm>
        </p:grpSpPr>
        <p:pic>
          <p:nvPicPr>
            <p:cNvPr id="16" name="Picture 2" descr="C:\Documents and Settings\daniel wichs\Local Settings\Temporary Internet Files\Content.IE5\2XCDIHAD\MCj0433903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0600" y="5562600"/>
              <a:ext cx="914400" cy="914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</p:pic>
        <p:sp>
          <p:nvSpPr>
            <p:cNvPr id="17" name="Explosion 1 16"/>
            <p:cNvSpPr/>
            <p:nvPr/>
          </p:nvSpPr>
          <p:spPr>
            <a:xfrm>
              <a:off x="4876800" y="5105400"/>
              <a:ext cx="1219200" cy="1143000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29"/>
          <p:cNvGrpSpPr/>
          <p:nvPr/>
        </p:nvGrpSpPr>
        <p:grpSpPr>
          <a:xfrm>
            <a:off x="4114800" y="5715000"/>
            <a:ext cx="1066800" cy="1143000"/>
            <a:chOff x="5410200" y="5715000"/>
            <a:chExt cx="1066800" cy="1143000"/>
          </a:xfrm>
        </p:grpSpPr>
        <p:pic>
          <p:nvPicPr>
            <p:cNvPr id="19" name="Picture 2" descr="C:\Documents and Settings\daniel wichs\Local Settings\Temporary Internet Files\Content.IE5\2XCDIHAD\MCj0433903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62600" y="5715000"/>
              <a:ext cx="914400" cy="914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</p:pic>
        <p:sp>
          <p:nvSpPr>
            <p:cNvPr id="20" name="Explosion 1 19"/>
            <p:cNvSpPr/>
            <p:nvPr/>
          </p:nvSpPr>
          <p:spPr>
            <a:xfrm>
              <a:off x="5410200" y="5791200"/>
              <a:ext cx="990600" cy="1066800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31"/>
          <p:cNvGrpSpPr/>
          <p:nvPr/>
        </p:nvGrpSpPr>
        <p:grpSpPr>
          <a:xfrm>
            <a:off x="5181600" y="5181600"/>
            <a:ext cx="1219200" cy="1447800"/>
            <a:chOff x="6477000" y="5181600"/>
            <a:chExt cx="1219200" cy="1447800"/>
          </a:xfrm>
        </p:grpSpPr>
        <p:pic>
          <p:nvPicPr>
            <p:cNvPr id="22" name="Picture 2" descr="C:\Documents and Settings\daniel wichs\Local Settings\Temporary Internet Files\Content.IE5\2XCDIHAD\MCj0433903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05600" y="5715000"/>
              <a:ext cx="914400" cy="914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</p:pic>
        <p:sp>
          <p:nvSpPr>
            <p:cNvPr id="23" name="Explosion 1 22"/>
            <p:cNvSpPr/>
            <p:nvPr/>
          </p:nvSpPr>
          <p:spPr>
            <a:xfrm>
              <a:off x="6477000" y="5181600"/>
              <a:ext cx="1219200" cy="1143000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114800" y="3657600"/>
            <a:ext cx="546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66FF"/>
                </a:solidFill>
              </a:rPr>
              <a:t>sk</a:t>
            </a:r>
            <a:endParaRPr lang="en-US" sz="2800" b="1" dirty="0">
              <a:solidFill>
                <a:srgbClr val="0066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2000" y="380553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</a:rPr>
              <a:t>pk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29400" y="60960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1" name="Picture 7" descr="C:\Documents and Settings\daniel wichs\Local Settings\Temporary Internet Files\Content.IE5\ATUNA1IJ\MCj0435931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2124" y="4648200"/>
            <a:ext cx="1295400" cy="981083"/>
          </a:xfrm>
          <a:prstGeom prst="rect">
            <a:avLst/>
          </a:prstGeom>
          <a:noFill/>
        </p:spPr>
      </p:pic>
      <p:cxnSp>
        <p:nvCxnSpPr>
          <p:cNvPr id="40" name="Straight Arrow Connector 39"/>
          <p:cNvCxnSpPr/>
          <p:nvPr/>
        </p:nvCxnSpPr>
        <p:spPr>
          <a:xfrm flipV="1">
            <a:off x="1790792" y="4466510"/>
            <a:ext cx="666130" cy="4453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42" name="TextBox 41"/>
              <p:cNvSpPr txBox="1"/>
              <p:nvPr/>
            </p:nvSpPr>
            <p:spPr>
              <a:xfrm>
                <a:off x="1866900" y="4324290"/>
                <a:ext cx="4037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66FF"/>
                          </a:solidFill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sz="2000" dirty="0">
                  <a:solidFill>
                    <a:srgbClr val="0066FF"/>
                  </a:solidFill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4324290"/>
                <a:ext cx="403764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/>
          <p:nvPr/>
        </p:nvCxnSpPr>
        <p:spPr>
          <a:xfrm flipV="1">
            <a:off x="1790792" y="4695110"/>
            <a:ext cx="609600" cy="3810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44" name="TextBox 43"/>
              <p:cNvSpPr txBox="1"/>
              <p:nvPr/>
            </p:nvSpPr>
            <p:spPr>
              <a:xfrm>
                <a:off x="1799084" y="4904254"/>
                <a:ext cx="8825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66FF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solidFill>
                            <a:srgbClr val="0066FF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0066FF"/>
                          </a:solidFill>
                          <a:latin typeface="Cambria Math"/>
                        </a:rPr>
                        <m:t>𝑠𝑘</m:t>
                      </m:r>
                      <m:r>
                        <a:rPr lang="en-US" sz="2000" b="0" i="1" smtClean="0">
                          <a:solidFill>
                            <a:srgbClr val="0066FF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66FF"/>
                  </a:solidFill>
                </a:endParaRPr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084" y="4904254"/>
                <a:ext cx="882549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ular Callout 24"/>
          <p:cNvSpPr/>
          <p:nvPr/>
        </p:nvSpPr>
        <p:spPr>
          <a:xfrm>
            <a:off x="137224" y="2967335"/>
            <a:ext cx="1310576" cy="547300"/>
          </a:xfrm>
          <a:prstGeom prst="wedgeRectCallout">
            <a:avLst>
              <a:gd name="adj1" fmla="val 36685"/>
              <a:gd name="adj2" fmla="val 1286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FIXED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6" name="Rectangular Callout 25"/>
          <p:cNvSpPr/>
          <p:nvPr/>
        </p:nvSpPr>
        <p:spPr>
          <a:xfrm>
            <a:off x="6705600" y="4294260"/>
            <a:ext cx="2286000" cy="813372"/>
          </a:xfrm>
          <a:prstGeom prst="wedgeRectCallout">
            <a:avLst>
              <a:gd name="adj1" fmla="val -107753"/>
              <a:gd name="adj2" fmla="val -988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EVOLVING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1" name="Curved Left Arrow 30"/>
          <p:cNvSpPr/>
          <p:nvPr/>
        </p:nvSpPr>
        <p:spPr>
          <a:xfrm rot="16200000">
            <a:off x="2924175" y="1495425"/>
            <a:ext cx="800101" cy="1162050"/>
          </a:xfrm>
          <a:prstGeom prst="curvedLeftArrow">
            <a:avLst>
              <a:gd name="adj1" fmla="val 25000"/>
              <a:gd name="adj2" fmla="val 5252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3" name="TextBox 2"/>
              <p:cNvSpPr txBox="1"/>
              <p:nvPr/>
            </p:nvSpPr>
            <p:spPr>
              <a:xfrm>
                <a:off x="5410200" y="1752600"/>
                <a:ext cx="17413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70C0"/>
                    </a:solidFill>
                  </a:rPr>
                  <a:t>Refresh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𝒔𝒌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1752600"/>
                <a:ext cx="1741374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5614" t="-10667" r="-2807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urved Left Arrow 31"/>
          <p:cNvSpPr/>
          <p:nvPr/>
        </p:nvSpPr>
        <p:spPr>
          <a:xfrm rot="16200000">
            <a:off x="2924175" y="1457324"/>
            <a:ext cx="800101" cy="1162050"/>
          </a:xfrm>
          <a:prstGeom prst="curvedLeftArrow">
            <a:avLst>
              <a:gd name="adj1" fmla="val 25000"/>
              <a:gd name="adj2" fmla="val 5252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00200" y="1524000"/>
            <a:ext cx="938212" cy="127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990600" y="1752600"/>
            <a:ext cx="707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</a:rPr>
              <a:t>ms</a:t>
            </a:r>
            <a:r>
              <a:rPr lang="en-US" sz="2400" b="1" dirty="0" err="1" smtClean="0">
                <a:solidFill>
                  <a:srgbClr val="0070C0"/>
                </a:solidFill>
              </a:rPr>
              <a:t>k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228600" y="228600"/>
            <a:ext cx="8537448" cy="9906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Floppy Model in action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1044592"/>
      </p:ext>
    </p:extLst>
  </p:cSld>
  <p:clrMapOvr>
    <a:masterClrMapping/>
  </p:clrMapOvr>
  <p:transition advTm="11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BD963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D963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BD963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D963"/>
                                      </p:to>
                                    </p:animClr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 animBg="1"/>
      <p:bldP spid="44" grpId="0" animBg="1"/>
      <p:bldP spid="25" grpId="0" animBg="1"/>
      <p:bldP spid="26" grpId="0" animBg="1"/>
      <p:bldP spid="31" grpId="0" animBg="1"/>
      <p:bldP spid="31" grpId="1" animBg="1"/>
      <p:bldP spid="31" grpId="2" animBg="1"/>
      <p:bldP spid="3" grpId="0" animBg="1"/>
      <p:bldP spid="32" grpId="0" animBg="1"/>
      <p:bldP spid="32" grpId="1" animBg="1"/>
      <p:bldP spid="32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FIRSTDANIEL20WICHS@FEBQNENFUVWYY577" val="3357"/>
  <p:tag name="FIRSTDANWICHS@YHPDNE0OB6HCFLTV" val="3594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2|0.8|0.3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2|0.3|0.2|0.2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2|20.5|66.4|31.1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2|18.8|35.1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23.9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|0.2|0.2|0.2|0.2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.9|54.8|37.9|73.9|2.7|1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|0.2|0.2|0.2|0.2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2|0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19163</TotalTime>
  <Words>1612</Words>
  <Application>Microsoft Macintosh PowerPoint</Application>
  <PresentationFormat>On-screen Show (4:3)</PresentationFormat>
  <Paragraphs>250</Paragraphs>
  <Slides>29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Tw Cen MT</vt:lpstr>
      <vt:lpstr>Wingdings 2</vt:lpstr>
      <vt:lpstr>cmsy10</vt:lpstr>
      <vt:lpstr>cmmi10</vt:lpstr>
      <vt:lpstr>Calibri</vt:lpstr>
      <vt:lpstr>Median</vt:lpstr>
      <vt:lpstr>Bitmap</vt:lpstr>
      <vt:lpstr>MathType 6.0 Equation</vt:lpstr>
      <vt:lpstr>On Continual Leakage of Discrete Log Representations </vt:lpstr>
      <vt:lpstr>Crypto: Theory and Practice</vt:lpstr>
      <vt:lpstr>How did this happen?</vt:lpstr>
      <vt:lpstr>Modeling Leakage</vt:lpstr>
      <vt:lpstr>Modeling Leakage</vt:lpstr>
      <vt:lpstr>Encryption in Continual Leakage Model</vt:lpstr>
      <vt:lpstr>Encryption in Continual Leakage Model</vt:lpstr>
      <vt:lpstr>Slide 8</vt:lpstr>
      <vt:lpstr>Slide 9</vt:lpstr>
      <vt:lpstr>Known Results in CLR</vt:lpstr>
      <vt:lpstr>Our Results</vt:lpstr>
      <vt:lpstr>CLR Security of Discrete Log representations</vt:lpstr>
      <vt:lpstr>Leakage resilience of DL representations</vt:lpstr>
      <vt:lpstr>Slide 14</vt:lpstr>
      <vt:lpstr>Why is this secure?</vt:lpstr>
      <vt:lpstr>Slide 16</vt:lpstr>
      <vt:lpstr>Subspace Hiding With Leakage (BKKV10)</vt:lpstr>
      <vt:lpstr>Subspace Hiding With Leakage (BKKV10)</vt:lpstr>
      <vt:lpstr>Our Results</vt:lpstr>
      <vt:lpstr>Traitor Tracing</vt:lpstr>
      <vt:lpstr>Traitor Tracing</vt:lpstr>
      <vt:lpstr>Leaky Traitor Tracing</vt:lpstr>
      <vt:lpstr>Modeling Leakage</vt:lpstr>
      <vt:lpstr>Slide 24</vt:lpstr>
      <vt:lpstr>Hardness: Extended DL</vt:lpstr>
      <vt:lpstr>Our Construction</vt:lpstr>
      <vt:lpstr>Our Construction</vt:lpstr>
      <vt:lpstr>Conclusions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danwichs</dc:creator>
  <cp:lastModifiedBy>Shweta Agrawal</cp:lastModifiedBy>
  <cp:revision>392</cp:revision>
  <dcterms:created xsi:type="dcterms:W3CDTF">2013-11-24T13:45:24Z</dcterms:created>
  <dcterms:modified xsi:type="dcterms:W3CDTF">2013-12-05T07:09:01Z</dcterms:modified>
</cp:coreProperties>
</file>