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15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16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87" r:id="rId1"/>
  </p:sldMasterIdLst>
  <p:notesMasterIdLst>
    <p:notesMasterId r:id="rId49"/>
  </p:notesMasterIdLst>
  <p:sldIdLst>
    <p:sldId id="256" r:id="rId2"/>
    <p:sldId id="344" r:id="rId3"/>
    <p:sldId id="346" r:id="rId4"/>
    <p:sldId id="500" r:id="rId5"/>
    <p:sldId id="347" r:id="rId6"/>
    <p:sldId id="501" r:id="rId7"/>
    <p:sldId id="502" r:id="rId8"/>
    <p:sldId id="503" r:id="rId9"/>
    <p:sldId id="504" r:id="rId10"/>
    <p:sldId id="516" r:id="rId11"/>
    <p:sldId id="510" r:id="rId12"/>
    <p:sldId id="512" r:id="rId13"/>
    <p:sldId id="529" r:id="rId14"/>
    <p:sldId id="530" r:id="rId15"/>
    <p:sldId id="531" r:id="rId16"/>
    <p:sldId id="517" r:id="rId17"/>
    <p:sldId id="518" r:id="rId18"/>
    <p:sldId id="519" r:id="rId19"/>
    <p:sldId id="520" r:id="rId20"/>
    <p:sldId id="521" r:id="rId21"/>
    <p:sldId id="526" r:id="rId22"/>
    <p:sldId id="523" r:id="rId23"/>
    <p:sldId id="524" r:id="rId24"/>
    <p:sldId id="534" r:id="rId25"/>
    <p:sldId id="535" r:id="rId26"/>
    <p:sldId id="536" r:id="rId27"/>
    <p:sldId id="538" r:id="rId28"/>
    <p:sldId id="537" r:id="rId29"/>
    <p:sldId id="539" r:id="rId30"/>
    <p:sldId id="507" r:id="rId31"/>
    <p:sldId id="508" r:id="rId32"/>
    <p:sldId id="509" r:id="rId33"/>
    <p:sldId id="532" r:id="rId34"/>
    <p:sldId id="533" r:id="rId35"/>
    <p:sldId id="525" r:id="rId36"/>
    <p:sldId id="527" r:id="rId37"/>
    <p:sldId id="528" r:id="rId38"/>
    <p:sldId id="514" r:id="rId39"/>
    <p:sldId id="355" r:id="rId40"/>
    <p:sldId id="356" r:id="rId41"/>
    <p:sldId id="273" r:id="rId42"/>
    <p:sldId id="274" r:id="rId43"/>
    <p:sldId id="275" r:id="rId44"/>
    <p:sldId id="276" r:id="rId45"/>
    <p:sldId id="277" r:id="rId46"/>
    <p:sldId id="278" r:id="rId47"/>
    <p:sldId id="279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17" autoAdjust="0"/>
  </p:normalViewPr>
  <p:slideViewPr>
    <p:cSldViewPr snapToGrid="0" snapToObjects="1">
      <p:cViewPr>
        <p:scale>
          <a:sx n="75" d="100"/>
          <a:sy n="75" d="100"/>
        </p:scale>
        <p:origin x="-192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28D64-41B0-E545-81B6-0D30B8963CC1}" type="datetimeFigureOut">
              <a:rPr lang="en-US" smtClean="0"/>
              <a:t>12/4/13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A0437-F397-4949-BB8C-573B29B08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11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8D1FDF-24C4-45F7-A355-015FA042EF3D}" type="slidenum">
              <a:rPr lang="en-US" smtClean="0"/>
              <a:pPr>
                <a:defRPr/>
              </a:pPr>
              <a:t>16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8D1FDF-24C4-45F7-A355-015FA042EF3D}" type="slidenum">
              <a:rPr lang="en-US" smtClean="0"/>
              <a:pPr>
                <a:defRPr/>
              </a:pPr>
              <a:t>17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6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27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88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0B1BB-E12E-441C-BC6A-ECF78AA78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6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50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2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12/4/13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5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12/4/13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0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12/4/13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34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12/4/13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0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12/4/13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75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12/4/13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84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CF970-34CB-F14E-8308-40552BC8F5E0}" type="datetimeFigureOut">
              <a:rPr lang="en-US" smtClean="0"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9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  <p:sldLayoutId id="214748419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8.wmf"/><Relationship Id="rId5" Type="http://schemas.openxmlformats.org/officeDocument/2006/relationships/oleObject" Target="../embeddings/oleObject5.bin"/><Relationship Id="rId6" Type="http://schemas.openxmlformats.org/officeDocument/2006/relationships/oleObject" Target="../embeddings/oleObject6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8.wmf"/><Relationship Id="rId5" Type="http://schemas.openxmlformats.org/officeDocument/2006/relationships/oleObject" Target="../embeddings/oleObject8.bin"/><Relationship Id="rId6" Type="http://schemas.openxmlformats.org/officeDocument/2006/relationships/oleObject" Target="../embeddings/oleObject9.bin"/><Relationship Id="rId7" Type="http://schemas.openxmlformats.org/officeDocument/2006/relationships/image" Target="../media/image1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8.wmf"/><Relationship Id="rId5" Type="http://schemas.openxmlformats.org/officeDocument/2006/relationships/oleObject" Target="../embeddings/oleObject11.bin"/><Relationship Id="rId6" Type="http://schemas.openxmlformats.org/officeDocument/2006/relationships/oleObject" Target="../embeddings/oleObject12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.bin"/><Relationship Id="rId12" Type="http://schemas.openxmlformats.org/officeDocument/2006/relationships/oleObject" Target="../embeddings/oleObject20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8.wmf"/><Relationship Id="rId6" Type="http://schemas.openxmlformats.org/officeDocument/2006/relationships/oleObject" Target="../embeddings/oleObject14.bin"/><Relationship Id="rId7" Type="http://schemas.openxmlformats.org/officeDocument/2006/relationships/oleObject" Target="../embeddings/oleObject15.bin"/><Relationship Id="rId8" Type="http://schemas.openxmlformats.org/officeDocument/2006/relationships/oleObject" Target="../embeddings/oleObject16.bin"/><Relationship Id="rId9" Type="http://schemas.openxmlformats.org/officeDocument/2006/relationships/oleObject" Target="../embeddings/oleObject17.bin"/><Relationship Id="rId10" Type="http://schemas.openxmlformats.org/officeDocument/2006/relationships/oleObject" Target="../embeddings/oleObject1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7.bin"/><Relationship Id="rId12" Type="http://schemas.openxmlformats.org/officeDocument/2006/relationships/oleObject" Target="../embeddings/oleObject28.bin"/><Relationship Id="rId13" Type="http://schemas.openxmlformats.org/officeDocument/2006/relationships/oleObject" Target="../embeddings/oleObject29.bin"/><Relationship Id="rId14" Type="http://schemas.openxmlformats.org/officeDocument/2006/relationships/image" Target="../media/image21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18.wmf"/><Relationship Id="rId6" Type="http://schemas.openxmlformats.org/officeDocument/2006/relationships/oleObject" Target="../embeddings/oleObject22.bin"/><Relationship Id="rId7" Type="http://schemas.openxmlformats.org/officeDocument/2006/relationships/oleObject" Target="../embeddings/oleObject23.bin"/><Relationship Id="rId8" Type="http://schemas.openxmlformats.org/officeDocument/2006/relationships/oleObject" Target="../embeddings/oleObject24.bin"/><Relationship Id="rId9" Type="http://schemas.openxmlformats.org/officeDocument/2006/relationships/oleObject" Target="../embeddings/oleObject25.bin"/><Relationship Id="rId10" Type="http://schemas.openxmlformats.org/officeDocument/2006/relationships/oleObject" Target="../embeddings/oleObject26.bin"/></Relationships>
</file>

<file path=ppt/slides/_rels/slide4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6.bin"/><Relationship Id="rId12" Type="http://schemas.openxmlformats.org/officeDocument/2006/relationships/oleObject" Target="../embeddings/oleObject37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18.wmf"/><Relationship Id="rId6" Type="http://schemas.openxmlformats.org/officeDocument/2006/relationships/oleObject" Target="../embeddings/oleObject31.bin"/><Relationship Id="rId7" Type="http://schemas.openxmlformats.org/officeDocument/2006/relationships/oleObject" Target="../embeddings/oleObject32.bin"/><Relationship Id="rId8" Type="http://schemas.openxmlformats.org/officeDocument/2006/relationships/oleObject" Target="../embeddings/oleObject33.bin"/><Relationship Id="rId9" Type="http://schemas.openxmlformats.org/officeDocument/2006/relationships/oleObject" Target="../embeddings/oleObject34.bin"/><Relationship Id="rId10" Type="http://schemas.openxmlformats.org/officeDocument/2006/relationships/oleObject" Target="../embeddings/oleObject35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8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32.png"/><Relationship Id="rId9" Type="http://schemas.openxmlformats.org/officeDocument/2006/relationships/image" Target="../media/image31.png"/><Relationship Id="rId10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2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2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32" y="193135"/>
            <a:ext cx="8856135" cy="1415532"/>
          </a:xfrm>
        </p:spPr>
        <p:txBody>
          <a:bodyPr>
            <a:noAutofit/>
          </a:bodyPr>
          <a:lstStyle/>
          <a:p>
            <a:r>
              <a:rPr lang="en-US" sz="4000" smtClean="0">
                <a:solidFill>
                  <a:schemeClr val="tx1"/>
                </a:solidFill>
                <a:latin typeface="Comic Sans MS"/>
                <a:cs typeface="Comic Sans MS"/>
              </a:rPr>
              <a:t>Between a Rock and a Hard Place: Interpolating Between MPC and FHE</a:t>
            </a:r>
            <a:endParaRPr lang="en-US" sz="40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4488394"/>
            <a:ext cx="7586134" cy="192934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Joint work with:</a:t>
            </a:r>
          </a:p>
          <a:p>
            <a:pPr algn="l"/>
            <a:r>
              <a:rPr lang="en-US" sz="24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Ashish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Choudhury</a:t>
            </a:r>
            <a:endParaRPr lang="en-US" sz="2400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Jake Loftus</a:t>
            </a:r>
          </a:p>
          <a:p>
            <a:pPr algn="l"/>
            <a:r>
              <a:rPr lang="en-US" sz="24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Emmanuela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Orsini</a:t>
            </a:r>
            <a:endParaRPr lang="en-US" sz="2400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Nigel P. Smart</a:t>
            </a:r>
          </a:p>
          <a:p>
            <a:endParaRPr lang="en-US" sz="2400" dirty="0">
              <a:latin typeface="Comic Sans MS"/>
              <a:cs typeface="Comic Sans MS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475" y="3059562"/>
            <a:ext cx="3447299" cy="91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370666" y="2223933"/>
            <a:ext cx="4253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Arpita</a:t>
            </a:r>
            <a:r>
              <a:rPr lang="en-US" sz="3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Patra</a:t>
            </a:r>
            <a:endParaRPr lang="en-US" sz="36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53627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/>
          <p:cNvSpPr/>
          <p:nvPr/>
        </p:nvSpPr>
        <p:spPr>
          <a:xfrm>
            <a:off x="7535293" y="2319867"/>
            <a:ext cx="923941" cy="10179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1" name="Oval 30"/>
          <p:cNvSpPr/>
          <p:nvPr/>
        </p:nvSpPr>
        <p:spPr>
          <a:xfrm>
            <a:off x="5520266" y="2319867"/>
            <a:ext cx="923941" cy="10179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79512" y="1250757"/>
            <a:ext cx="46805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  Represent f by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Circuit C </a:t>
            </a:r>
            <a:r>
              <a:rPr lang="en-US" sz="2400" dirty="0" smtClean="0">
                <a:latin typeface="Comic Sans MS"/>
                <a:cs typeface="Comic Sans MS"/>
              </a:rPr>
              <a:t>of say over a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finite field F</a:t>
            </a:r>
          </a:p>
        </p:txBody>
      </p:sp>
      <p:grpSp>
        <p:nvGrpSpPr>
          <p:cNvPr id="2" name="Group 48"/>
          <p:cNvGrpSpPr/>
          <p:nvPr/>
        </p:nvGrpSpPr>
        <p:grpSpPr>
          <a:xfrm>
            <a:off x="5076056" y="1412776"/>
            <a:ext cx="576064" cy="576064"/>
            <a:chOff x="5076056" y="1412776"/>
            <a:chExt cx="576064" cy="576064"/>
          </a:xfrm>
        </p:grpSpPr>
        <p:sp>
          <p:nvSpPr>
            <p:cNvPr id="47" name="Oval 46"/>
            <p:cNvSpPr/>
            <p:nvPr/>
          </p:nvSpPr>
          <p:spPr>
            <a:xfrm>
              <a:off x="5076056" y="1412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omic Sans MS"/>
                <a:cs typeface="Comic Sans MS"/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5156448" y="1455167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1</a:t>
              </a:r>
            </a:p>
          </p:txBody>
        </p:sp>
      </p:grpSp>
      <p:grpSp>
        <p:nvGrpSpPr>
          <p:cNvPr id="3" name="Group 49"/>
          <p:cNvGrpSpPr/>
          <p:nvPr/>
        </p:nvGrpSpPr>
        <p:grpSpPr>
          <a:xfrm>
            <a:off x="6156176" y="1412776"/>
            <a:ext cx="576064" cy="576064"/>
            <a:chOff x="5076056" y="1412776"/>
            <a:chExt cx="576064" cy="576064"/>
          </a:xfrm>
        </p:grpSpPr>
        <p:sp>
          <p:nvSpPr>
            <p:cNvPr id="51" name="Oval 50"/>
            <p:cNvSpPr/>
            <p:nvPr/>
          </p:nvSpPr>
          <p:spPr>
            <a:xfrm>
              <a:off x="5076056" y="1412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omic Sans MS"/>
                <a:cs typeface="Comic Sans MS"/>
              </a:endParaRPr>
            </a:p>
          </p:txBody>
        </p:sp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5156448" y="1455167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2</a:t>
              </a:r>
            </a:p>
          </p:txBody>
        </p:sp>
      </p:grpSp>
      <p:grpSp>
        <p:nvGrpSpPr>
          <p:cNvPr id="4" name="Group 52"/>
          <p:cNvGrpSpPr/>
          <p:nvPr/>
        </p:nvGrpSpPr>
        <p:grpSpPr>
          <a:xfrm>
            <a:off x="7236296" y="1412776"/>
            <a:ext cx="576064" cy="576064"/>
            <a:chOff x="5076056" y="1412776"/>
            <a:chExt cx="576064" cy="576064"/>
          </a:xfrm>
        </p:grpSpPr>
        <p:sp>
          <p:nvSpPr>
            <p:cNvPr id="54" name="Oval 53"/>
            <p:cNvSpPr/>
            <p:nvPr/>
          </p:nvSpPr>
          <p:spPr>
            <a:xfrm>
              <a:off x="5076056" y="1412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omic Sans MS"/>
                <a:cs typeface="Comic Sans MS"/>
              </a:endParaRPr>
            </a:p>
          </p:txBody>
        </p: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5156448" y="1455167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3</a:t>
              </a:r>
            </a:p>
          </p:txBody>
        </p:sp>
      </p:grpSp>
      <p:grpSp>
        <p:nvGrpSpPr>
          <p:cNvPr id="5" name="Group 55"/>
          <p:cNvGrpSpPr/>
          <p:nvPr/>
        </p:nvGrpSpPr>
        <p:grpSpPr>
          <a:xfrm>
            <a:off x="8388424" y="1412776"/>
            <a:ext cx="576064" cy="576064"/>
            <a:chOff x="5076056" y="1412776"/>
            <a:chExt cx="576064" cy="576064"/>
          </a:xfrm>
        </p:grpSpPr>
        <p:sp>
          <p:nvSpPr>
            <p:cNvPr id="57" name="Oval 56"/>
            <p:cNvSpPr/>
            <p:nvPr/>
          </p:nvSpPr>
          <p:spPr>
            <a:xfrm>
              <a:off x="5076056" y="1412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omic Sans MS"/>
                <a:cs typeface="Comic Sans MS"/>
              </a:endParaRPr>
            </a:p>
          </p:txBody>
        </p: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5156448" y="1455167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4</a:t>
              </a:r>
            </a:p>
          </p:txBody>
        </p:sp>
      </p:grp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5724128" y="2483276"/>
            <a:ext cx="504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</a:t>
            </a:r>
            <a:endParaRPr lang="en-US" sz="3600" dirty="0" smtClean="0"/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7740352" y="2492896"/>
            <a:ext cx="504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cxnSp>
        <p:nvCxnSpPr>
          <p:cNvPr id="64" name="Straight Arrow Connector 63"/>
          <p:cNvCxnSpPr>
            <a:stCxn id="47" idx="4"/>
          </p:cNvCxnSpPr>
          <p:nvPr/>
        </p:nvCxnSpPr>
        <p:spPr>
          <a:xfrm>
            <a:off x="5364088" y="1988840"/>
            <a:ext cx="504056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1" idx="4"/>
          </p:cNvCxnSpPr>
          <p:nvPr/>
        </p:nvCxnSpPr>
        <p:spPr>
          <a:xfrm flipH="1">
            <a:off x="6084168" y="1988840"/>
            <a:ext cx="360040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7524328" y="1988840"/>
            <a:ext cx="504056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8172400" y="2060848"/>
            <a:ext cx="360040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6156176" y="2996952"/>
            <a:ext cx="648072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7164288" y="2996952"/>
            <a:ext cx="684076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7008109" y="4003323"/>
            <a:ext cx="0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5830176" y="4524335"/>
            <a:ext cx="27491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Comic Sans MS"/>
                <a:cs typeface="Comic Sans MS"/>
              </a:rPr>
              <a:t>   f(x</a:t>
            </a:r>
            <a:r>
              <a:rPr lang="en-US" sz="2800" baseline="-25000" dirty="0" smtClean="0">
                <a:latin typeface="Comic Sans MS"/>
                <a:cs typeface="Comic Sans MS"/>
              </a:rPr>
              <a:t>1</a:t>
            </a:r>
            <a:r>
              <a:rPr lang="en-US" sz="2800" dirty="0" smtClean="0">
                <a:latin typeface="Comic Sans MS"/>
                <a:cs typeface="Comic Sans MS"/>
              </a:rPr>
              <a:t>,x</a:t>
            </a:r>
            <a:r>
              <a:rPr lang="en-US" sz="2800" baseline="-25000" dirty="0" smtClean="0">
                <a:latin typeface="Comic Sans MS"/>
                <a:cs typeface="Comic Sans MS"/>
              </a:rPr>
              <a:t>2</a:t>
            </a:r>
            <a:r>
              <a:rPr lang="en-US" sz="2800" dirty="0" smtClean="0">
                <a:latin typeface="Comic Sans MS"/>
                <a:cs typeface="Comic Sans MS"/>
              </a:rPr>
              <a:t>,x</a:t>
            </a:r>
            <a:r>
              <a:rPr lang="en-US" sz="2800" baseline="-25000" dirty="0" smtClean="0">
                <a:latin typeface="Comic Sans MS"/>
                <a:cs typeface="Comic Sans MS"/>
              </a:rPr>
              <a:t>3</a:t>
            </a:r>
            <a:r>
              <a:rPr lang="en-US" sz="2800" dirty="0" smtClean="0">
                <a:latin typeface="Comic Sans MS"/>
                <a:cs typeface="Comic Sans MS"/>
              </a:rPr>
              <a:t>,x</a:t>
            </a:r>
            <a:r>
              <a:rPr lang="en-US" sz="2800" baseline="-25000" dirty="0" smtClean="0">
                <a:latin typeface="Comic Sans MS"/>
                <a:cs typeface="Comic Sans MS"/>
              </a:rPr>
              <a:t>4</a:t>
            </a:r>
            <a:r>
              <a:rPr lang="en-US" sz="2800" dirty="0" smtClean="0">
                <a:latin typeface="Comic Sans MS"/>
                <a:cs typeface="Comic Sans MS"/>
              </a:rPr>
              <a:t>)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514067" y="2490836"/>
            <a:ext cx="4464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Comic Sans MS"/>
                <a:cs typeface="Comic Sans MS"/>
              </a:rPr>
              <a:t> addition gates</a:t>
            </a: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514067" y="3138908"/>
            <a:ext cx="4464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Comic Sans MS"/>
                <a:cs typeface="Comic Sans MS"/>
              </a:rPr>
              <a:t> multiplication gates</a:t>
            </a: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179512" y="4729591"/>
            <a:ext cx="59046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solidFill>
                  <a:srgbClr val="009900"/>
                </a:solidFill>
                <a:latin typeface="Comic Sans MS"/>
                <a:cs typeface="Comic Sans MS"/>
              </a:rPr>
              <a:t>Any computable f</a:t>
            </a:r>
            <a:r>
              <a:rPr lang="en-US" sz="2400" dirty="0" smtClean="0">
                <a:latin typeface="Comic Sans MS"/>
                <a:cs typeface="Comic Sans MS"/>
              </a:rPr>
              <a:t> can be represented like this</a:t>
            </a:r>
            <a:endParaRPr lang="en-US" sz="24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179512" y="5811756"/>
            <a:ext cx="69433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Comic Sans MS"/>
                <a:cs typeface="Comic Sans MS"/>
              </a:rPr>
              <a:t> GOAL: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SECURE CIRCUIT EVALUATION</a:t>
            </a: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71438" y="150912"/>
            <a:ext cx="89154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kern="0" dirty="0" smtClean="0">
                <a:solidFill>
                  <a:srgbClr val="008000"/>
                </a:solidFill>
                <a:latin typeface="Comic Sans MS"/>
                <a:ea typeface="+mj-ea"/>
                <a:cs typeface="Comic Sans MS"/>
              </a:rPr>
              <a:t>The first step of General MPC</a:t>
            </a:r>
            <a:endParaRPr lang="en-US" sz="4000" kern="0" dirty="0">
              <a:solidFill>
                <a:srgbClr val="008000"/>
              </a:solidFill>
              <a:latin typeface="Comic Sans MS"/>
              <a:ea typeface="+mj-ea"/>
              <a:cs typeface="Comic Sans MS"/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6732240" y="3371695"/>
            <a:ext cx="504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931562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1" grpId="0" animBg="1"/>
      <p:bldP spid="31" grpId="1" animBg="1"/>
      <p:bldP spid="32" grpId="0"/>
      <p:bldP spid="34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161908"/>
            <a:ext cx="7883525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 L-</a:t>
            </a:r>
            <a:r>
              <a:rPr lang="en-US" dirty="0" err="1" smtClean="0">
                <a:solidFill>
                  <a:srgbClr val="008000"/>
                </a:solidFill>
                <a:latin typeface="Comic Sans MS" pitchFamily="66" charset="0"/>
              </a:rPr>
              <a:t>levelled</a:t>
            </a:r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 SHE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367" y="5350933"/>
            <a:ext cx="47849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Allows to evaluate any arithmetic circuit of multiplicative depth L in the encrypted form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95333" y="5360995"/>
            <a:ext cx="3962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With the guarantee that the encrypted outputs can be decrypted correctly at the end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1168383" y="1297007"/>
            <a:ext cx="389996" cy="3698333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-185338" y="3083881"/>
            <a:ext cx="1828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L-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</a:rPr>
              <a:t>levelled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46242" y="1150229"/>
            <a:ext cx="7056784" cy="2691264"/>
            <a:chOff x="755576" y="1538208"/>
            <a:chExt cx="7056784" cy="2691264"/>
          </a:xfrm>
        </p:grpSpPr>
        <p:grpSp>
          <p:nvGrpSpPr>
            <p:cNvPr id="11" name="Group 48"/>
            <p:cNvGrpSpPr/>
            <p:nvPr/>
          </p:nvGrpSpPr>
          <p:grpSpPr>
            <a:xfrm>
              <a:off x="755576" y="1538208"/>
              <a:ext cx="792080" cy="369332"/>
              <a:chOff x="5076055" y="1402937"/>
              <a:chExt cx="921704" cy="391033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5076056" y="1412775"/>
                <a:ext cx="418950" cy="3811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5" name="Text Box 7"/>
              <p:cNvSpPr txBox="1">
                <a:spLocks noChangeArrowheads="1"/>
              </p:cNvSpPr>
              <p:nvPr/>
            </p:nvSpPr>
            <p:spPr bwMode="auto">
              <a:xfrm>
                <a:off x="5076055" y="1402937"/>
                <a:ext cx="921704" cy="391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x</a:t>
                </a:r>
                <a:r>
                  <a:rPr lang="en-US" baseline="-25000" dirty="0" smtClean="0"/>
                  <a:t>1</a:t>
                </a:r>
              </a:p>
            </p:txBody>
          </p:sp>
        </p:grp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1043608" y="2276872"/>
              <a:ext cx="43204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dirty="0" smtClean="0">
                  <a:sym typeface="Symbol"/>
                </a:rPr>
                <a:t></a:t>
              </a:r>
              <a:endParaRPr lang="en-US" sz="3000" dirty="0" smtClean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899592" y="1988840"/>
              <a:ext cx="288032" cy="4320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1331640" y="1988840"/>
              <a:ext cx="144016" cy="4320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48"/>
            <p:cNvGrpSpPr/>
            <p:nvPr/>
          </p:nvGrpSpPr>
          <p:grpSpPr>
            <a:xfrm>
              <a:off x="1331648" y="1547500"/>
              <a:ext cx="792080" cy="369332"/>
              <a:chOff x="5076055" y="1402937"/>
              <a:chExt cx="921704" cy="391033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5076056" y="1412775"/>
                <a:ext cx="418950" cy="3811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3" name="Text Box 7"/>
              <p:cNvSpPr txBox="1">
                <a:spLocks noChangeArrowheads="1"/>
              </p:cNvSpPr>
              <p:nvPr/>
            </p:nvSpPr>
            <p:spPr bwMode="auto">
              <a:xfrm>
                <a:off x="5076055" y="1402937"/>
                <a:ext cx="921704" cy="391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x</a:t>
                </a:r>
                <a:r>
                  <a:rPr lang="en-US" baseline="-25000" dirty="0" smtClean="0"/>
                  <a:t>2</a:t>
                </a:r>
              </a:p>
            </p:txBody>
          </p:sp>
        </p:grpSp>
        <p:grpSp>
          <p:nvGrpSpPr>
            <p:cNvPr id="16" name="Group 48"/>
            <p:cNvGrpSpPr/>
            <p:nvPr/>
          </p:nvGrpSpPr>
          <p:grpSpPr>
            <a:xfrm>
              <a:off x="1907712" y="1547500"/>
              <a:ext cx="792080" cy="369332"/>
              <a:chOff x="5076055" y="1402937"/>
              <a:chExt cx="921704" cy="391033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5076056" y="1412775"/>
                <a:ext cx="418950" cy="3811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1" name="Text Box 7"/>
              <p:cNvSpPr txBox="1">
                <a:spLocks noChangeArrowheads="1"/>
              </p:cNvSpPr>
              <p:nvPr/>
            </p:nvSpPr>
            <p:spPr bwMode="auto">
              <a:xfrm>
                <a:off x="5076055" y="1402937"/>
                <a:ext cx="921704" cy="391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x</a:t>
                </a:r>
                <a:r>
                  <a:rPr lang="en-US" baseline="-25000" dirty="0" smtClean="0"/>
                  <a:t>3</a:t>
                </a:r>
              </a:p>
            </p:txBody>
          </p:sp>
        </p:grpSp>
        <p:grpSp>
          <p:nvGrpSpPr>
            <p:cNvPr id="17" name="Group 48"/>
            <p:cNvGrpSpPr/>
            <p:nvPr/>
          </p:nvGrpSpPr>
          <p:grpSpPr>
            <a:xfrm>
              <a:off x="2483776" y="1547500"/>
              <a:ext cx="792080" cy="369332"/>
              <a:chOff x="5076055" y="1402937"/>
              <a:chExt cx="921704" cy="391033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5076056" y="1412775"/>
                <a:ext cx="418950" cy="3811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9" name="Text Box 7"/>
              <p:cNvSpPr txBox="1">
                <a:spLocks noChangeArrowheads="1"/>
              </p:cNvSpPr>
              <p:nvPr/>
            </p:nvSpPr>
            <p:spPr bwMode="auto">
              <a:xfrm>
                <a:off x="5076055" y="1402937"/>
                <a:ext cx="921704" cy="391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x</a:t>
                </a:r>
                <a:r>
                  <a:rPr lang="en-US" baseline="-25000" dirty="0" smtClean="0"/>
                  <a:t>4</a:t>
                </a:r>
              </a:p>
            </p:txBody>
          </p:sp>
        </p:grpSp>
        <p:grpSp>
          <p:nvGrpSpPr>
            <p:cNvPr id="18" name="Group 48"/>
            <p:cNvGrpSpPr/>
            <p:nvPr/>
          </p:nvGrpSpPr>
          <p:grpSpPr>
            <a:xfrm>
              <a:off x="3059840" y="1547500"/>
              <a:ext cx="792080" cy="369332"/>
              <a:chOff x="5076055" y="1402937"/>
              <a:chExt cx="921704" cy="391033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5076056" y="1412775"/>
                <a:ext cx="418950" cy="3811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7" name="Text Box 7"/>
              <p:cNvSpPr txBox="1">
                <a:spLocks noChangeArrowheads="1"/>
              </p:cNvSpPr>
              <p:nvPr/>
            </p:nvSpPr>
            <p:spPr bwMode="auto">
              <a:xfrm>
                <a:off x="5076055" y="1402937"/>
                <a:ext cx="921704" cy="391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x</a:t>
                </a:r>
                <a:r>
                  <a:rPr lang="en-US" baseline="-25000" dirty="0" smtClean="0"/>
                  <a:t>5</a:t>
                </a:r>
              </a:p>
            </p:txBody>
          </p:sp>
        </p:grpSp>
        <p:grpSp>
          <p:nvGrpSpPr>
            <p:cNvPr id="19" name="Group 48"/>
            <p:cNvGrpSpPr/>
            <p:nvPr/>
          </p:nvGrpSpPr>
          <p:grpSpPr>
            <a:xfrm>
              <a:off x="3635904" y="1547500"/>
              <a:ext cx="792080" cy="369332"/>
              <a:chOff x="5076055" y="1402937"/>
              <a:chExt cx="921704" cy="391033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5076056" y="1412775"/>
                <a:ext cx="418950" cy="3811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5" name="Text Box 7"/>
              <p:cNvSpPr txBox="1">
                <a:spLocks noChangeArrowheads="1"/>
              </p:cNvSpPr>
              <p:nvPr/>
            </p:nvSpPr>
            <p:spPr bwMode="auto">
              <a:xfrm>
                <a:off x="5076055" y="1402937"/>
                <a:ext cx="921704" cy="391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x</a:t>
                </a:r>
                <a:r>
                  <a:rPr lang="en-US" baseline="-25000" dirty="0" smtClean="0"/>
                  <a:t>6</a:t>
                </a:r>
              </a:p>
            </p:txBody>
          </p:sp>
        </p:grpSp>
        <p:grpSp>
          <p:nvGrpSpPr>
            <p:cNvPr id="20" name="Group 48"/>
            <p:cNvGrpSpPr/>
            <p:nvPr/>
          </p:nvGrpSpPr>
          <p:grpSpPr>
            <a:xfrm>
              <a:off x="4211968" y="1547500"/>
              <a:ext cx="792080" cy="369332"/>
              <a:chOff x="5076055" y="1402937"/>
              <a:chExt cx="921704" cy="391033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5076056" y="1412775"/>
                <a:ext cx="418950" cy="3811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3" name="Text Box 7"/>
              <p:cNvSpPr txBox="1">
                <a:spLocks noChangeArrowheads="1"/>
              </p:cNvSpPr>
              <p:nvPr/>
            </p:nvSpPr>
            <p:spPr bwMode="auto">
              <a:xfrm>
                <a:off x="5076055" y="1402937"/>
                <a:ext cx="921704" cy="391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x</a:t>
                </a:r>
                <a:r>
                  <a:rPr lang="en-US" baseline="-25000" dirty="0" smtClean="0"/>
                  <a:t>7</a:t>
                </a:r>
              </a:p>
            </p:txBody>
          </p:sp>
        </p:grpSp>
        <p:grpSp>
          <p:nvGrpSpPr>
            <p:cNvPr id="21" name="Group 48"/>
            <p:cNvGrpSpPr/>
            <p:nvPr/>
          </p:nvGrpSpPr>
          <p:grpSpPr>
            <a:xfrm>
              <a:off x="4788032" y="1547500"/>
              <a:ext cx="792080" cy="369332"/>
              <a:chOff x="5076055" y="1402937"/>
              <a:chExt cx="921704" cy="391033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5076056" y="1412775"/>
                <a:ext cx="418950" cy="3811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1" name="Text Box 7"/>
              <p:cNvSpPr txBox="1">
                <a:spLocks noChangeArrowheads="1"/>
              </p:cNvSpPr>
              <p:nvPr/>
            </p:nvSpPr>
            <p:spPr bwMode="auto">
              <a:xfrm>
                <a:off x="5076055" y="1402937"/>
                <a:ext cx="921704" cy="391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x</a:t>
                </a:r>
                <a:r>
                  <a:rPr lang="en-US" baseline="-25000" dirty="0" smtClean="0"/>
                  <a:t>8</a:t>
                </a:r>
              </a:p>
            </p:txBody>
          </p:sp>
        </p:grpSp>
        <p:grpSp>
          <p:nvGrpSpPr>
            <p:cNvPr id="22" name="Group 48"/>
            <p:cNvGrpSpPr/>
            <p:nvPr/>
          </p:nvGrpSpPr>
          <p:grpSpPr>
            <a:xfrm>
              <a:off x="5364096" y="1547500"/>
              <a:ext cx="792080" cy="369332"/>
              <a:chOff x="5076055" y="1402937"/>
              <a:chExt cx="921704" cy="391033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5076056" y="1412775"/>
                <a:ext cx="418950" cy="3811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9" name="Text Box 7"/>
              <p:cNvSpPr txBox="1">
                <a:spLocks noChangeArrowheads="1"/>
              </p:cNvSpPr>
              <p:nvPr/>
            </p:nvSpPr>
            <p:spPr bwMode="auto">
              <a:xfrm>
                <a:off x="5076055" y="1402937"/>
                <a:ext cx="921704" cy="391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x</a:t>
                </a:r>
                <a:r>
                  <a:rPr lang="en-US" baseline="-25000" dirty="0" smtClean="0"/>
                  <a:t>9</a:t>
                </a:r>
              </a:p>
            </p:txBody>
          </p:sp>
        </p:grpSp>
        <p:grpSp>
          <p:nvGrpSpPr>
            <p:cNvPr id="23" name="Group 48"/>
            <p:cNvGrpSpPr/>
            <p:nvPr/>
          </p:nvGrpSpPr>
          <p:grpSpPr>
            <a:xfrm>
              <a:off x="5868144" y="1547500"/>
              <a:ext cx="792080" cy="369332"/>
              <a:chOff x="4992254" y="1402937"/>
              <a:chExt cx="921704" cy="391033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5076056" y="1412775"/>
                <a:ext cx="418950" cy="3811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7" name="Text Box 7"/>
              <p:cNvSpPr txBox="1">
                <a:spLocks noChangeArrowheads="1"/>
              </p:cNvSpPr>
              <p:nvPr/>
            </p:nvSpPr>
            <p:spPr bwMode="auto">
              <a:xfrm>
                <a:off x="4992254" y="1402937"/>
                <a:ext cx="921704" cy="391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x</a:t>
                </a:r>
                <a:r>
                  <a:rPr lang="en-US" baseline="-25000" dirty="0" smtClean="0"/>
                  <a:t>10</a:t>
                </a:r>
              </a:p>
            </p:txBody>
          </p:sp>
        </p:grpSp>
        <p:grpSp>
          <p:nvGrpSpPr>
            <p:cNvPr id="24" name="Group 48"/>
            <p:cNvGrpSpPr/>
            <p:nvPr/>
          </p:nvGrpSpPr>
          <p:grpSpPr>
            <a:xfrm>
              <a:off x="6444216" y="1547500"/>
              <a:ext cx="792080" cy="369332"/>
              <a:chOff x="4992254" y="1402937"/>
              <a:chExt cx="921704" cy="391033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5076056" y="1412775"/>
                <a:ext cx="418950" cy="3811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5" name="Text Box 7"/>
              <p:cNvSpPr txBox="1">
                <a:spLocks noChangeArrowheads="1"/>
              </p:cNvSpPr>
              <p:nvPr/>
            </p:nvSpPr>
            <p:spPr bwMode="auto">
              <a:xfrm>
                <a:off x="4992254" y="1402937"/>
                <a:ext cx="921704" cy="391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x</a:t>
                </a:r>
                <a:r>
                  <a:rPr lang="en-US" baseline="-25000" dirty="0" smtClean="0"/>
                  <a:t>11</a:t>
                </a:r>
              </a:p>
            </p:txBody>
          </p:sp>
        </p:grpSp>
        <p:grpSp>
          <p:nvGrpSpPr>
            <p:cNvPr id="25" name="Group 48"/>
            <p:cNvGrpSpPr/>
            <p:nvPr/>
          </p:nvGrpSpPr>
          <p:grpSpPr>
            <a:xfrm>
              <a:off x="7020280" y="1547500"/>
              <a:ext cx="792080" cy="369332"/>
              <a:chOff x="4992254" y="1402937"/>
              <a:chExt cx="921704" cy="391033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5076056" y="1412775"/>
                <a:ext cx="418950" cy="3811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3" name="Text Box 7"/>
              <p:cNvSpPr txBox="1">
                <a:spLocks noChangeArrowheads="1"/>
              </p:cNvSpPr>
              <p:nvPr/>
            </p:nvSpPr>
            <p:spPr bwMode="auto">
              <a:xfrm>
                <a:off x="4992254" y="1402937"/>
                <a:ext cx="921704" cy="391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x</a:t>
                </a:r>
                <a:r>
                  <a:rPr lang="en-US" baseline="-25000" dirty="0" smtClean="0"/>
                  <a:t>12</a:t>
                </a:r>
              </a:p>
            </p:txBody>
          </p:sp>
        </p:grp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2195736" y="2276872"/>
              <a:ext cx="43204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dirty="0" smtClean="0">
                  <a:sym typeface="Symbol"/>
                </a:rPr>
                <a:t></a:t>
              </a:r>
              <a:endParaRPr lang="en-US" sz="3000" dirty="0" smtClean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2051720" y="1988840"/>
              <a:ext cx="288032" cy="4320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2483768" y="1988840"/>
              <a:ext cx="144016" cy="4320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3347864" y="2276872"/>
              <a:ext cx="43204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dirty="0" smtClean="0">
                  <a:sym typeface="Symbol"/>
                </a:rPr>
                <a:t></a:t>
              </a:r>
              <a:endParaRPr lang="en-US" sz="3000" dirty="0" smtClean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3203848" y="1988840"/>
              <a:ext cx="288032" cy="4320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3635896" y="1988840"/>
              <a:ext cx="144016" cy="4320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4499992" y="2276872"/>
              <a:ext cx="43204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dirty="0" smtClean="0">
                  <a:sym typeface="Symbol"/>
                </a:rPr>
                <a:t></a:t>
              </a:r>
              <a:endParaRPr lang="en-US" sz="3000" dirty="0" smtClean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4355976" y="1988840"/>
              <a:ext cx="288032" cy="4320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4788024" y="1988840"/>
              <a:ext cx="144016" cy="4320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5652120" y="2276872"/>
              <a:ext cx="43204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dirty="0" smtClean="0">
                  <a:sym typeface="Symbol"/>
                </a:rPr>
                <a:t></a:t>
              </a:r>
              <a:endParaRPr lang="en-US" sz="3000" dirty="0" smtClean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5508104" y="1988840"/>
              <a:ext cx="288032" cy="4320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5940152" y="1988840"/>
              <a:ext cx="144016" cy="4320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6804248" y="2276872"/>
              <a:ext cx="43204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dirty="0" smtClean="0">
                  <a:sym typeface="Symbol"/>
                </a:rPr>
                <a:t></a:t>
              </a:r>
              <a:endParaRPr lang="en-US" sz="3000" dirty="0" smtClean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6660232" y="1988840"/>
              <a:ext cx="288032" cy="4320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>
              <a:off x="7092280" y="1988840"/>
              <a:ext cx="144016" cy="4320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1331640" y="2708920"/>
              <a:ext cx="432048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 Box 7"/>
            <p:cNvSpPr txBox="1">
              <a:spLocks noChangeArrowheads="1"/>
            </p:cNvSpPr>
            <p:nvPr/>
          </p:nvSpPr>
          <p:spPr bwMode="auto">
            <a:xfrm>
              <a:off x="1691680" y="3163034"/>
              <a:ext cx="43204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dirty="0" smtClean="0">
                  <a:sym typeface="Symbol"/>
                </a:rPr>
                <a:t></a:t>
              </a:r>
              <a:endParaRPr lang="en-US" sz="3000" dirty="0" smtClean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H="1">
              <a:off x="2051720" y="2708920"/>
              <a:ext cx="288032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3635896" y="2708920"/>
              <a:ext cx="432048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3995936" y="3163034"/>
              <a:ext cx="43204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dirty="0" smtClean="0">
                  <a:sym typeface="Symbol"/>
                </a:rPr>
                <a:t></a:t>
              </a:r>
              <a:endParaRPr lang="en-US" sz="3000" dirty="0" smtClean="0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H="1">
              <a:off x="4355976" y="2708920"/>
              <a:ext cx="288032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5940152" y="2708920"/>
              <a:ext cx="432048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6300192" y="3163034"/>
              <a:ext cx="43204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dirty="0" smtClean="0">
                  <a:sym typeface="Symbol"/>
                </a:rPr>
                <a:t></a:t>
              </a:r>
              <a:endParaRPr lang="en-US" sz="3000" dirty="0" smtClean="0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H="1">
              <a:off x="6660232" y="2708920"/>
              <a:ext cx="288032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 Box 7"/>
            <p:cNvSpPr txBox="1">
              <a:spLocks noChangeArrowheads="1"/>
            </p:cNvSpPr>
            <p:nvPr/>
          </p:nvSpPr>
          <p:spPr bwMode="auto">
            <a:xfrm>
              <a:off x="1403656" y="2681044"/>
              <a:ext cx="7920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y</a:t>
              </a:r>
              <a:r>
                <a:rPr lang="en-US" baseline="-25000" dirty="0" smtClean="0"/>
                <a:t>1</a:t>
              </a:r>
            </a:p>
          </p:txBody>
        </p:sp>
        <p:sp>
          <p:nvSpPr>
            <p:cNvPr id="51" name="Text Box 7"/>
            <p:cNvSpPr txBox="1">
              <a:spLocks noChangeArrowheads="1"/>
            </p:cNvSpPr>
            <p:nvPr/>
          </p:nvSpPr>
          <p:spPr bwMode="auto">
            <a:xfrm>
              <a:off x="1907712" y="2690336"/>
              <a:ext cx="7920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y</a:t>
              </a:r>
              <a:r>
                <a:rPr lang="en-US" baseline="-25000" dirty="0" smtClean="0"/>
                <a:t>2</a:t>
              </a:r>
            </a:p>
          </p:txBody>
        </p:sp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3779920" y="2681044"/>
              <a:ext cx="7920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y</a:t>
              </a:r>
              <a:r>
                <a:rPr lang="en-US" baseline="-25000" dirty="0" smtClean="0"/>
                <a:t>3</a:t>
              </a:r>
            </a:p>
          </p:txBody>
        </p:sp>
        <p:sp>
          <p:nvSpPr>
            <p:cNvPr id="53" name="Text Box 7"/>
            <p:cNvSpPr txBox="1">
              <a:spLocks noChangeArrowheads="1"/>
            </p:cNvSpPr>
            <p:nvPr/>
          </p:nvSpPr>
          <p:spPr bwMode="auto">
            <a:xfrm>
              <a:off x="4211968" y="2690336"/>
              <a:ext cx="7920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y</a:t>
              </a:r>
              <a:r>
                <a:rPr lang="en-US" baseline="-25000" dirty="0" smtClean="0"/>
                <a:t>4</a:t>
              </a:r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6012160" y="2690336"/>
              <a:ext cx="7920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y</a:t>
              </a:r>
              <a:r>
                <a:rPr lang="en-US" baseline="-25000" dirty="0" smtClean="0"/>
                <a:t>5</a:t>
              </a:r>
            </a:p>
          </p:txBody>
        </p: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6516224" y="2681044"/>
              <a:ext cx="7920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y</a:t>
              </a:r>
              <a:r>
                <a:rPr lang="en-US" baseline="-25000" dirty="0" smtClean="0"/>
                <a:t>6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6516216" y="3645024"/>
              <a:ext cx="0" cy="5040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1979712" y="3610184"/>
              <a:ext cx="936104" cy="6109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2267752" y="3501008"/>
              <a:ext cx="7920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w</a:t>
              </a:r>
              <a:r>
                <a:rPr lang="en-US" baseline="-25000" dirty="0" smtClean="0"/>
                <a:t>1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H="1">
              <a:off x="3131840" y="3645024"/>
              <a:ext cx="1008112" cy="5844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3419880" y="3491716"/>
              <a:ext cx="7920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w</a:t>
              </a:r>
              <a:r>
                <a:rPr lang="en-US" baseline="-25000" dirty="0" smtClean="0"/>
                <a:t>2</a:t>
              </a:r>
            </a:p>
          </p:txBody>
        </p: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6516224" y="3644116"/>
              <a:ext cx="7920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w</a:t>
              </a:r>
              <a:r>
                <a:rPr lang="en-US" baseline="-25000" dirty="0" smtClean="0"/>
                <a:t>3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834474" y="3670509"/>
            <a:ext cx="3888432" cy="1584176"/>
            <a:chOff x="2843808" y="4005064"/>
            <a:chExt cx="3888432" cy="1584176"/>
          </a:xfrm>
        </p:grpSpPr>
        <p:sp>
          <p:nvSpPr>
            <p:cNvPr id="87" name="Text Box 7"/>
            <p:cNvSpPr txBox="1">
              <a:spLocks noChangeArrowheads="1"/>
            </p:cNvSpPr>
            <p:nvPr/>
          </p:nvSpPr>
          <p:spPr bwMode="auto">
            <a:xfrm>
              <a:off x="2843808" y="4077072"/>
              <a:ext cx="7200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dirty="0" smtClean="0">
                  <a:sym typeface="Symbol"/>
                </a:rPr>
                <a:t></a:t>
              </a:r>
              <a:endParaRPr lang="en-US" sz="3000" dirty="0" smtClean="0"/>
            </a:p>
          </p:txBody>
        </p:sp>
        <p:sp>
          <p:nvSpPr>
            <p:cNvPr id="88" name="Text Box 7"/>
            <p:cNvSpPr txBox="1">
              <a:spLocks noChangeArrowheads="1"/>
            </p:cNvSpPr>
            <p:nvPr/>
          </p:nvSpPr>
          <p:spPr bwMode="auto">
            <a:xfrm>
              <a:off x="6300192" y="4005064"/>
              <a:ext cx="43204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dirty="0" smtClean="0">
                  <a:sym typeface="Symbol"/>
                </a:rPr>
                <a:t></a:t>
              </a:r>
              <a:endParaRPr lang="en-US" sz="3000" dirty="0" smtClean="0"/>
            </a:p>
          </p:txBody>
        </p:sp>
        <p:sp>
          <p:nvSpPr>
            <p:cNvPr id="89" name="Text Box 7"/>
            <p:cNvSpPr txBox="1">
              <a:spLocks noChangeArrowheads="1"/>
            </p:cNvSpPr>
            <p:nvPr/>
          </p:nvSpPr>
          <p:spPr bwMode="auto">
            <a:xfrm>
              <a:off x="4788024" y="4693786"/>
              <a:ext cx="43204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dirty="0" smtClean="0">
                  <a:sym typeface="Symbol"/>
                </a:rPr>
                <a:t></a:t>
              </a:r>
              <a:endParaRPr lang="en-US" sz="3000" dirty="0" smtClean="0"/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>
              <a:off x="5004048" y="5157192"/>
              <a:ext cx="0" cy="4320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endCxn id="89" idx="1"/>
            </p:cNvCxnSpPr>
            <p:nvPr/>
          </p:nvCxnSpPr>
          <p:spPr>
            <a:xfrm>
              <a:off x="3347864" y="4437112"/>
              <a:ext cx="1440160" cy="53367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H="1">
              <a:off x="5148064" y="4437112"/>
              <a:ext cx="1224136" cy="54205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 Box 7"/>
            <p:cNvSpPr txBox="1">
              <a:spLocks noChangeArrowheads="1"/>
            </p:cNvSpPr>
            <p:nvPr/>
          </p:nvSpPr>
          <p:spPr bwMode="auto">
            <a:xfrm>
              <a:off x="3995944" y="4355812"/>
              <a:ext cx="7920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z</a:t>
              </a:r>
              <a:r>
                <a:rPr lang="en-US" baseline="-25000" dirty="0" smtClean="0"/>
                <a:t>1</a:t>
              </a:r>
            </a:p>
          </p:txBody>
        </p:sp>
        <p:sp>
          <p:nvSpPr>
            <p:cNvPr id="94" name="Text Box 7"/>
            <p:cNvSpPr txBox="1">
              <a:spLocks noChangeArrowheads="1"/>
            </p:cNvSpPr>
            <p:nvPr/>
          </p:nvSpPr>
          <p:spPr bwMode="auto">
            <a:xfrm>
              <a:off x="5580120" y="4293096"/>
              <a:ext cx="7920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z</a:t>
              </a:r>
              <a:r>
                <a:rPr lang="en-US" baseline="-25000" dirty="0" smtClean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7085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161908"/>
            <a:ext cx="7883525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 Threshold L-</a:t>
            </a:r>
            <a:r>
              <a:rPr lang="en-US" dirty="0" err="1" smtClean="0">
                <a:solidFill>
                  <a:srgbClr val="008000"/>
                </a:solidFill>
                <a:latin typeface="Comic Sans MS" pitchFamily="66" charset="0"/>
              </a:rPr>
              <a:t>levelled</a:t>
            </a:r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 SHE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367" y="5554129"/>
            <a:ext cx="47849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Allows Distributed decryption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95333" y="5360995"/>
            <a:ext cx="3962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For a threshold t, t+1 decryption keys are required to decrypt a </a:t>
            </a:r>
            <a:r>
              <a:rPr lang="en-US" sz="2000" dirty="0" err="1" smtClean="0">
                <a:latin typeface="Comic Sans MS"/>
                <a:cs typeface="Comic Sans MS"/>
              </a:rPr>
              <a:t>ciphertext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1168383" y="1297007"/>
            <a:ext cx="389996" cy="3698333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-185338" y="3083881"/>
            <a:ext cx="1828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L-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</a:rPr>
              <a:t>levelled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46242" y="1150229"/>
            <a:ext cx="7056784" cy="2691264"/>
            <a:chOff x="755576" y="1538208"/>
            <a:chExt cx="7056784" cy="2691264"/>
          </a:xfrm>
        </p:grpSpPr>
        <p:grpSp>
          <p:nvGrpSpPr>
            <p:cNvPr id="9" name="Group 48"/>
            <p:cNvGrpSpPr/>
            <p:nvPr/>
          </p:nvGrpSpPr>
          <p:grpSpPr>
            <a:xfrm>
              <a:off x="755576" y="1538208"/>
              <a:ext cx="792080" cy="369332"/>
              <a:chOff x="5076055" y="1402937"/>
              <a:chExt cx="921704" cy="391033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5076056" y="1412775"/>
                <a:ext cx="418950" cy="3811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3" name="Text Box 7"/>
              <p:cNvSpPr txBox="1">
                <a:spLocks noChangeArrowheads="1"/>
              </p:cNvSpPr>
              <p:nvPr/>
            </p:nvSpPr>
            <p:spPr bwMode="auto">
              <a:xfrm>
                <a:off x="5076055" y="1402937"/>
                <a:ext cx="921704" cy="391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x</a:t>
                </a:r>
                <a:r>
                  <a:rPr lang="en-US" baseline="-25000" dirty="0" smtClean="0"/>
                  <a:t>1</a:t>
                </a:r>
              </a:p>
            </p:txBody>
          </p:sp>
        </p:grp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043608" y="2276872"/>
              <a:ext cx="43204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dirty="0" smtClean="0">
                  <a:sym typeface="Symbol"/>
                </a:rPr>
                <a:t></a:t>
              </a:r>
              <a:endParaRPr lang="en-US" sz="3000" dirty="0" smtClean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899592" y="1988840"/>
              <a:ext cx="288032" cy="4320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1331640" y="1988840"/>
              <a:ext cx="144016" cy="4320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48"/>
            <p:cNvGrpSpPr/>
            <p:nvPr/>
          </p:nvGrpSpPr>
          <p:grpSpPr>
            <a:xfrm>
              <a:off x="1331648" y="1547500"/>
              <a:ext cx="792080" cy="369332"/>
              <a:chOff x="5076055" y="1402937"/>
              <a:chExt cx="921704" cy="391033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5076056" y="1412775"/>
                <a:ext cx="418950" cy="3811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1" name="Text Box 7"/>
              <p:cNvSpPr txBox="1">
                <a:spLocks noChangeArrowheads="1"/>
              </p:cNvSpPr>
              <p:nvPr/>
            </p:nvSpPr>
            <p:spPr bwMode="auto">
              <a:xfrm>
                <a:off x="5076055" y="1402937"/>
                <a:ext cx="921704" cy="391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x</a:t>
                </a:r>
                <a:r>
                  <a:rPr lang="en-US" baseline="-25000" dirty="0" smtClean="0"/>
                  <a:t>2</a:t>
                </a:r>
              </a:p>
            </p:txBody>
          </p:sp>
        </p:grpSp>
        <p:grpSp>
          <p:nvGrpSpPr>
            <p:cNvPr id="14" name="Group 48"/>
            <p:cNvGrpSpPr/>
            <p:nvPr/>
          </p:nvGrpSpPr>
          <p:grpSpPr>
            <a:xfrm>
              <a:off x="1907712" y="1547500"/>
              <a:ext cx="792080" cy="369332"/>
              <a:chOff x="5076055" y="1402937"/>
              <a:chExt cx="921704" cy="391033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5076056" y="1412775"/>
                <a:ext cx="418950" cy="3811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9" name="Text Box 7"/>
              <p:cNvSpPr txBox="1">
                <a:spLocks noChangeArrowheads="1"/>
              </p:cNvSpPr>
              <p:nvPr/>
            </p:nvSpPr>
            <p:spPr bwMode="auto">
              <a:xfrm>
                <a:off x="5076055" y="1402937"/>
                <a:ext cx="921704" cy="391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x</a:t>
                </a:r>
                <a:r>
                  <a:rPr lang="en-US" baseline="-25000" dirty="0" smtClean="0"/>
                  <a:t>3</a:t>
                </a:r>
              </a:p>
            </p:txBody>
          </p:sp>
        </p:grpSp>
        <p:grpSp>
          <p:nvGrpSpPr>
            <p:cNvPr id="15" name="Group 48"/>
            <p:cNvGrpSpPr/>
            <p:nvPr/>
          </p:nvGrpSpPr>
          <p:grpSpPr>
            <a:xfrm>
              <a:off x="2483776" y="1547500"/>
              <a:ext cx="792080" cy="369332"/>
              <a:chOff x="5076055" y="1402937"/>
              <a:chExt cx="921704" cy="391033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5076056" y="1412775"/>
                <a:ext cx="418950" cy="3811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7" name="Text Box 7"/>
              <p:cNvSpPr txBox="1">
                <a:spLocks noChangeArrowheads="1"/>
              </p:cNvSpPr>
              <p:nvPr/>
            </p:nvSpPr>
            <p:spPr bwMode="auto">
              <a:xfrm>
                <a:off x="5076055" y="1402937"/>
                <a:ext cx="921704" cy="391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x</a:t>
                </a:r>
                <a:r>
                  <a:rPr lang="en-US" baseline="-25000" dirty="0" smtClean="0"/>
                  <a:t>4</a:t>
                </a:r>
              </a:p>
            </p:txBody>
          </p:sp>
        </p:grpSp>
        <p:grpSp>
          <p:nvGrpSpPr>
            <p:cNvPr id="16" name="Group 48"/>
            <p:cNvGrpSpPr/>
            <p:nvPr/>
          </p:nvGrpSpPr>
          <p:grpSpPr>
            <a:xfrm>
              <a:off x="3059840" y="1547500"/>
              <a:ext cx="792080" cy="369332"/>
              <a:chOff x="5076055" y="1402937"/>
              <a:chExt cx="921704" cy="391033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5076056" y="1412775"/>
                <a:ext cx="418950" cy="3811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5" name="Text Box 7"/>
              <p:cNvSpPr txBox="1">
                <a:spLocks noChangeArrowheads="1"/>
              </p:cNvSpPr>
              <p:nvPr/>
            </p:nvSpPr>
            <p:spPr bwMode="auto">
              <a:xfrm>
                <a:off x="5076055" y="1402937"/>
                <a:ext cx="921704" cy="391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x</a:t>
                </a:r>
                <a:r>
                  <a:rPr lang="en-US" baseline="-25000" dirty="0" smtClean="0"/>
                  <a:t>5</a:t>
                </a:r>
              </a:p>
            </p:txBody>
          </p:sp>
        </p:grpSp>
        <p:grpSp>
          <p:nvGrpSpPr>
            <p:cNvPr id="17" name="Group 48"/>
            <p:cNvGrpSpPr/>
            <p:nvPr/>
          </p:nvGrpSpPr>
          <p:grpSpPr>
            <a:xfrm>
              <a:off x="3635904" y="1547500"/>
              <a:ext cx="792080" cy="369332"/>
              <a:chOff x="5076055" y="1402937"/>
              <a:chExt cx="921704" cy="391033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5076056" y="1412775"/>
                <a:ext cx="418950" cy="3811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3" name="Text Box 7"/>
              <p:cNvSpPr txBox="1">
                <a:spLocks noChangeArrowheads="1"/>
              </p:cNvSpPr>
              <p:nvPr/>
            </p:nvSpPr>
            <p:spPr bwMode="auto">
              <a:xfrm>
                <a:off x="5076055" y="1402937"/>
                <a:ext cx="921704" cy="391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x</a:t>
                </a:r>
                <a:r>
                  <a:rPr lang="en-US" baseline="-25000" dirty="0" smtClean="0"/>
                  <a:t>6</a:t>
                </a:r>
              </a:p>
            </p:txBody>
          </p:sp>
        </p:grpSp>
        <p:grpSp>
          <p:nvGrpSpPr>
            <p:cNvPr id="18" name="Group 48"/>
            <p:cNvGrpSpPr/>
            <p:nvPr/>
          </p:nvGrpSpPr>
          <p:grpSpPr>
            <a:xfrm>
              <a:off x="4211968" y="1547500"/>
              <a:ext cx="792080" cy="369332"/>
              <a:chOff x="5076055" y="1402937"/>
              <a:chExt cx="921704" cy="391033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5076056" y="1412775"/>
                <a:ext cx="418950" cy="3811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1" name="Text Box 7"/>
              <p:cNvSpPr txBox="1">
                <a:spLocks noChangeArrowheads="1"/>
              </p:cNvSpPr>
              <p:nvPr/>
            </p:nvSpPr>
            <p:spPr bwMode="auto">
              <a:xfrm>
                <a:off x="5076055" y="1402937"/>
                <a:ext cx="921704" cy="391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x</a:t>
                </a:r>
                <a:r>
                  <a:rPr lang="en-US" baseline="-25000" dirty="0" smtClean="0"/>
                  <a:t>7</a:t>
                </a:r>
              </a:p>
            </p:txBody>
          </p:sp>
        </p:grpSp>
        <p:grpSp>
          <p:nvGrpSpPr>
            <p:cNvPr id="19" name="Group 48"/>
            <p:cNvGrpSpPr/>
            <p:nvPr/>
          </p:nvGrpSpPr>
          <p:grpSpPr>
            <a:xfrm>
              <a:off x="4788032" y="1547500"/>
              <a:ext cx="792080" cy="369332"/>
              <a:chOff x="5076055" y="1402937"/>
              <a:chExt cx="921704" cy="391033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5076056" y="1412775"/>
                <a:ext cx="418950" cy="3811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9" name="Text Box 7"/>
              <p:cNvSpPr txBox="1">
                <a:spLocks noChangeArrowheads="1"/>
              </p:cNvSpPr>
              <p:nvPr/>
            </p:nvSpPr>
            <p:spPr bwMode="auto">
              <a:xfrm>
                <a:off x="5076055" y="1402937"/>
                <a:ext cx="921704" cy="391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x</a:t>
                </a:r>
                <a:r>
                  <a:rPr lang="en-US" baseline="-25000" dirty="0" smtClean="0"/>
                  <a:t>8</a:t>
                </a:r>
              </a:p>
            </p:txBody>
          </p:sp>
        </p:grpSp>
        <p:grpSp>
          <p:nvGrpSpPr>
            <p:cNvPr id="20" name="Group 48"/>
            <p:cNvGrpSpPr/>
            <p:nvPr/>
          </p:nvGrpSpPr>
          <p:grpSpPr>
            <a:xfrm>
              <a:off x="5364096" y="1547500"/>
              <a:ext cx="792080" cy="369332"/>
              <a:chOff x="5076055" y="1402937"/>
              <a:chExt cx="921704" cy="391033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5076056" y="1412775"/>
                <a:ext cx="418950" cy="3811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7" name="Text Box 7"/>
              <p:cNvSpPr txBox="1">
                <a:spLocks noChangeArrowheads="1"/>
              </p:cNvSpPr>
              <p:nvPr/>
            </p:nvSpPr>
            <p:spPr bwMode="auto">
              <a:xfrm>
                <a:off x="5076055" y="1402937"/>
                <a:ext cx="921704" cy="391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x</a:t>
                </a:r>
                <a:r>
                  <a:rPr lang="en-US" baseline="-25000" dirty="0" smtClean="0"/>
                  <a:t>9</a:t>
                </a:r>
              </a:p>
            </p:txBody>
          </p:sp>
        </p:grpSp>
        <p:grpSp>
          <p:nvGrpSpPr>
            <p:cNvPr id="21" name="Group 48"/>
            <p:cNvGrpSpPr/>
            <p:nvPr/>
          </p:nvGrpSpPr>
          <p:grpSpPr>
            <a:xfrm>
              <a:off x="5868144" y="1547500"/>
              <a:ext cx="792080" cy="369332"/>
              <a:chOff x="4992254" y="1402937"/>
              <a:chExt cx="921704" cy="391033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5076056" y="1412775"/>
                <a:ext cx="418950" cy="3811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5" name="Text Box 7"/>
              <p:cNvSpPr txBox="1">
                <a:spLocks noChangeArrowheads="1"/>
              </p:cNvSpPr>
              <p:nvPr/>
            </p:nvSpPr>
            <p:spPr bwMode="auto">
              <a:xfrm>
                <a:off x="4992254" y="1402937"/>
                <a:ext cx="921704" cy="391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x</a:t>
                </a:r>
                <a:r>
                  <a:rPr lang="en-US" baseline="-25000" dirty="0" smtClean="0"/>
                  <a:t>10</a:t>
                </a:r>
              </a:p>
            </p:txBody>
          </p:sp>
        </p:grpSp>
        <p:grpSp>
          <p:nvGrpSpPr>
            <p:cNvPr id="22" name="Group 48"/>
            <p:cNvGrpSpPr/>
            <p:nvPr/>
          </p:nvGrpSpPr>
          <p:grpSpPr>
            <a:xfrm>
              <a:off x="6444216" y="1547500"/>
              <a:ext cx="792080" cy="369332"/>
              <a:chOff x="4992254" y="1402937"/>
              <a:chExt cx="921704" cy="391033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5076056" y="1412775"/>
                <a:ext cx="418950" cy="3811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3" name="Text Box 7"/>
              <p:cNvSpPr txBox="1">
                <a:spLocks noChangeArrowheads="1"/>
              </p:cNvSpPr>
              <p:nvPr/>
            </p:nvSpPr>
            <p:spPr bwMode="auto">
              <a:xfrm>
                <a:off x="4992254" y="1402937"/>
                <a:ext cx="921704" cy="391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x</a:t>
                </a:r>
                <a:r>
                  <a:rPr lang="en-US" baseline="-25000" dirty="0" smtClean="0"/>
                  <a:t>11</a:t>
                </a:r>
              </a:p>
            </p:txBody>
          </p:sp>
        </p:grpSp>
        <p:grpSp>
          <p:nvGrpSpPr>
            <p:cNvPr id="23" name="Group 48"/>
            <p:cNvGrpSpPr/>
            <p:nvPr/>
          </p:nvGrpSpPr>
          <p:grpSpPr>
            <a:xfrm>
              <a:off x="7020280" y="1547500"/>
              <a:ext cx="792080" cy="369332"/>
              <a:chOff x="4992254" y="1402937"/>
              <a:chExt cx="921704" cy="391033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5076056" y="1412775"/>
                <a:ext cx="418950" cy="3811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1" name="Text Box 7"/>
              <p:cNvSpPr txBox="1">
                <a:spLocks noChangeArrowheads="1"/>
              </p:cNvSpPr>
              <p:nvPr/>
            </p:nvSpPr>
            <p:spPr bwMode="auto">
              <a:xfrm>
                <a:off x="4992254" y="1402937"/>
                <a:ext cx="921704" cy="391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x</a:t>
                </a:r>
                <a:r>
                  <a:rPr lang="en-US" baseline="-25000" dirty="0" smtClean="0"/>
                  <a:t>12</a:t>
                </a:r>
              </a:p>
            </p:txBody>
          </p:sp>
        </p:grp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2195736" y="2276872"/>
              <a:ext cx="43204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dirty="0" smtClean="0">
                  <a:sym typeface="Symbol"/>
                </a:rPr>
                <a:t></a:t>
              </a:r>
              <a:endParaRPr lang="en-US" sz="3000" dirty="0" smtClean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2051720" y="1988840"/>
              <a:ext cx="288032" cy="4320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2483768" y="1988840"/>
              <a:ext cx="144016" cy="4320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3347864" y="2276872"/>
              <a:ext cx="43204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dirty="0" smtClean="0">
                  <a:sym typeface="Symbol"/>
                </a:rPr>
                <a:t></a:t>
              </a:r>
              <a:endParaRPr lang="en-US" sz="3000" dirty="0" smtClean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203848" y="1988840"/>
              <a:ext cx="288032" cy="4320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3635896" y="1988840"/>
              <a:ext cx="144016" cy="4320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4499992" y="2276872"/>
              <a:ext cx="43204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dirty="0" smtClean="0">
                  <a:sym typeface="Symbol"/>
                </a:rPr>
                <a:t></a:t>
              </a:r>
              <a:endParaRPr lang="en-US" sz="3000" dirty="0" smtClean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4355976" y="1988840"/>
              <a:ext cx="288032" cy="4320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4788024" y="1988840"/>
              <a:ext cx="144016" cy="4320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5652120" y="2276872"/>
              <a:ext cx="43204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dirty="0" smtClean="0">
                  <a:sym typeface="Symbol"/>
                </a:rPr>
                <a:t></a:t>
              </a:r>
              <a:endParaRPr lang="en-US" sz="3000" dirty="0" smtClean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5508104" y="1988840"/>
              <a:ext cx="288032" cy="4320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5940152" y="1988840"/>
              <a:ext cx="144016" cy="4320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6804248" y="2276872"/>
              <a:ext cx="43204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dirty="0" smtClean="0">
                  <a:sym typeface="Symbol"/>
                </a:rPr>
                <a:t></a:t>
              </a:r>
              <a:endParaRPr lang="en-US" sz="3000" dirty="0" smtClean="0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6660232" y="1988840"/>
              <a:ext cx="288032" cy="4320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7092280" y="1988840"/>
              <a:ext cx="144016" cy="4320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1331640" y="2708920"/>
              <a:ext cx="432048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1691680" y="3163034"/>
              <a:ext cx="43204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dirty="0" smtClean="0">
                  <a:sym typeface="Symbol"/>
                </a:rPr>
                <a:t></a:t>
              </a:r>
              <a:endParaRPr lang="en-US" sz="3000" dirty="0" smtClean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>
              <a:off x="2051720" y="2708920"/>
              <a:ext cx="288032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3635896" y="2708920"/>
              <a:ext cx="432048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 Box 7"/>
            <p:cNvSpPr txBox="1">
              <a:spLocks noChangeArrowheads="1"/>
            </p:cNvSpPr>
            <p:nvPr/>
          </p:nvSpPr>
          <p:spPr bwMode="auto">
            <a:xfrm>
              <a:off x="3995936" y="3163034"/>
              <a:ext cx="43204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dirty="0" smtClean="0">
                  <a:sym typeface="Symbol"/>
                </a:rPr>
                <a:t></a:t>
              </a:r>
              <a:endParaRPr lang="en-US" sz="3000" dirty="0" smtClean="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H="1">
              <a:off x="4355976" y="2708920"/>
              <a:ext cx="288032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5940152" y="2708920"/>
              <a:ext cx="432048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>
              <a:off x="6300192" y="3163034"/>
              <a:ext cx="43204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dirty="0" smtClean="0">
                  <a:sym typeface="Symbol"/>
                </a:rPr>
                <a:t></a:t>
              </a:r>
              <a:endParaRPr lang="en-US" sz="3000" dirty="0" smtClean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>
              <a:off x="6660232" y="2708920"/>
              <a:ext cx="288032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1403656" y="2681044"/>
              <a:ext cx="7920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y</a:t>
              </a:r>
              <a:r>
                <a:rPr lang="en-US" baseline="-25000" dirty="0" smtClean="0"/>
                <a:t>1</a:t>
              </a:r>
            </a:p>
          </p:txBody>
        </p:sp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1907712" y="2690336"/>
              <a:ext cx="7920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y</a:t>
              </a:r>
              <a:r>
                <a:rPr lang="en-US" baseline="-25000" dirty="0" smtClean="0"/>
                <a:t>2</a:t>
              </a:r>
            </a:p>
          </p:txBody>
        </p:sp>
        <p:sp>
          <p:nvSpPr>
            <p:cNvPr id="50" name="Text Box 7"/>
            <p:cNvSpPr txBox="1">
              <a:spLocks noChangeArrowheads="1"/>
            </p:cNvSpPr>
            <p:nvPr/>
          </p:nvSpPr>
          <p:spPr bwMode="auto">
            <a:xfrm>
              <a:off x="3779920" y="2681044"/>
              <a:ext cx="7920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y</a:t>
              </a:r>
              <a:r>
                <a:rPr lang="en-US" baseline="-25000" dirty="0" smtClean="0"/>
                <a:t>3</a:t>
              </a:r>
            </a:p>
          </p:txBody>
        </p:sp>
        <p:sp>
          <p:nvSpPr>
            <p:cNvPr id="51" name="Text Box 7"/>
            <p:cNvSpPr txBox="1">
              <a:spLocks noChangeArrowheads="1"/>
            </p:cNvSpPr>
            <p:nvPr/>
          </p:nvSpPr>
          <p:spPr bwMode="auto">
            <a:xfrm>
              <a:off x="4211968" y="2690336"/>
              <a:ext cx="7920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y</a:t>
              </a:r>
              <a:r>
                <a:rPr lang="en-US" baseline="-25000" dirty="0" smtClean="0"/>
                <a:t>4</a:t>
              </a:r>
            </a:p>
          </p:txBody>
        </p:sp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6012160" y="2690336"/>
              <a:ext cx="7920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y</a:t>
              </a:r>
              <a:r>
                <a:rPr lang="en-US" baseline="-25000" dirty="0" smtClean="0"/>
                <a:t>5</a:t>
              </a:r>
            </a:p>
          </p:txBody>
        </p:sp>
        <p:sp>
          <p:nvSpPr>
            <p:cNvPr id="53" name="Text Box 7"/>
            <p:cNvSpPr txBox="1">
              <a:spLocks noChangeArrowheads="1"/>
            </p:cNvSpPr>
            <p:nvPr/>
          </p:nvSpPr>
          <p:spPr bwMode="auto">
            <a:xfrm>
              <a:off x="6516224" y="2681044"/>
              <a:ext cx="7920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y</a:t>
              </a:r>
              <a:r>
                <a:rPr lang="en-US" baseline="-25000" dirty="0" smtClean="0"/>
                <a:t>6</a:t>
              </a: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6516216" y="3645024"/>
              <a:ext cx="0" cy="5040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1979712" y="3610184"/>
              <a:ext cx="936104" cy="6109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>
              <a:off x="2267752" y="3501008"/>
              <a:ext cx="7920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w</a:t>
              </a:r>
              <a:r>
                <a:rPr lang="en-US" baseline="-25000" dirty="0" smtClean="0"/>
                <a:t>1</a:t>
              </a: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flipH="1">
              <a:off x="3131840" y="3645024"/>
              <a:ext cx="1008112" cy="5844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3419880" y="3491716"/>
              <a:ext cx="7920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w</a:t>
              </a:r>
              <a:r>
                <a:rPr lang="en-US" baseline="-25000" dirty="0" smtClean="0"/>
                <a:t>2</a:t>
              </a:r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6516224" y="3644116"/>
              <a:ext cx="7920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w</a:t>
              </a:r>
              <a:r>
                <a:rPr lang="en-US" baseline="-25000" dirty="0" smtClean="0"/>
                <a:t>3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834474" y="3670509"/>
            <a:ext cx="3888432" cy="1584176"/>
            <a:chOff x="2843808" y="4005064"/>
            <a:chExt cx="3888432" cy="1584176"/>
          </a:xfrm>
        </p:grpSpPr>
        <p:sp>
          <p:nvSpPr>
            <p:cNvPr id="85" name="Text Box 7"/>
            <p:cNvSpPr txBox="1">
              <a:spLocks noChangeArrowheads="1"/>
            </p:cNvSpPr>
            <p:nvPr/>
          </p:nvSpPr>
          <p:spPr bwMode="auto">
            <a:xfrm>
              <a:off x="2843808" y="4077072"/>
              <a:ext cx="7200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dirty="0" smtClean="0">
                  <a:sym typeface="Symbol"/>
                </a:rPr>
                <a:t></a:t>
              </a:r>
              <a:endParaRPr lang="en-US" sz="3000" dirty="0" smtClean="0"/>
            </a:p>
          </p:txBody>
        </p: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6300192" y="4005064"/>
              <a:ext cx="43204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dirty="0" smtClean="0">
                  <a:sym typeface="Symbol"/>
                </a:rPr>
                <a:t></a:t>
              </a:r>
              <a:endParaRPr lang="en-US" sz="3000" dirty="0" smtClean="0"/>
            </a:p>
          </p:txBody>
        </p:sp>
        <p:sp>
          <p:nvSpPr>
            <p:cNvPr id="87" name="Text Box 7"/>
            <p:cNvSpPr txBox="1">
              <a:spLocks noChangeArrowheads="1"/>
            </p:cNvSpPr>
            <p:nvPr/>
          </p:nvSpPr>
          <p:spPr bwMode="auto">
            <a:xfrm>
              <a:off x="4788024" y="4693786"/>
              <a:ext cx="43204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dirty="0" smtClean="0">
                  <a:sym typeface="Symbol"/>
                </a:rPr>
                <a:t></a:t>
              </a:r>
              <a:endParaRPr lang="en-US" sz="3000" dirty="0" smtClean="0"/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>
              <a:off x="5004048" y="5157192"/>
              <a:ext cx="0" cy="4320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endCxn id="87" idx="1"/>
            </p:cNvCxnSpPr>
            <p:nvPr/>
          </p:nvCxnSpPr>
          <p:spPr>
            <a:xfrm>
              <a:off x="3347864" y="4437112"/>
              <a:ext cx="1440160" cy="53367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H="1">
              <a:off x="5148064" y="4437112"/>
              <a:ext cx="1224136" cy="54205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 Box 7"/>
            <p:cNvSpPr txBox="1">
              <a:spLocks noChangeArrowheads="1"/>
            </p:cNvSpPr>
            <p:nvPr/>
          </p:nvSpPr>
          <p:spPr bwMode="auto">
            <a:xfrm>
              <a:off x="3995944" y="4355812"/>
              <a:ext cx="7920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z</a:t>
              </a:r>
              <a:r>
                <a:rPr lang="en-US" baseline="-25000" dirty="0" smtClean="0"/>
                <a:t>1</a:t>
              </a:r>
            </a:p>
          </p:txBody>
        </p:sp>
        <p:sp>
          <p:nvSpPr>
            <p:cNvPr id="92" name="Text Box 7"/>
            <p:cNvSpPr txBox="1">
              <a:spLocks noChangeArrowheads="1"/>
            </p:cNvSpPr>
            <p:nvPr/>
          </p:nvSpPr>
          <p:spPr bwMode="auto">
            <a:xfrm>
              <a:off x="5580120" y="4293096"/>
              <a:ext cx="7920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z</a:t>
              </a:r>
              <a:r>
                <a:rPr lang="en-US" baseline="-25000" dirty="0" smtClean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7137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240" y="1297005"/>
            <a:ext cx="1332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KeyGen</a:t>
            </a: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: 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65085" y="1357869"/>
            <a:ext cx="802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mic Sans MS"/>
                <a:cs typeface="Comic Sans MS"/>
              </a:rPr>
              <a:t>pk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sk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9109" y="2008208"/>
            <a:ext cx="696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Enc</a:t>
            </a:r>
            <a:endParaRPr lang="en-US" sz="2400" baseline="-25000" dirty="0">
              <a:latin typeface="Comic Sans MS"/>
              <a:cs typeface="Comic Sans M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11715" y="2090647"/>
            <a:ext cx="732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(c,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L) </a:t>
            </a:r>
            <a:endParaRPr lang="en-US" baseline="-25000" dirty="0">
              <a:latin typeface="Comic Sans MS"/>
              <a:cs typeface="Comic Sans M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70232" y="2082810"/>
            <a:ext cx="951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pk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, m  :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6045" y="2837928"/>
            <a:ext cx="733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Dec</a:t>
            </a:r>
            <a:endParaRPr lang="en-US" sz="2400" baseline="-25000" dirty="0">
              <a:latin typeface="Comic Sans MS"/>
              <a:cs typeface="Comic Sans M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331109" y="2798183"/>
            <a:ext cx="463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baseline="-25000" dirty="0">
              <a:latin typeface="Comic Sans MS"/>
              <a:cs typeface="Comic Sans M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337786" y="2896061"/>
            <a:ext cx="2283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* l 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= [0,,,,L]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208777" y="2008208"/>
            <a:ext cx="30395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L = Label of freshness</a:t>
            </a:r>
            <a:endParaRPr lang="en-US" sz="2000" b="1" dirty="0">
              <a:latin typeface="Comic Sans MS"/>
              <a:cs typeface="Comic Sans MS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729596" y="2793429"/>
            <a:ext cx="954701" cy="908085"/>
            <a:chOff x="428596" y="1879830"/>
            <a:chExt cx="954701" cy="908085"/>
          </a:xfrm>
        </p:grpSpPr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1879830"/>
              <a:ext cx="86868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564539" y="1944139"/>
              <a:ext cx="5040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m</a:t>
              </a:r>
              <a:endParaRPr lang="en-US" sz="2400" b="1" baseline="-250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135400" y="2418583"/>
              <a:ext cx="247897" cy="369332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latin typeface="Comic Sans MS"/>
                  <a:cs typeface="Comic Sans MS"/>
                  <a:sym typeface="Wingdings"/>
                </a:rPr>
                <a:t>l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924717" y="1920256"/>
            <a:ext cx="1018608" cy="908085"/>
            <a:chOff x="428596" y="1879830"/>
            <a:chExt cx="1018608" cy="908085"/>
          </a:xfrm>
        </p:grpSpPr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1879830"/>
              <a:ext cx="86868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Text Box 7"/>
            <p:cNvSpPr txBox="1">
              <a:spLocks noChangeArrowheads="1"/>
            </p:cNvSpPr>
            <p:nvPr/>
          </p:nvSpPr>
          <p:spPr bwMode="auto">
            <a:xfrm>
              <a:off x="564539" y="1944139"/>
              <a:ext cx="5040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m</a:t>
              </a:r>
              <a:endParaRPr lang="en-US" sz="2400" b="1" baseline="-250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135400" y="2418583"/>
              <a:ext cx="311804" cy="369332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latin typeface="Comic Sans MS"/>
                  <a:cs typeface="Comic Sans MS"/>
                  <a:sym typeface="Wingdings"/>
                </a:rPr>
                <a:t>L</a:t>
              </a:r>
              <a:endParaRPr lang="en-US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2673215" y="2906135"/>
            <a:ext cx="39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  :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810600" y="2913597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sk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 ,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627063" y="-125953"/>
            <a:ext cx="7883525" cy="8382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rgbClr val="008000"/>
                </a:solidFill>
                <a:latin typeface="Comic Sans MS"/>
                <a:cs typeface="Comic Sans MS"/>
              </a:rPr>
              <a:t>L-</a:t>
            </a:r>
            <a:r>
              <a:rPr lang="en-US" sz="44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levelled</a:t>
            </a:r>
            <a:r>
              <a:rPr lang="en-US" sz="4400" dirty="0" smtClean="0">
                <a:solidFill>
                  <a:srgbClr val="008000"/>
                </a:solidFill>
                <a:latin typeface="Comic Sans MS"/>
                <a:cs typeface="Comic Sans MS"/>
              </a:rPr>
              <a:t> SHE</a:t>
            </a:r>
          </a:p>
        </p:txBody>
      </p:sp>
    </p:spTree>
    <p:extLst>
      <p:ext uri="{BB962C8B-B14F-4D97-AF65-F5344CB8AC3E}">
        <p14:creationId xmlns:p14="http://schemas.microsoft.com/office/powerpoint/2010/main" val="1030459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4" grpId="0"/>
      <p:bldP spid="27" grpId="0"/>
      <p:bldP spid="27" grpId="1"/>
      <p:bldP spid="28" grpId="0"/>
      <p:bldP spid="30" grpId="0"/>
      <p:bldP spid="32" grpId="0"/>
      <p:bldP spid="48" grpId="0"/>
      <p:bldP spid="55" grpId="0"/>
      <p:bldP spid="9" grpId="0"/>
      <p:bldP spid="1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Oval 145"/>
          <p:cNvSpPr/>
          <p:nvPr/>
        </p:nvSpPr>
        <p:spPr>
          <a:xfrm>
            <a:off x="7295286" y="2138787"/>
            <a:ext cx="923941" cy="6641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5" name="Oval 144"/>
          <p:cNvSpPr/>
          <p:nvPr/>
        </p:nvSpPr>
        <p:spPr>
          <a:xfrm>
            <a:off x="5289227" y="2111665"/>
            <a:ext cx="923941" cy="6641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27063" y="-125953"/>
            <a:ext cx="7883525" cy="8382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rgbClr val="008000"/>
                </a:solidFill>
                <a:latin typeface="Comic Sans MS"/>
                <a:cs typeface="Comic Sans MS"/>
              </a:rPr>
              <a:t>L-</a:t>
            </a:r>
            <a:r>
              <a:rPr lang="en-US" sz="44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levelled</a:t>
            </a:r>
            <a:r>
              <a:rPr lang="en-US" sz="4400" dirty="0" smtClean="0">
                <a:solidFill>
                  <a:srgbClr val="008000"/>
                </a:solidFill>
                <a:latin typeface="Comic Sans MS"/>
                <a:cs typeface="Comic Sans MS"/>
              </a:rPr>
              <a:t> SHE</a:t>
            </a:r>
          </a:p>
        </p:txBody>
      </p:sp>
      <p:sp>
        <p:nvSpPr>
          <p:cNvPr id="3" name="Rectangle 2"/>
          <p:cNvSpPr/>
          <p:nvPr/>
        </p:nvSpPr>
        <p:spPr>
          <a:xfrm>
            <a:off x="155240" y="1297005"/>
            <a:ext cx="1332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KeyGen</a:t>
            </a: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: 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65085" y="1357869"/>
            <a:ext cx="802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mic Sans MS"/>
                <a:cs typeface="Comic Sans MS"/>
              </a:rPr>
              <a:t>pk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sk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9109" y="2008208"/>
            <a:ext cx="916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Enc</a:t>
            </a:r>
            <a:r>
              <a:rPr lang="en-US" sz="24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pk</a:t>
            </a:r>
            <a:endParaRPr lang="en-US" sz="2400" baseline="-25000" dirty="0">
              <a:latin typeface="Comic Sans MS"/>
              <a:cs typeface="Comic Sans M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6045" y="2837928"/>
            <a:ext cx="94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Dec</a:t>
            </a:r>
            <a:r>
              <a:rPr lang="en-US" sz="24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sk</a:t>
            </a:r>
            <a:endParaRPr lang="en-US" sz="2400" baseline="-25000" dirty="0">
              <a:latin typeface="Comic Sans MS"/>
              <a:cs typeface="Comic Sans M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39914" y="3566050"/>
            <a:ext cx="991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Eval</a:t>
            </a:r>
            <a:r>
              <a:rPr lang="en-US" sz="2400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ek</a:t>
            </a:r>
            <a:endParaRPr lang="en-US" sz="2400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369346" y="1340952"/>
            <a:ext cx="2185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Evaluation Key: 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ek</a:t>
            </a:r>
            <a:endParaRPr lang="en-US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669931" y="827488"/>
            <a:ext cx="4277565" cy="3387602"/>
            <a:chOff x="4686864" y="1335478"/>
            <a:chExt cx="4277565" cy="3387602"/>
          </a:xfrm>
        </p:grpSpPr>
        <p:sp>
          <p:nvSpPr>
            <p:cNvPr id="81" name="Text Box 7"/>
            <p:cNvSpPr txBox="1">
              <a:spLocks noChangeArrowheads="1"/>
            </p:cNvSpPr>
            <p:nvPr/>
          </p:nvSpPr>
          <p:spPr bwMode="auto">
            <a:xfrm>
              <a:off x="5497549" y="2626969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</a:t>
              </a:r>
              <a:endParaRPr lang="en-US" sz="3600" dirty="0" smtClean="0"/>
            </a:p>
          </p:txBody>
        </p:sp>
        <p:sp>
          <p:nvSpPr>
            <p:cNvPr id="82" name="Text Box 7"/>
            <p:cNvSpPr txBox="1">
              <a:spLocks noChangeArrowheads="1"/>
            </p:cNvSpPr>
            <p:nvPr/>
          </p:nvSpPr>
          <p:spPr bwMode="auto">
            <a:xfrm>
              <a:off x="7513773" y="2636589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</a:t>
              </a:r>
              <a:endParaRPr lang="en-US" sz="3600" dirty="0" smtClean="0"/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>
              <a:off x="5137509" y="2132533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H="1">
              <a:off x="5857589" y="2132533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7297749" y="2132533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H="1">
              <a:off x="7945821" y="2204541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5929597" y="3140645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H="1">
              <a:off x="6937709" y="3140645"/>
              <a:ext cx="684076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6781530" y="4147016"/>
              <a:ext cx="0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 Box 7"/>
            <p:cNvSpPr txBox="1">
              <a:spLocks noChangeArrowheads="1"/>
            </p:cNvSpPr>
            <p:nvPr/>
          </p:nvSpPr>
          <p:spPr bwMode="auto">
            <a:xfrm>
              <a:off x="6505661" y="3515388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</a:t>
              </a:r>
              <a:endParaRPr lang="en-US" sz="3600" dirty="0" smtClean="0"/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4686864" y="1335478"/>
              <a:ext cx="1018608" cy="908085"/>
              <a:chOff x="428596" y="1879830"/>
              <a:chExt cx="1018608" cy="908085"/>
            </a:xfrm>
          </p:grpSpPr>
          <p:pic>
            <p:nvPicPr>
              <p:cNvPr id="93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8596" y="1879830"/>
                <a:ext cx="868680" cy="723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4" name="Text Box 7"/>
              <p:cNvSpPr txBox="1">
                <a:spLocks noChangeArrowheads="1"/>
              </p:cNvSpPr>
              <p:nvPr/>
            </p:nvSpPr>
            <p:spPr bwMode="auto">
              <a:xfrm>
                <a:off x="530673" y="1961072"/>
                <a:ext cx="50405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x</a:t>
                </a:r>
                <a:r>
                  <a:rPr lang="en-US" sz="2000" b="1" baseline="-25000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1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135400" y="2418583"/>
                <a:ext cx="311804" cy="369332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  <a:latin typeface="Comic Sans MS"/>
                    <a:cs typeface="Comic Sans MS"/>
                    <a:sym typeface="Wingdings"/>
                  </a:rPr>
                  <a:t>L</a:t>
                </a:r>
                <a:endParaRPr lang="en-US" dirty="0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5762922" y="1362787"/>
              <a:ext cx="1018608" cy="908085"/>
              <a:chOff x="428596" y="1879830"/>
              <a:chExt cx="1018608" cy="908085"/>
            </a:xfrm>
          </p:grpSpPr>
          <p:pic>
            <p:nvPicPr>
              <p:cNvPr id="97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8596" y="1879830"/>
                <a:ext cx="868680" cy="723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8" name="Text Box 7"/>
              <p:cNvSpPr txBox="1">
                <a:spLocks noChangeArrowheads="1"/>
              </p:cNvSpPr>
              <p:nvPr/>
            </p:nvSpPr>
            <p:spPr bwMode="auto">
              <a:xfrm>
                <a:off x="530673" y="1961072"/>
                <a:ext cx="50405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x</a:t>
                </a:r>
                <a:r>
                  <a:rPr lang="en-US" sz="2000" b="1" baseline="-25000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2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135400" y="2418583"/>
                <a:ext cx="311804" cy="369332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  <a:latin typeface="Comic Sans MS"/>
                    <a:cs typeface="Comic Sans MS"/>
                    <a:sym typeface="Wingdings"/>
                  </a:rPr>
                  <a:t>L</a:t>
                </a:r>
                <a:endParaRPr lang="en-US" dirty="0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6815396" y="1365910"/>
              <a:ext cx="1018608" cy="908085"/>
              <a:chOff x="428596" y="1879830"/>
              <a:chExt cx="1018608" cy="908085"/>
            </a:xfrm>
          </p:grpSpPr>
          <p:pic>
            <p:nvPicPr>
              <p:cNvPr id="101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8596" y="1879830"/>
                <a:ext cx="868680" cy="723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" name="Text Box 7"/>
              <p:cNvSpPr txBox="1">
                <a:spLocks noChangeArrowheads="1"/>
              </p:cNvSpPr>
              <p:nvPr/>
            </p:nvSpPr>
            <p:spPr bwMode="auto">
              <a:xfrm>
                <a:off x="530673" y="1961072"/>
                <a:ext cx="50405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x</a:t>
                </a:r>
                <a:r>
                  <a:rPr lang="en-US" sz="2000" b="1" baseline="-25000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3</a:t>
                </a: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135400" y="2418583"/>
                <a:ext cx="311804" cy="369332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  <a:latin typeface="Comic Sans MS"/>
                    <a:cs typeface="Comic Sans MS"/>
                    <a:sym typeface="Wingdings"/>
                  </a:rPr>
                  <a:t>L</a:t>
                </a:r>
                <a:endParaRPr lang="en-US" dirty="0"/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7945821" y="1433643"/>
              <a:ext cx="1018608" cy="908085"/>
              <a:chOff x="428596" y="1879830"/>
              <a:chExt cx="1018608" cy="908085"/>
            </a:xfrm>
          </p:grpSpPr>
          <p:pic>
            <p:nvPicPr>
              <p:cNvPr id="105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8596" y="1879830"/>
                <a:ext cx="868680" cy="723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6" name="Text Box 7"/>
              <p:cNvSpPr txBox="1">
                <a:spLocks noChangeArrowheads="1"/>
              </p:cNvSpPr>
              <p:nvPr/>
            </p:nvSpPr>
            <p:spPr bwMode="auto">
              <a:xfrm>
                <a:off x="530673" y="1961072"/>
                <a:ext cx="50405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x</a:t>
                </a:r>
                <a:r>
                  <a:rPr lang="en-US" sz="2000" b="1" baseline="-25000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4</a:t>
                </a: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1135400" y="2418583"/>
                <a:ext cx="311804" cy="369332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  <a:latin typeface="Comic Sans MS"/>
                    <a:cs typeface="Comic Sans MS"/>
                    <a:sym typeface="Wingdings"/>
                  </a:rPr>
                  <a:t>L</a:t>
                </a:r>
                <a:endParaRPr lang="en-US" dirty="0"/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4148674" y="2774930"/>
            <a:ext cx="1820356" cy="908085"/>
            <a:chOff x="403966" y="1879830"/>
            <a:chExt cx="882615" cy="908085"/>
          </a:xfrm>
        </p:grpSpPr>
        <p:pic>
          <p:nvPicPr>
            <p:cNvPr id="10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66" y="1879830"/>
              <a:ext cx="86868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" name="Text Box 7"/>
            <p:cNvSpPr txBox="1">
              <a:spLocks noChangeArrowheads="1"/>
            </p:cNvSpPr>
            <p:nvPr/>
          </p:nvSpPr>
          <p:spPr bwMode="auto">
            <a:xfrm>
              <a:off x="492258" y="1961072"/>
              <a:ext cx="55253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x</a:t>
              </a:r>
              <a:r>
                <a:rPr lang="en-US" sz="2000" b="1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1</a:t>
              </a:r>
              <a:r>
                <a:rPr lang="en-US" sz="2000" dirty="0" smtClean="0">
                  <a:sym typeface="Symbol"/>
                </a:rPr>
                <a:t></a:t>
              </a:r>
              <a:r>
                <a:rPr lang="en-US" sz="2000" b="1" dirty="0">
                  <a:solidFill>
                    <a:srgbClr val="0000FF"/>
                  </a:solidFill>
                  <a:latin typeface="Comic Sans MS"/>
                  <a:cs typeface="Comic Sans MS"/>
                  <a:sym typeface="Symbol"/>
                </a:rPr>
                <a:t>x</a:t>
              </a:r>
              <a:r>
                <a:rPr lang="en-US" sz="2000" b="1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2</a:t>
              </a:r>
              <a:endParaRPr lang="en-US" sz="2000" b="1" baseline="-250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135400" y="2418583"/>
              <a:ext cx="151181" cy="369332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Comic Sans MS"/>
                  <a:cs typeface="Comic Sans MS"/>
                  <a:sym typeface="Wingdings"/>
                </a:rPr>
                <a:t>L</a:t>
              </a:r>
              <a:endParaRPr lang="en-US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7110208" y="3078141"/>
            <a:ext cx="1837288" cy="908085"/>
            <a:chOff x="403966" y="1879830"/>
            <a:chExt cx="979616" cy="908085"/>
          </a:xfrm>
        </p:grpSpPr>
        <p:pic>
          <p:nvPicPr>
            <p:cNvPr id="11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66" y="1879830"/>
              <a:ext cx="86868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" name="Text Box 7"/>
            <p:cNvSpPr txBox="1">
              <a:spLocks noChangeArrowheads="1"/>
            </p:cNvSpPr>
            <p:nvPr/>
          </p:nvSpPr>
          <p:spPr bwMode="auto">
            <a:xfrm>
              <a:off x="484048" y="1961072"/>
              <a:ext cx="55253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x</a:t>
              </a:r>
              <a:r>
                <a:rPr lang="en-US" sz="2000" b="1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3</a:t>
              </a:r>
              <a:r>
                <a:rPr lang="en-US" sz="2000" dirty="0" smtClean="0">
                  <a:sym typeface="Symbol"/>
                </a:rPr>
                <a:t> </a:t>
              </a:r>
              <a:r>
                <a:rPr lang="en-US" sz="2000" b="1" dirty="0">
                  <a:solidFill>
                    <a:srgbClr val="0000FF"/>
                  </a:solidFill>
                  <a:latin typeface="Comic Sans MS"/>
                  <a:cs typeface="Comic Sans MS"/>
                  <a:sym typeface="Symbol"/>
                </a:rPr>
                <a:t>x</a:t>
              </a:r>
              <a:r>
                <a:rPr lang="en-US" sz="2000" b="1" baseline="-25000" dirty="0" smtClean="0">
                  <a:solidFill>
                    <a:srgbClr val="0000FF"/>
                  </a:solidFill>
                  <a:latin typeface="Comic Sans MS"/>
                  <a:cs typeface="Comic Sans MS"/>
                  <a:sym typeface="Symbol"/>
                </a:rPr>
                <a:t>4</a:t>
              </a:r>
              <a:endParaRPr lang="en-US" sz="2000" b="1" baseline="-250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1135400" y="2418583"/>
              <a:ext cx="248182" cy="369332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Comic Sans MS"/>
                  <a:cs typeface="Comic Sans MS"/>
                  <a:sym typeface="Wingdings"/>
                </a:rPr>
                <a:t>L-1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984" y="4960142"/>
            <a:ext cx="9000542" cy="1879072"/>
            <a:chOff x="38917" y="4604549"/>
            <a:chExt cx="9000542" cy="1879072"/>
          </a:xfrm>
        </p:grpSpPr>
        <p:sp>
          <p:nvSpPr>
            <p:cNvPr id="31" name="Rectangle 30"/>
            <p:cNvSpPr/>
            <p:nvPr/>
          </p:nvSpPr>
          <p:spPr>
            <a:xfrm>
              <a:off x="38917" y="4714372"/>
              <a:ext cx="87652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 Add</a:t>
              </a:r>
              <a:endParaRPr lang="en-US" sz="24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35104" y="4740458"/>
              <a:ext cx="37842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ym typeface="Symbol"/>
                </a:rPr>
                <a:t> </a:t>
              </a:r>
              <a:r>
                <a:rPr lang="en-US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  </a:t>
              </a:r>
              <a:endParaRPr lang="en-US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58340" y="5645690"/>
              <a:ext cx="96105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 smtClean="0">
                  <a:solidFill>
                    <a:srgbClr val="0000FF"/>
                  </a:solidFill>
                  <a:latin typeface="Comic Sans MS"/>
                  <a:cs typeface="Comic Sans MS"/>
                </a:rPr>
                <a:t>Mult</a:t>
              </a:r>
              <a:endParaRPr lang="en-US" sz="24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21791" y="5696239"/>
              <a:ext cx="3619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mic Sans MS"/>
                  <a:cs typeface="Comic Sans MS"/>
                  <a:sym typeface="Symbol"/>
                </a:rPr>
                <a:t></a:t>
              </a:r>
              <a:r>
                <a:rPr lang="en-US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 </a:t>
              </a:r>
              <a:endParaRPr lang="en-US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190843" y="5935962"/>
              <a:ext cx="184861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 l</a:t>
              </a:r>
              <a:r>
                <a:rPr lang="en-US" sz="2000" b="1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1</a:t>
              </a:r>
              <a:r>
                <a:rPr lang="en-US" sz="20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,</a:t>
              </a:r>
              <a:r>
                <a:rPr lang="en-US" sz="20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l</a:t>
              </a:r>
              <a:r>
                <a:rPr lang="en-US" sz="2000" b="1" baseline="-25000" dirty="0">
                  <a:solidFill>
                    <a:srgbClr val="0000FF"/>
                  </a:solidFill>
                  <a:latin typeface="Comic Sans MS"/>
                  <a:cs typeface="Comic Sans MS"/>
                </a:rPr>
                <a:t>2</a:t>
              </a:r>
              <a:r>
                <a:rPr lang="en-US" sz="20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=[0,..,L] </a:t>
              </a:r>
              <a:endParaRPr lang="en-US" sz="2000" b="1" baseline="-250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962602" y="4627285"/>
              <a:ext cx="1048627" cy="908085"/>
              <a:chOff x="428596" y="1879830"/>
              <a:chExt cx="1048627" cy="908085"/>
            </a:xfrm>
          </p:grpSpPr>
          <p:pic>
            <p:nvPicPr>
              <p:cNvPr id="117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8596" y="1879830"/>
                <a:ext cx="868680" cy="723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8" name="Text Box 7"/>
              <p:cNvSpPr txBox="1">
                <a:spLocks noChangeArrowheads="1"/>
              </p:cNvSpPr>
              <p:nvPr/>
            </p:nvSpPr>
            <p:spPr bwMode="auto">
              <a:xfrm>
                <a:off x="530673" y="1961072"/>
                <a:ext cx="50405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m</a:t>
                </a:r>
                <a:r>
                  <a:rPr lang="en-US" sz="2000" b="1" baseline="-25000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1</a:t>
                </a: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1135400" y="2418583"/>
                <a:ext cx="341823" cy="369332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l</a:t>
                </a:r>
                <a:r>
                  <a:rPr lang="en-US" b="1" baseline="-25000" dirty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1</a:t>
                </a:r>
                <a:endParaRPr lang="en-US" dirty="0"/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2213531" y="4610352"/>
              <a:ext cx="1048627" cy="908085"/>
              <a:chOff x="428596" y="1879830"/>
              <a:chExt cx="1048627" cy="908085"/>
            </a:xfrm>
          </p:grpSpPr>
          <p:pic>
            <p:nvPicPr>
              <p:cNvPr id="121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8596" y="1879830"/>
                <a:ext cx="868680" cy="723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2" name="Text Box 7"/>
              <p:cNvSpPr txBox="1">
                <a:spLocks noChangeArrowheads="1"/>
              </p:cNvSpPr>
              <p:nvPr/>
            </p:nvSpPr>
            <p:spPr bwMode="auto">
              <a:xfrm>
                <a:off x="530673" y="1961072"/>
                <a:ext cx="50405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m</a:t>
                </a:r>
                <a:r>
                  <a:rPr lang="en-US" sz="2000" b="1" baseline="-25000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2</a:t>
                </a:r>
                <a:endParaRPr lang="en-US" sz="2000" b="1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1135400" y="2418583"/>
                <a:ext cx="341823" cy="369332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l</a:t>
                </a:r>
                <a:r>
                  <a:rPr lang="en-US" b="1" baseline="-25000" dirty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2</a:t>
                </a:r>
                <a:endParaRPr lang="en-US" dirty="0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962605" y="5575536"/>
              <a:ext cx="1048627" cy="908085"/>
              <a:chOff x="428596" y="1879830"/>
              <a:chExt cx="1048627" cy="908085"/>
            </a:xfrm>
          </p:grpSpPr>
          <p:pic>
            <p:nvPicPr>
              <p:cNvPr id="77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8596" y="1879830"/>
                <a:ext cx="868680" cy="723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8" name="Text Box 7"/>
              <p:cNvSpPr txBox="1">
                <a:spLocks noChangeArrowheads="1"/>
              </p:cNvSpPr>
              <p:nvPr/>
            </p:nvSpPr>
            <p:spPr bwMode="auto">
              <a:xfrm>
                <a:off x="530673" y="1961072"/>
                <a:ext cx="50405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m</a:t>
                </a:r>
                <a:r>
                  <a:rPr lang="en-US" sz="2000" b="1" baseline="-25000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1</a:t>
                </a: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135400" y="2418583"/>
                <a:ext cx="341823" cy="369332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l</a:t>
                </a:r>
                <a:r>
                  <a:rPr lang="en-US" b="1" baseline="-25000" dirty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1</a:t>
                </a:r>
                <a:endParaRPr lang="en-US" dirty="0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2213534" y="5558603"/>
              <a:ext cx="1048627" cy="908085"/>
              <a:chOff x="428596" y="1879830"/>
              <a:chExt cx="1048627" cy="908085"/>
            </a:xfrm>
          </p:grpSpPr>
          <p:pic>
            <p:nvPicPr>
              <p:cNvPr id="128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8596" y="1879830"/>
                <a:ext cx="868680" cy="723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9" name="Text Box 7"/>
              <p:cNvSpPr txBox="1">
                <a:spLocks noChangeArrowheads="1"/>
              </p:cNvSpPr>
              <p:nvPr/>
            </p:nvSpPr>
            <p:spPr bwMode="auto">
              <a:xfrm>
                <a:off x="530673" y="1961072"/>
                <a:ext cx="50405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m</a:t>
                </a:r>
                <a:r>
                  <a:rPr lang="en-US" sz="2000" b="1" baseline="-25000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2</a:t>
                </a:r>
                <a:endParaRPr lang="en-US" sz="2000" b="1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1135400" y="2418583"/>
                <a:ext cx="341823" cy="369332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l</a:t>
                </a:r>
                <a:r>
                  <a:rPr lang="en-US" b="1" baseline="-25000" dirty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2</a:t>
                </a:r>
                <a:endParaRPr lang="en-US" dirty="0"/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3739413" y="4604549"/>
              <a:ext cx="2608168" cy="908085"/>
              <a:chOff x="403966" y="1879830"/>
              <a:chExt cx="1264592" cy="908085"/>
            </a:xfrm>
          </p:grpSpPr>
          <p:pic>
            <p:nvPicPr>
              <p:cNvPr id="13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03966" y="1879830"/>
                <a:ext cx="868680" cy="723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7" name="Text Box 7"/>
              <p:cNvSpPr txBox="1">
                <a:spLocks noChangeArrowheads="1"/>
              </p:cNvSpPr>
              <p:nvPr/>
            </p:nvSpPr>
            <p:spPr bwMode="auto">
              <a:xfrm>
                <a:off x="492258" y="1961072"/>
                <a:ext cx="55253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m</a:t>
                </a:r>
                <a:r>
                  <a:rPr lang="en-US" sz="2000" b="1" baseline="-25000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1</a:t>
                </a:r>
                <a:r>
                  <a:rPr lang="en-US" sz="2000" dirty="0" smtClean="0">
                    <a:sym typeface="Symbol"/>
                  </a:rPr>
                  <a:t></a:t>
                </a:r>
                <a:r>
                  <a:rPr lang="en-US" sz="2000" b="1" dirty="0" smtClean="0">
                    <a:solidFill>
                      <a:srgbClr val="0000FF"/>
                    </a:solidFill>
                    <a:latin typeface="Comic Sans MS"/>
                    <a:cs typeface="Comic Sans MS"/>
                    <a:sym typeface="Symbol"/>
                  </a:rPr>
                  <a:t>m</a:t>
                </a:r>
                <a:r>
                  <a:rPr lang="en-US" sz="2000" b="1" baseline="-25000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2</a:t>
                </a:r>
                <a:endParaRPr lang="en-US" sz="2000" b="1" baseline="-25000" dirty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1135400" y="2418583"/>
                <a:ext cx="533158" cy="369332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min(l</a:t>
                </a:r>
                <a:r>
                  <a:rPr lang="en-US" b="1" baseline="-25000" dirty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1</a:t>
                </a:r>
                <a:r>
                  <a:rPr lang="en-US" b="1" baseline="-25000" dirty="0" smtClean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,</a:t>
                </a:r>
                <a:r>
                  <a:rPr lang="en-US" b="1" dirty="0" smtClean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l</a:t>
                </a:r>
                <a:r>
                  <a:rPr lang="en-US" b="1" baseline="-25000" dirty="0" smtClean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2</a:t>
                </a:r>
                <a:r>
                  <a:rPr lang="en-US" b="1" dirty="0" smtClean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)</a:t>
                </a:r>
                <a:endParaRPr lang="en-US" dirty="0"/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>
              <a:off x="3756349" y="5518934"/>
              <a:ext cx="2889948" cy="908085"/>
              <a:chOff x="403966" y="1879830"/>
              <a:chExt cx="1401215" cy="908085"/>
            </a:xfrm>
          </p:grpSpPr>
          <p:pic>
            <p:nvPicPr>
              <p:cNvPr id="14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03966" y="1879830"/>
                <a:ext cx="868680" cy="723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1" name="Text Box 7"/>
              <p:cNvSpPr txBox="1">
                <a:spLocks noChangeArrowheads="1"/>
              </p:cNvSpPr>
              <p:nvPr/>
            </p:nvSpPr>
            <p:spPr bwMode="auto">
              <a:xfrm>
                <a:off x="484048" y="1961072"/>
                <a:ext cx="55253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m</a:t>
                </a:r>
                <a:r>
                  <a:rPr lang="en-US" sz="2000" b="1" baseline="-25000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1</a:t>
                </a:r>
                <a:r>
                  <a:rPr lang="en-US" sz="2000" dirty="0" smtClean="0">
                    <a:sym typeface="Symbol"/>
                  </a:rPr>
                  <a:t> </a:t>
                </a:r>
                <a:r>
                  <a:rPr lang="en-US" sz="2000" b="1" dirty="0" smtClean="0">
                    <a:solidFill>
                      <a:srgbClr val="0000FF"/>
                    </a:solidFill>
                    <a:latin typeface="Comic Sans MS"/>
                    <a:cs typeface="Comic Sans MS"/>
                    <a:sym typeface="Symbol"/>
                  </a:rPr>
                  <a:t>m</a:t>
                </a:r>
                <a:r>
                  <a:rPr lang="en-US" sz="2000" b="1" baseline="-25000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2</a:t>
                </a:r>
                <a:endParaRPr lang="en-US" sz="2000" b="1" baseline="-25000" dirty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135400" y="2418583"/>
                <a:ext cx="669781" cy="369332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min(l</a:t>
                </a:r>
                <a:r>
                  <a:rPr lang="en-US" b="1" baseline="-25000" dirty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1</a:t>
                </a:r>
                <a:r>
                  <a:rPr lang="en-US" b="1" baseline="-25000" dirty="0" smtClean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,</a:t>
                </a:r>
                <a:r>
                  <a:rPr lang="en-US" b="1" dirty="0" smtClean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l</a:t>
                </a:r>
                <a:r>
                  <a:rPr lang="en-US" b="1" baseline="-25000" dirty="0" smtClean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2</a:t>
                </a:r>
                <a:r>
                  <a:rPr lang="en-US" b="1" dirty="0" smtClean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)-1</a:t>
                </a:r>
                <a:endParaRPr lang="en-US" dirty="0"/>
              </a:p>
            </p:txBody>
          </p:sp>
        </p:grpSp>
        <p:sp>
          <p:nvSpPr>
            <p:cNvPr id="143" name="Right Arrow 142"/>
            <p:cNvSpPr/>
            <p:nvPr/>
          </p:nvSpPr>
          <p:spPr>
            <a:xfrm>
              <a:off x="3229187" y="4757724"/>
              <a:ext cx="442494" cy="318076"/>
            </a:xfrm>
            <a:prstGeom prst="rightArrow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44" name="Right Arrow 143"/>
            <p:cNvSpPr/>
            <p:nvPr/>
          </p:nvSpPr>
          <p:spPr>
            <a:xfrm>
              <a:off x="3246123" y="5713629"/>
              <a:ext cx="442494" cy="318076"/>
            </a:xfrm>
            <a:prstGeom prst="rightArrow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/>
                <a:cs typeface="Comic Sans MS"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5940291" y="4280164"/>
            <a:ext cx="3186777" cy="908085"/>
            <a:chOff x="8430" y="1879830"/>
            <a:chExt cx="1374867" cy="908085"/>
          </a:xfrm>
        </p:grpSpPr>
        <p:pic>
          <p:nvPicPr>
            <p:cNvPr id="1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30" y="1879830"/>
              <a:ext cx="1374867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" name="Text Box 7"/>
            <p:cNvSpPr txBox="1">
              <a:spLocks noChangeArrowheads="1"/>
            </p:cNvSpPr>
            <p:nvPr/>
          </p:nvSpPr>
          <p:spPr bwMode="auto">
            <a:xfrm>
              <a:off x="169988" y="1994938"/>
              <a:ext cx="74519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C</a:t>
              </a:r>
              <a:r>
                <a:rPr lang="en-US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(</a:t>
              </a:r>
              <a:r>
                <a:rPr lang="en-US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x</a:t>
              </a:r>
              <a:r>
                <a:rPr lang="en-US" b="1" baseline="-25000" dirty="0">
                  <a:solidFill>
                    <a:srgbClr val="0000FF"/>
                  </a:solidFill>
                  <a:latin typeface="Comic Sans MS"/>
                  <a:cs typeface="Comic Sans MS"/>
                </a:rPr>
                <a:t>1</a:t>
              </a:r>
              <a:r>
                <a:rPr lang="en-US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,x</a:t>
              </a:r>
              <a:r>
                <a:rPr lang="en-US" b="1" baseline="-25000" dirty="0">
                  <a:solidFill>
                    <a:srgbClr val="0000FF"/>
                  </a:solidFill>
                  <a:latin typeface="Comic Sans MS"/>
                  <a:cs typeface="Comic Sans MS"/>
                </a:rPr>
                <a:t>2</a:t>
              </a:r>
              <a:r>
                <a:rPr lang="en-US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,x</a:t>
              </a:r>
              <a:r>
                <a:rPr lang="en-US" b="1" baseline="-25000" dirty="0">
                  <a:solidFill>
                    <a:srgbClr val="0000FF"/>
                  </a:solidFill>
                  <a:latin typeface="Comic Sans MS"/>
                  <a:cs typeface="Comic Sans MS"/>
                </a:rPr>
                <a:t>3</a:t>
              </a:r>
              <a:r>
                <a:rPr lang="en-US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,x</a:t>
              </a:r>
              <a:r>
                <a:rPr lang="en-US" b="1" baseline="-25000" dirty="0">
                  <a:solidFill>
                    <a:srgbClr val="0000FF"/>
                  </a:solidFill>
                  <a:latin typeface="Comic Sans MS"/>
                  <a:cs typeface="Comic Sans MS"/>
                </a:rPr>
                <a:t>4</a:t>
              </a:r>
              <a:r>
                <a:rPr lang="en-US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)</a:t>
              </a:r>
            </a:p>
            <a:p>
              <a:pPr>
                <a:spcBef>
                  <a:spcPct val="50000"/>
                </a:spcBef>
              </a:pPr>
              <a:endPara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1135401" y="2418583"/>
              <a:ext cx="170425" cy="369332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latin typeface="Comic Sans MS"/>
                  <a:cs typeface="Comic Sans MS"/>
                  <a:sym typeface="Wingdings"/>
                </a:rPr>
                <a:t>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57795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46" grpId="1" animBg="1"/>
      <p:bldP spid="145" grpId="0" animBg="1"/>
      <p:bldP spid="145" grpId="1" animBg="1"/>
      <p:bldP spid="49" grpId="0"/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27063" y="-125953"/>
            <a:ext cx="7883525" cy="8382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rgbClr val="008000"/>
                </a:solidFill>
                <a:latin typeface="Comic Sans MS"/>
                <a:cs typeface="Comic Sans MS"/>
              </a:rPr>
              <a:t>Threshold L-</a:t>
            </a:r>
            <a:r>
              <a:rPr lang="en-US" sz="44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levelled</a:t>
            </a:r>
            <a:r>
              <a:rPr lang="en-US" sz="4400" dirty="0" smtClean="0">
                <a:solidFill>
                  <a:srgbClr val="008000"/>
                </a:solidFill>
                <a:latin typeface="Comic Sans MS"/>
                <a:cs typeface="Comic Sans MS"/>
              </a:rPr>
              <a:t> SHE</a:t>
            </a:r>
          </a:p>
        </p:txBody>
      </p:sp>
      <p:sp>
        <p:nvSpPr>
          <p:cNvPr id="3" name="Rectangle 2"/>
          <p:cNvSpPr/>
          <p:nvPr/>
        </p:nvSpPr>
        <p:spPr>
          <a:xfrm>
            <a:off x="155240" y="1297005"/>
            <a:ext cx="1332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KeyGen</a:t>
            </a: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: 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65085" y="1357869"/>
            <a:ext cx="802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mic Sans MS"/>
                <a:cs typeface="Comic Sans MS"/>
              </a:rPr>
              <a:t>pk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sk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9109" y="2008208"/>
            <a:ext cx="916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Enc</a:t>
            </a:r>
            <a:r>
              <a:rPr lang="en-US" sz="24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pk</a:t>
            </a:r>
            <a:endParaRPr lang="en-US" sz="2400" baseline="-25000" dirty="0">
              <a:latin typeface="Comic Sans MS"/>
              <a:cs typeface="Comic Sans M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6045" y="2837928"/>
            <a:ext cx="94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Dec</a:t>
            </a:r>
            <a:r>
              <a:rPr lang="en-US" sz="24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sk</a:t>
            </a:r>
            <a:endParaRPr lang="en-US" sz="2400" baseline="-25000" dirty="0">
              <a:latin typeface="Comic Sans MS"/>
              <a:cs typeface="Comic Sans M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39914" y="3566050"/>
            <a:ext cx="991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Eval</a:t>
            </a:r>
            <a:r>
              <a:rPr lang="en-US" sz="2400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ek</a:t>
            </a:r>
            <a:endParaRPr lang="en-US" sz="2400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369346" y="1340952"/>
            <a:ext cx="2185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Evaluation Key: 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ek</a:t>
            </a:r>
            <a:endParaRPr lang="en-US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782346" y="1350839"/>
            <a:ext cx="2082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Decryption Keys: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dk</a:t>
            </a:r>
            <a:r>
              <a:rPr lang="en-US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,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…….…</a:t>
            </a:r>
            <a:r>
              <a:rPr lang="en-US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dk</a:t>
            </a:r>
            <a:r>
              <a:rPr lang="en-US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n</a:t>
            </a:r>
            <a:endParaRPr lang="en-US" baseline="-25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4929698" y="2008207"/>
            <a:ext cx="1755859" cy="1252726"/>
            <a:chOff x="6809261" y="1771145"/>
            <a:chExt cx="1755859" cy="1252726"/>
          </a:xfrm>
        </p:grpSpPr>
        <p:sp>
          <p:nvSpPr>
            <p:cNvPr id="125" name="Left Brace 124"/>
            <p:cNvSpPr/>
            <p:nvPr/>
          </p:nvSpPr>
          <p:spPr>
            <a:xfrm rot="16200000">
              <a:off x="7533150" y="1548265"/>
              <a:ext cx="267639" cy="7134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809261" y="2100541"/>
              <a:ext cx="1755859" cy="923330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Any t+1 </a:t>
              </a:r>
              <a:r>
                <a:rPr lang="en-US" b="1" dirty="0" smtClean="0">
                  <a:solidFill>
                    <a:srgbClr val="FF0000"/>
                  </a:solidFill>
                  <a:latin typeface="Comic Sans MS"/>
                  <a:cs typeface="Comic Sans MS"/>
                  <a:sym typeface="Wingdings"/>
                </a:rPr>
                <a:t> </a:t>
              </a:r>
              <a:r>
                <a:rPr lang="en-US" b="1" dirty="0" err="1" smtClean="0">
                  <a:solidFill>
                    <a:srgbClr val="FF0000"/>
                  </a:solidFill>
                  <a:latin typeface="Comic Sans MS"/>
                  <a:cs typeface="Comic Sans MS"/>
                  <a:sym typeface="Wingdings"/>
                </a:rPr>
                <a:t>sk</a:t>
              </a:r>
              <a:endParaRPr lang="en-US" b="1" dirty="0" smtClean="0">
                <a:solidFill>
                  <a:srgbClr val="FF0000"/>
                </a:solidFill>
                <a:latin typeface="Comic Sans MS"/>
                <a:cs typeface="Comic Sans MS"/>
                <a:sym typeface="Wingdings"/>
              </a:endParaRPr>
            </a:p>
            <a:p>
              <a:endParaRPr lang="en-US" b="1" dirty="0">
                <a:solidFill>
                  <a:srgbClr val="FF0000"/>
                </a:solidFill>
                <a:latin typeface="Comic Sans MS"/>
                <a:cs typeface="Comic Sans MS"/>
                <a:sym typeface="Wingdings"/>
              </a:endParaRPr>
            </a:p>
            <a:p>
              <a:r>
                <a:rPr lang="en-US" b="1" dirty="0" smtClean="0">
                  <a:solidFill>
                    <a:srgbClr val="FF0000"/>
                  </a:solidFill>
                  <a:latin typeface="Comic Sans MS"/>
                  <a:cs typeface="Comic Sans MS"/>
                  <a:sym typeface="Wingdings"/>
                </a:rPr>
                <a:t>t is threshold</a:t>
              </a:r>
              <a:endParaRPr lang="en-US" b="1" dirty="0"/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222981" y="4412700"/>
            <a:ext cx="1598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ShareDec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1890603" y="4467175"/>
            <a:ext cx="736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omic Sans MS"/>
                <a:cs typeface="Comic Sans MS"/>
              </a:rPr>
              <a:t>d</a:t>
            </a:r>
            <a:r>
              <a:rPr lang="en-US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k</a:t>
            </a:r>
            <a:r>
              <a:rPr lang="en-US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,</a:t>
            </a:r>
          </a:p>
        </p:txBody>
      </p:sp>
      <p:sp>
        <p:nvSpPr>
          <p:cNvPr id="132" name="Right Arrow 131"/>
          <p:cNvSpPr/>
          <p:nvPr/>
        </p:nvSpPr>
        <p:spPr>
          <a:xfrm>
            <a:off x="3782429" y="4463499"/>
            <a:ext cx="857300" cy="250227"/>
          </a:xfrm>
          <a:prstGeom prst="rightArrow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/>
              <a:cs typeface="Comic Sans MS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5150328" y="4293595"/>
            <a:ext cx="402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Comic Sans MS"/>
                <a:ea typeface="Lucida Grande"/>
                <a:cs typeface="Comic Sans MS"/>
              </a:rPr>
              <a:t>μ</a:t>
            </a:r>
            <a:r>
              <a:rPr lang="en-US" sz="2400" baseline="-25000" dirty="0" err="1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203196" y="5462549"/>
            <a:ext cx="24239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ShareCombine</a:t>
            </a:r>
            <a:endParaRPr lang="en-US" sz="22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3360486" y="5455683"/>
            <a:ext cx="16314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,{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ea typeface="Lucida Grande"/>
                <a:cs typeface="Comic Sans MS"/>
              </a:rPr>
              <a:t>μ</a:t>
            </a:r>
            <a:r>
              <a:rPr lang="en-US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 ...</a:t>
            </a:r>
            <a:r>
              <a:rPr lang="en-US" sz="2400" dirty="0">
                <a:solidFill>
                  <a:srgbClr val="FF0000"/>
                </a:solidFill>
                <a:latin typeface="Comic Sans MS"/>
                <a:ea typeface="Lucida Grande"/>
                <a:cs typeface="Comic Sans MS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mic Sans MS"/>
                <a:ea typeface="Lucida Grande"/>
                <a:cs typeface="Comic Sans MS"/>
              </a:rPr>
              <a:t>μ</a:t>
            </a:r>
            <a:r>
              <a:rPr lang="en-US" sz="24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n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}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6565741" y="5503229"/>
            <a:ext cx="423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/>
                <a:ea typeface="Lucida Grande"/>
                <a:cs typeface="Comic Sans MS"/>
              </a:rPr>
              <a:t>m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2592021" y="4259729"/>
            <a:ext cx="954701" cy="908085"/>
            <a:chOff x="428596" y="1879830"/>
            <a:chExt cx="954701" cy="908085"/>
          </a:xfrm>
        </p:grpSpPr>
        <p:pic>
          <p:nvPicPr>
            <p:cNvPr id="15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1879830"/>
              <a:ext cx="86868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6" name="Text Box 7"/>
            <p:cNvSpPr txBox="1">
              <a:spLocks noChangeArrowheads="1"/>
            </p:cNvSpPr>
            <p:nvPr/>
          </p:nvSpPr>
          <p:spPr bwMode="auto">
            <a:xfrm>
              <a:off x="564539" y="1944139"/>
              <a:ext cx="5040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m</a:t>
              </a:r>
              <a:endParaRPr lang="en-US" sz="2400" b="1" baseline="-250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1135400" y="2418583"/>
              <a:ext cx="247897" cy="369332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latin typeface="Comic Sans MS"/>
                  <a:cs typeface="Comic Sans MS"/>
                  <a:sym typeface="Wingdings"/>
                </a:rPr>
                <a:t>l</a:t>
              </a:r>
              <a:endParaRPr lang="en-US" dirty="0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2487678" y="5397958"/>
            <a:ext cx="954701" cy="908085"/>
            <a:chOff x="428596" y="1879830"/>
            <a:chExt cx="954701" cy="908085"/>
          </a:xfrm>
        </p:grpSpPr>
        <p:pic>
          <p:nvPicPr>
            <p:cNvPr id="15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1879830"/>
              <a:ext cx="86868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0" name="Text Box 7"/>
            <p:cNvSpPr txBox="1">
              <a:spLocks noChangeArrowheads="1"/>
            </p:cNvSpPr>
            <p:nvPr/>
          </p:nvSpPr>
          <p:spPr bwMode="auto">
            <a:xfrm>
              <a:off x="564539" y="1944139"/>
              <a:ext cx="5040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m</a:t>
              </a:r>
              <a:endParaRPr lang="en-US" sz="2400" b="1" baseline="-250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135400" y="2418583"/>
              <a:ext cx="247897" cy="369332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latin typeface="Comic Sans MS"/>
                  <a:cs typeface="Comic Sans MS"/>
                  <a:sym typeface="Wingdings"/>
                </a:rPr>
                <a:t>l</a:t>
              </a:r>
              <a:endParaRPr lang="en-US" dirty="0"/>
            </a:p>
          </p:txBody>
        </p:sp>
      </p:grpSp>
      <p:sp>
        <p:nvSpPr>
          <p:cNvPr id="162" name="Right Arrow 161"/>
          <p:cNvSpPr/>
          <p:nvPr/>
        </p:nvSpPr>
        <p:spPr>
          <a:xfrm>
            <a:off x="5043405" y="5594727"/>
            <a:ext cx="857300" cy="250227"/>
          </a:xfrm>
          <a:prstGeom prst="rightArrow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91606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27" grpId="0"/>
      <p:bldP spid="131" grpId="0"/>
      <p:bldP spid="132" grpId="0" animBg="1"/>
      <p:bldP spid="133" grpId="0"/>
      <p:bldP spid="134" grpId="0"/>
      <p:bldP spid="147" grpId="0"/>
      <p:bldP spid="153" grpId="0"/>
      <p:bldP spid="1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2"/>
          <p:cNvSpPr txBox="1">
            <a:spLocks noChangeArrowheads="1"/>
          </p:cNvSpPr>
          <p:nvPr/>
        </p:nvSpPr>
        <p:spPr>
          <a:xfrm>
            <a:off x="71438" y="-27384"/>
            <a:ext cx="89154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Circuit Evaluation Using SHE</a:t>
            </a:r>
            <a:endParaRPr lang="en-US" sz="4000" kern="0" dirty="0">
              <a:solidFill>
                <a:srgbClr val="009900"/>
              </a:solidFill>
              <a:latin typeface="Comic Sans MS"/>
              <a:ea typeface="+mj-ea"/>
              <a:cs typeface="Comic Sans MS"/>
            </a:endParaRPr>
          </a:p>
        </p:txBody>
      </p:sp>
      <p:grpSp>
        <p:nvGrpSpPr>
          <p:cNvPr id="233" name="Group 232"/>
          <p:cNvGrpSpPr/>
          <p:nvPr/>
        </p:nvGrpSpPr>
        <p:grpSpPr>
          <a:xfrm>
            <a:off x="899592" y="1268760"/>
            <a:ext cx="7056784" cy="2691264"/>
            <a:chOff x="755576" y="1538208"/>
            <a:chExt cx="7056784" cy="2691264"/>
          </a:xfrm>
        </p:grpSpPr>
        <p:grpSp>
          <p:nvGrpSpPr>
            <p:cNvPr id="3" name="Group 48"/>
            <p:cNvGrpSpPr/>
            <p:nvPr/>
          </p:nvGrpSpPr>
          <p:grpSpPr>
            <a:xfrm>
              <a:off x="755576" y="1538208"/>
              <a:ext cx="792080" cy="369332"/>
              <a:chOff x="5076055" y="1402937"/>
              <a:chExt cx="921704" cy="391033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5076056" y="1412775"/>
                <a:ext cx="418950" cy="3811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omic Sans MS"/>
                  <a:cs typeface="Comic Sans MS"/>
                </a:endParaRPr>
              </a:p>
            </p:txBody>
          </p:sp>
          <p:sp>
            <p:nvSpPr>
              <p:cNvPr id="5" name="Text Box 7"/>
              <p:cNvSpPr txBox="1">
                <a:spLocks noChangeArrowheads="1"/>
              </p:cNvSpPr>
              <p:nvPr/>
            </p:nvSpPr>
            <p:spPr bwMode="auto">
              <a:xfrm>
                <a:off x="5076055" y="1402937"/>
                <a:ext cx="921704" cy="391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latin typeface="Comic Sans MS"/>
                    <a:cs typeface="Comic Sans MS"/>
                  </a:rPr>
                  <a:t>x</a:t>
                </a:r>
                <a:r>
                  <a:rPr lang="en-US" baseline="-25000" dirty="0" smtClean="0">
                    <a:latin typeface="Comic Sans MS"/>
                    <a:cs typeface="Comic Sans MS"/>
                  </a:rPr>
                  <a:t>1</a:t>
                </a:r>
              </a:p>
            </p:txBody>
          </p:sp>
        </p:grp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1043608" y="2276872"/>
              <a:ext cx="43204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dirty="0" smtClean="0">
                  <a:latin typeface="Comic Sans MS"/>
                  <a:cs typeface="Comic Sans MS"/>
                  <a:sym typeface="Symbol"/>
                </a:rPr>
                <a:t></a:t>
              </a:r>
              <a:endParaRPr lang="en-US" sz="3000" dirty="0" smtClean="0">
                <a:latin typeface="Comic Sans MS"/>
                <a:cs typeface="Comic Sans MS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899592" y="1988840"/>
              <a:ext cx="288032" cy="4320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1331640" y="1988840"/>
              <a:ext cx="144016" cy="4320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48"/>
            <p:cNvGrpSpPr/>
            <p:nvPr/>
          </p:nvGrpSpPr>
          <p:grpSpPr>
            <a:xfrm>
              <a:off x="1331648" y="1547500"/>
              <a:ext cx="792080" cy="369332"/>
              <a:chOff x="5076055" y="1402937"/>
              <a:chExt cx="921704" cy="391033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5076056" y="1412775"/>
                <a:ext cx="418950" cy="3811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omic Sans MS"/>
                  <a:cs typeface="Comic Sans MS"/>
                </a:endParaRPr>
              </a:p>
            </p:txBody>
          </p:sp>
          <p:sp>
            <p:nvSpPr>
              <p:cNvPr id="50" name="Text Box 7"/>
              <p:cNvSpPr txBox="1">
                <a:spLocks noChangeArrowheads="1"/>
              </p:cNvSpPr>
              <p:nvPr/>
            </p:nvSpPr>
            <p:spPr bwMode="auto">
              <a:xfrm>
                <a:off x="5076055" y="1402937"/>
                <a:ext cx="921704" cy="391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latin typeface="Comic Sans MS"/>
                    <a:cs typeface="Comic Sans MS"/>
                  </a:rPr>
                  <a:t>x</a:t>
                </a:r>
                <a:r>
                  <a:rPr lang="en-US" baseline="-25000" dirty="0" smtClean="0">
                    <a:latin typeface="Comic Sans MS"/>
                    <a:cs typeface="Comic Sans MS"/>
                  </a:rPr>
                  <a:t>2</a:t>
                </a:r>
              </a:p>
            </p:txBody>
          </p:sp>
        </p:grpSp>
        <p:grpSp>
          <p:nvGrpSpPr>
            <p:cNvPr id="7" name="Group 48"/>
            <p:cNvGrpSpPr/>
            <p:nvPr/>
          </p:nvGrpSpPr>
          <p:grpSpPr>
            <a:xfrm>
              <a:off x="1907712" y="1547500"/>
              <a:ext cx="792080" cy="369332"/>
              <a:chOff x="5076055" y="1402937"/>
              <a:chExt cx="921704" cy="391033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5076056" y="1412775"/>
                <a:ext cx="418950" cy="3811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omic Sans MS"/>
                  <a:cs typeface="Comic Sans MS"/>
                </a:endParaRPr>
              </a:p>
            </p:txBody>
          </p:sp>
          <p:sp>
            <p:nvSpPr>
              <p:cNvPr id="53" name="Text Box 7"/>
              <p:cNvSpPr txBox="1">
                <a:spLocks noChangeArrowheads="1"/>
              </p:cNvSpPr>
              <p:nvPr/>
            </p:nvSpPr>
            <p:spPr bwMode="auto">
              <a:xfrm>
                <a:off x="5076055" y="1402937"/>
                <a:ext cx="921704" cy="391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latin typeface="Comic Sans MS"/>
                    <a:cs typeface="Comic Sans MS"/>
                  </a:rPr>
                  <a:t>x</a:t>
                </a:r>
                <a:r>
                  <a:rPr lang="en-US" baseline="-25000" dirty="0" smtClean="0">
                    <a:latin typeface="Comic Sans MS"/>
                    <a:cs typeface="Comic Sans MS"/>
                  </a:rPr>
                  <a:t>3</a:t>
                </a:r>
              </a:p>
            </p:txBody>
          </p:sp>
        </p:grpSp>
        <p:grpSp>
          <p:nvGrpSpPr>
            <p:cNvPr id="8" name="Group 48"/>
            <p:cNvGrpSpPr/>
            <p:nvPr/>
          </p:nvGrpSpPr>
          <p:grpSpPr>
            <a:xfrm>
              <a:off x="2483776" y="1547500"/>
              <a:ext cx="792080" cy="369332"/>
              <a:chOff x="5076055" y="1402937"/>
              <a:chExt cx="921704" cy="391033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5076056" y="1412775"/>
                <a:ext cx="418950" cy="3811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omic Sans MS"/>
                  <a:cs typeface="Comic Sans MS"/>
                </a:endParaRPr>
              </a:p>
            </p:txBody>
          </p:sp>
          <p:sp>
            <p:nvSpPr>
              <p:cNvPr id="56" name="Text Box 7"/>
              <p:cNvSpPr txBox="1">
                <a:spLocks noChangeArrowheads="1"/>
              </p:cNvSpPr>
              <p:nvPr/>
            </p:nvSpPr>
            <p:spPr bwMode="auto">
              <a:xfrm>
                <a:off x="5076055" y="1402937"/>
                <a:ext cx="921704" cy="391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latin typeface="Comic Sans MS"/>
                    <a:cs typeface="Comic Sans MS"/>
                  </a:rPr>
                  <a:t>x</a:t>
                </a:r>
                <a:r>
                  <a:rPr lang="en-US" baseline="-25000" dirty="0" smtClean="0">
                    <a:latin typeface="Comic Sans MS"/>
                    <a:cs typeface="Comic Sans MS"/>
                  </a:rPr>
                  <a:t>4</a:t>
                </a:r>
              </a:p>
            </p:txBody>
          </p:sp>
        </p:grpSp>
        <p:grpSp>
          <p:nvGrpSpPr>
            <p:cNvPr id="9" name="Group 48"/>
            <p:cNvGrpSpPr/>
            <p:nvPr/>
          </p:nvGrpSpPr>
          <p:grpSpPr>
            <a:xfrm>
              <a:off x="3059840" y="1547500"/>
              <a:ext cx="792080" cy="369332"/>
              <a:chOff x="5076055" y="1402937"/>
              <a:chExt cx="921704" cy="391033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5076056" y="1412775"/>
                <a:ext cx="418950" cy="3811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omic Sans MS"/>
                  <a:cs typeface="Comic Sans MS"/>
                </a:endParaRPr>
              </a:p>
            </p:txBody>
          </p:sp>
          <p:sp>
            <p:nvSpPr>
              <p:cNvPr id="59" name="Text Box 7"/>
              <p:cNvSpPr txBox="1">
                <a:spLocks noChangeArrowheads="1"/>
              </p:cNvSpPr>
              <p:nvPr/>
            </p:nvSpPr>
            <p:spPr bwMode="auto">
              <a:xfrm>
                <a:off x="5076055" y="1402937"/>
                <a:ext cx="921704" cy="391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latin typeface="Comic Sans MS"/>
                    <a:cs typeface="Comic Sans MS"/>
                  </a:rPr>
                  <a:t>x</a:t>
                </a:r>
                <a:r>
                  <a:rPr lang="en-US" baseline="-25000" dirty="0" smtClean="0">
                    <a:latin typeface="Comic Sans MS"/>
                    <a:cs typeface="Comic Sans MS"/>
                  </a:rPr>
                  <a:t>5</a:t>
                </a:r>
              </a:p>
            </p:txBody>
          </p:sp>
        </p:grpSp>
        <p:grpSp>
          <p:nvGrpSpPr>
            <p:cNvPr id="10" name="Group 48"/>
            <p:cNvGrpSpPr/>
            <p:nvPr/>
          </p:nvGrpSpPr>
          <p:grpSpPr>
            <a:xfrm>
              <a:off x="3635904" y="1547500"/>
              <a:ext cx="792080" cy="369332"/>
              <a:chOff x="5076055" y="1402937"/>
              <a:chExt cx="921704" cy="391033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5076056" y="1412775"/>
                <a:ext cx="418950" cy="3811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omic Sans MS"/>
                  <a:cs typeface="Comic Sans MS"/>
                </a:endParaRPr>
              </a:p>
            </p:txBody>
          </p:sp>
          <p:sp>
            <p:nvSpPr>
              <p:cNvPr id="62" name="Text Box 7"/>
              <p:cNvSpPr txBox="1">
                <a:spLocks noChangeArrowheads="1"/>
              </p:cNvSpPr>
              <p:nvPr/>
            </p:nvSpPr>
            <p:spPr bwMode="auto">
              <a:xfrm>
                <a:off x="5076055" y="1402937"/>
                <a:ext cx="921704" cy="391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latin typeface="Comic Sans MS"/>
                    <a:cs typeface="Comic Sans MS"/>
                  </a:rPr>
                  <a:t>x</a:t>
                </a:r>
                <a:r>
                  <a:rPr lang="en-US" baseline="-25000" dirty="0" smtClean="0">
                    <a:latin typeface="Comic Sans MS"/>
                    <a:cs typeface="Comic Sans MS"/>
                  </a:rPr>
                  <a:t>6</a:t>
                </a:r>
              </a:p>
            </p:txBody>
          </p:sp>
        </p:grpSp>
        <p:grpSp>
          <p:nvGrpSpPr>
            <p:cNvPr id="11" name="Group 48"/>
            <p:cNvGrpSpPr/>
            <p:nvPr/>
          </p:nvGrpSpPr>
          <p:grpSpPr>
            <a:xfrm>
              <a:off x="4211968" y="1547500"/>
              <a:ext cx="792080" cy="369332"/>
              <a:chOff x="5076055" y="1402937"/>
              <a:chExt cx="921704" cy="391033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5076056" y="1412775"/>
                <a:ext cx="418950" cy="3811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omic Sans MS"/>
                  <a:cs typeface="Comic Sans MS"/>
                </a:endParaRPr>
              </a:p>
            </p:txBody>
          </p:sp>
          <p:sp>
            <p:nvSpPr>
              <p:cNvPr id="65" name="Text Box 7"/>
              <p:cNvSpPr txBox="1">
                <a:spLocks noChangeArrowheads="1"/>
              </p:cNvSpPr>
              <p:nvPr/>
            </p:nvSpPr>
            <p:spPr bwMode="auto">
              <a:xfrm>
                <a:off x="5076055" y="1402937"/>
                <a:ext cx="921704" cy="391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latin typeface="Comic Sans MS"/>
                    <a:cs typeface="Comic Sans MS"/>
                  </a:rPr>
                  <a:t>x</a:t>
                </a:r>
                <a:r>
                  <a:rPr lang="en-US" baseline="-25000" dirty="0" smtClean="0">
                    <a:latin typeface="Comic Sans MS"/>
                    <a:cs typeface="Comic Sans MS"/>
                  </a:rPr>
                  <a:t>7</a:t>
                </a:r>
              </a:p>
            </p:txBody>
          </p:sp>
        </p:grpSp>
        <p:grpSp>
          <p:nvGrpSpPr>
            <p:cNvPr id="12" name="Group 48"/>
            <p:cNvGrpSpPr/>
            <p:nvPr/>
          </p:nvGrpSpPr>
          <p:grpSpPr>
            <a:xfrm>
              <a:off x="4788032" y="1547500"/>
              <a:ext cx="792080" cy="369332"/>
              <a:chOff x="5076055" y="1402937"/>
              <a:chExt cx="921704" cy="391033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5076056" y="1412775"/>
                <a:ext cx="418950" cy="3811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omic Sans MS"/>
                  <a:cs typeface="Comic Sans MS"/>
                </a:endParaRPr>
              </a:p>
            </p:txBody>
          </p:sp>
          <p:sp>
            <p:nvSpPr>
              <p:cNvPr id="68" name="Text Box 7"/>
              <p:cNvSpPr txBox="1">
                <a:spLocks noChangeArrowheads="1"/>
              </p:cNvSpPr>
              <p:nvPr/>
            </p:nvSpPr>
            <p:spPr bwMode="auto">
              <a:xfrm>
                <a:off x="5076055" y="1402937"/>
                <a:ext cx="921704" cy="391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latin typeface="Comic Sans MS"/>
                    <a:cs typeface="Comic Sans MS"/>
                  </a:rPr>
                  <a:t>x</a:t>
                </a:r>
                <a:r>
                  <a:rPr lang="en-US" baseline="-25000" dirty="0" smtClean="0">
                    <a:latin typeface="Comic Sans MS"/>
                    <a:cs typeface="Comic Sans MS"/>
                  </a:rPr>
                  <a:t>8</a:t>
                </a:r>
              </a:p>
            </p:txBody>
          </p:sp>
        </p:grpSp>
        <p:grpSp>
          <p:nvGrpSpPr>
            <p:cNvPr id="13" name="Group 48"/>
            <p:cNvGrpSpPr/>
            <p:nvPr/>
          </p:nvGrpSpPr>
          <p:grpSpPr>
            <a:xfrm>
              <a:off x="5364096" y="1547500"/>
              <a:ext cx="792080" cy="369332"/>
              <a:chOff x="5076055" y="1402937"/>
              <a:chExt cx="921704" cy="391033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5076056" y="1412775"/>
                <a:ext cx="418950" cy="3811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omic Sans MS"/>
                  <a:cs typeface="Comic Sans MS"/>
                </a:endParaRPr>
              </a:p>
            </p:txBody>
          </p:sp>
          <p:sp>
            <p:nvSpPr>
              <p:cNvPr id="71" name="Text Box 7"/>
              <p:cNvSpPr txBox="1">
                <a:spLocks noChangeArrowheads="1"/>
              </p:cNvSpPr>
              <p:nvPr/>
            </p:nvSpPr>
            <p:spPr bwMode="auto">
              <a:xfrm>
                <a:off x="5076055" y="1402937"/>
                <a:ext cx="921704" cy="391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latin typeface="Comic Sans MS"/>
                    <a:cs typeface="Comic Sans MS"/>
                  </a:rPr>
                  <a:t>x</a:t>
                </a:r>
                <a:r>
                  <a:rPr lang="en-US" baseline="-25000" dirty="0" smtClean="0">
                    <a:latin typeface="Comic Sans MS"/>
                    <a:cs typeface="Comic Sans MS"/>
                  </a:rPr>
                  <a:t>9</a:t>
                </a:r>
              </a:p>
            </p:txBody>
          </p:sp>
        </p:grpSp>
        <p:grpSp>
          <p:nvGrpSpPr>
            <p:cNvPr id="14" name="Group 48"/>
            <p:cNvGrpSpPr/>
            <p:nvPr/>
          </p:nvGrpSpPr>
          <p:grpSpPr>
            <a:xfrm>
              <a:off x="5868144" y="1547500"/>
              <a:ext cx="792080" cy="369332"/>
              <a:chOff x="4992254" y="1402937"/>
              <a:chExt cx="921704" cy="391033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5076056" y="1412775"/>
                <a:ext cx="418950" cy="3811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omic Sans MS"/>
                  <a:cs typeface="Comic Sans MS"/>
                </a:endParaRPr>
              </a:p>
            </p:txBody>
          </p:sp>
          <p:sp>
            <p:nvSpPr>
              <p:cNvPr id="74" name="Text Box 7"/>
              <p:cNvSpPr txBox="1">
                <a:spLocks noChangeArrowheads="1"/>
              </p:cNvSpPr>
              <p:nvPr/>
            </p:nvSpPr>
            <p:spPr bwMode="auto">
              <a:xfrm>
                <a:off x="4992254" y="1402937"/>
                <a:ext cx="921704" cy="391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latin typeface="Comic Sans MS"/>
                    <a:cs typeface="Comic Sans MS"/>
                  </a:rPr>
                  <a:t>x</a:t>
                </a:r>
                <a:r>
                  <a:rPr lang="en-US" baseline="-25000" dirty="0" smtClean="0">
                    <a:latin typeface="Comic Sans MS"/>
                    <a:cs typeface="Comic Sans MS"/>
                  </a:rPr>
                  <a:t>10</a:t>
                </a:r>
              </a:p>
            </p:txBody>
          </p:sp>
        </p:grpSp>
        <p:grpSp>
          <p:nvGrpSpPr>
            <p:cNvPr id="15" name="Group 48"/>
            <p:cNvGrpSpPr/>
            <p:nvPr/>
          </p:nvGrpSpPr>
          <p:grpSpPr>
            <a:xfrm>
              <a:off x="6444216" y="1547500"/>
              <a:ext cx="792080" cy="369332"/>
              <a:chOff x="4992254" y="1402937"/>
              <a:chExt cx="921704" cy="391033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5076056" y="1412775"/>
                <a:ext cx="418950" cy="3811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omic Sans MS"/>
                  <a:cs typeface="Comic Sans MS"/>
                </a:endParaRPr>
              </a:p>
            </p:txBody>
          </p:sp>
          <p:sp>
            <p:nvSpPr>
              <p:cNvPr id="77" name="Text Box 7"/>
              <p:cNvSpPr txBox="1">
                <a:spLocks noChangeArrowheads="1"/>
              </p:cNvSpPr>
              <p:nvPr/>
            </p:nvSpPr>
            <p:spPr bwMode="auto">
              <a:xfrm>
                <a:off x="4992254" y="1402937"/>
                <a:ext cx="921704" cy="391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latin typeface="Comic Sans MS"/>
                    <a:cs typeface="Comic Sans MS"/>
                  </a:rPr>
                  <a:t>x</a:t>
                </a:r>
                <a:r>
                  <a:rPr lang="en-US" baseline="-25000" dirty="0" smtClean="0">
                    <a:latin typeface="Comic Sans MS"/>
                    <a:cs typeface="Comic Sans MS"/>
                  </a:rPr>
                  <a:t>11</a:t>
                </a:r>
              </a:p>
            </p:txBody>
          </p:sp>
        </p:grpSp>
        <p:grpSp>
          <p:nvGrpSpPr>
            <p:cNvPr id="17" name="Group 48"/>
            <p:cNvGrpSpPr/>
            <p:nvPr/>
          </p:nvGrpSpPr>
          <p:grpSpPr>
            <a:xfrm>
              <a:off x="7020280" y="1547500"/>
              <a:ext cx="792080" cy="369332"/>
              <a:chOff x="4992254" y="1402937"/>
              <a:chExt cx="921704" cy="391033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5076056" y="1412775"/>
                <a:ext cx="418950" cy="3811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omic Sans MS"/>
                  <a:cs typeface="Comic Sans MS"/>
                </a:endParaRPr>
              </a:p>
            </p:txBody>
          </p:sp>
          <p:sp>
            <p:nvSpPr>
              <p:cNvPr id="80" name="Text Box 7"/>
              <p:cNvSpPr txBox="1">
                <a:spLocks noChangeArrowheads="1"/>
              </p:cNvSpPr>
              <p:nvPr/>
            </p:nvSpPr>
            <p:spPr bwMode="auto">
              <a:xfrm>
                <a:off x="4992254" y="1402937"/>
                <a:ext cx="921704" cy="391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latin typeface="Comic Sans MS"/>
                    <a:cs typeface="Comic Sans MS"/>
                  </a:rPr>
                  <a:t>x</a:t>
                </a:r>
                <a:r>
                  <a:rPr lang="en-US" baseline="-25000" dirty="0" smtClean="0">
                    <a:latin typeface="Comic Sans MS"/>
                    <a:cs typeface="Comic Sans MS"/>
                  </a:rPr>
                  <a:t>12</a:t>
                </a:r>
              </a:p>
            </p:txBody>
          </p:sp>
        </p:grpSp>
        <p:sp>
          <p:nvSpPr>
            <p:cNvPr id="99" name="Text Box 7"/>
            <p:cNvSpPr txBox="1">
              <a:spLocks noChangeArrowheads="1"/>
            </p:cNvSpPr>
            <p:nvPr/>
          </p:nvSpPr>
          <p:spPr bwMode="auto">
            <a:xfrm>
              <a:off x="2195736" y="2276872"/>
              <a:ext cx="43204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dirty="0" smtClean="0">
                  <a:latin typeface="Comic Sans MS"/>
                  <a:cs typeface="Comic Sans MS"/>
                  <a:sym typeface="Symbol"/>
                </a:rPr>
                <a:t></a:t>
              </a:r>
              <a:endParaRPr lang="en-US" sz="3000" dirty="0" smtClean="0">
                <a:latin typeface="Comic Sans MS"/>
                <a:cs typeface="Comic Sans MS"/>
              </a:endParaRPr>
            </a:p>
          </p:txBody>
        </p:sp>
        <p:cxnSp>
          <p:nvCxnSpPr>
            <p:cNvPr id="100" name="Straight Arrow Connector 99"/>
            <p:cNvCxnSpPr/>
            <p:nvPr/>
          </p:nvCxnSpPr>
          <p:spPr>
            <a:xfrm>
              <a:off x="2051720" y="1988840"/>
              <a:ext cx="288032" cy="4320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flipH="1">
              <a:off x="2483768" y="1988840"/>
              <a:ext cx="144016" cy="4320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 Box 7"/>
            <p:cNvSpPr txBox="1">
              <a:spLocks noChangeArrowheads="1"/>
            </p:cNvSpPr>
            <p:nvPr/>
          </p:nvSpPr>
          <p:spPr bwMode="auto">
            <a:xfrm>
              <a:off x="3347864" y="2276872"/>
              <a:ext cx="43204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dirty="0" smtClean="0">
                  <a:latin typeface="Comic Sans MS"/>
                  <a:cs typeface="Comic Sans MS"/>
                  <a:sym typeface="Symbol"/>
                </a:rPr>
                <a:t></a:t>
              </a:r>
              <a:endParaRPr lang="en-US" sz="3000" dirty="0" smtClean="0">
                <a:latin typeface="Comic Sans MS"/>
                <a:cs typeface="Comic Sans MS"/>
              </a:endParaRPr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>
              <a:off x="3203848" y="1988840"/>
              <a:ext cx="288032" cy="4320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H="1">
              <a:off x="3635896" y="1988840"/>
              <a:ext cx="144016" cy="4320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 Box 7"/>
            <p:cNvSpPr txBox="1">
              <a:spLocks noChangeArrowheads="1"/>
            </p:cNvSpPr>
            <p:nvPr/>
          </p:nvSpPr>
          <p:spPr bwMode="auto">
            <a:xfrm>
              <a:off x="4499992" y="2276872"/>
              <a:ext cx="43204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dirty="0" smtClean="0">
                  <a:latin typeface="Comic Sans MS"/>
                  <a:cs typeface="Comic Sans MS"/>
                  <a:sym typeface="Symbol"/>
                </a:rPr>
                <a:t></a:t>
              </a:r>
              <a:endParaRPr lang="en-US" sz="3000" dirty="0" smtClean="0">
                <a:latin typeface="Comic Sans MS"/>
                <a:cs typeface="Comic Sans MS"/>
              </a:endParaRPr>
            </a:p>
          </p:txBody>
        </p:sp>
        <p:cxnSp>
          <p:nvCxnSpPr>
            <p:cNvPr id="106" name="Straight Arrow Connector 105"/>
            <p:cNvCxnSpPr/>
            <p:nvPr/>
          </p:nvCxnSpPr>
          <p:spPr>
            <a:xfrm>
              <a:off x="4355976" y="1988840"/>
              <a:ext cx="288032" cy="4320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flipH="1">
              <a:off x="4788024" y="1988840"/>
              <a:ext cx="144016" cy="4320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 Box 7"/>
            <p:cNvSpPr txBox="1">
              <a:spLocks noChangeArrowheads="1"/>
            </p:cNvSpPr>
            <p:nvPr/>
          </p:nvSpPr>
          <p:spPr bwMode="auto">
            <a:xfrm>
              <a:off x="5652120" y="2276872"/>
              <a:ext cx="43204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dirty="0" smtClean="0">
                  <a:latin typeface="Comic Sans MS"/>
                  <a:cs typeface="Comic Sans MS"/>
                  <a:sym typeface="Symbol"/>
                </a:rPr>
                <a:t></a:t>
              </a:r>
              <a:endParaRPr lang="en-US" sz="3000" dirty="0" smtClean="0">
                <a:latin typeface="Comic Sans MS"/>
                <a:cs typeface="Comic Sans MS"/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>
              <a:off x="5508104" y="1988840"/>
              <a:ext cx="288032" cy="4320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flipH="1">
              <a:off x="5940152" y="1988840"/>
              <a:ext cx="144016" cy="4320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 Box 7"/>
            <p:cNvSpPr txBox="1">
              <a:spLocks noChangeArrowheads="1"/>
            </p:cNvSpPr>
            <p:nvPr/>
          </p:nvSpPr>
          <p:spPr bwMode="auto">
            <a:xfrm>
              <a:off x="6804248" y="2276872"/>
              <a:ext cx="43204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dirty="0" smtClean="0">
                  <a:latin typeface="Comic Sans MS"/>
                  <a:cs typeface="Comic Sans MS"/>
                  <a:sym typeface="Symbol"/>
                </a:rPr>
                <a:t></a:t>
              </a:r>
              <a:endParaRPr lang="en-US" sz="3000" dirty="0" smtClean="0">
                <a:latin typeface="Comic Sans MS"/>
                <a:cs typeface="Comic Sans MS"/>
              </a:endParaRPr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>
              <a:off x="6660232" y="1988840"/>
              <a:ext cx="288032" cy="4320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H="1">
              <a:off x="7092280" y="1988840"/>
              <a:ext cx="144016" cy="4320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1331640" y="2708920"/>
              <a:ext cx="432048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 Box 7"/>
            <p:cNvSpPr txBox="1">
              <a:spLocks noChangeArrowheads="1"/>
            </p:cNvSpPr>
            <p:nvPr/>
          </p:nvSpPr>
          <p:spPr bwMode="auto">
            <a:xfrm>
              <a:off x="1691680" y="3163034"/>
              <a:ext cx="43204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dirty="0" smtClean="0">
                  <a:latin typeface="Comic Sans MS"/>
                  <a:cs typeface="Comic Sans MS"/>
                  <a:sym typeface="Symbol"/>
                </a:rPr>
                <a:t></a:t>
              </a:r>
              <a:endParaRPr lang="en-US" sz="3000" dirty="0" smtClean="0">
                <a:latin typeface="Comic Sans MS"/>
                <a:cs typeface="Comic Sans MS"/>
              </a:endParaRPr>
            </a:p>
          </p:txBody>
        </p:sp>
        <p:cxnSp>
          <p:nvCxnSpPr>
            <p:cNvPr id="123" name="Straight Arrow Connector 122"/>
            <p:cNvCxnSpPr/>
            <p:nvPr/>
          </p:nvCxnSpPr>
          <p:spPr>
            <a:xfrm flipH="1">
              <a:off x="2051720" y="2708920"/>
              <a:ext cx="288032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>
              <a:off x="3635896" y="2708920"/>
              <a:ext cx="432048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 Box 7"/>
            <p:cNvSpPr txBox="1">
              <a:spLocks noChangeArrowheads="1"/>
            </p:cNvSpPr>
            <p:nvPr/>
          </p:nvSpPr>
          <p:spPr bwMode="auto">
            <a:xfrm>
              <a:off x="3995936" y="3163034"/>
              <a:ext cx="43204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dirty="0" smtClean="0">
                  <a:latin typeface="Comic Sans MS"/>
                  <a:cs typeface="Comic Sans MS"/>
                  <a:sym typeface="Symbol"/>
                </a:rPr>
                <a:t></a:t>
              </a:r>
              <a:endParaRPr lang="en-US" sz="3000" dirty="0" smtClean="0">
                <a:latin typeface="Comic Sans MS"/>
                <a:cs typeface="Comic Sans MS"/>
              </a:endParaRPr>
            </a:p>
          </p:txBody>
        </p:sp>
        <p:cxnSp>
          <p:nvCxnSpPr>
            <p:cNvPr id="131" name="Straight Arrow Connector 130"/>
            <p:cNvCxnSpPr/>
            <p:nvPr/>
          </p:nvCxnSpPr>
          <p:spPr>
            <a:xfrm flipH="1">
              <a:off x="4355976" y="2708920"/>
              <a:ext cx="288032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>
              <a:off x="5940152" y="2708920"/>
              <a:ext cx="432048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 Box 7"/>
            <p:cNvSpPr txBox="1">
              <a:spLocks noChangeArrowheads="1"/>
            </p:cNvSpPr>
            <p:nvPr/>
          </p:nvSpPr>
          <p:spPr bwMode="auto">
            <a:xfrm>
              <a:off x="6300192" y="3163034"/>
              <a:ext cx="43204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dirty="0" smtClean="0">
                  <a:latin typeface="Comic Sans MS"/>
                  <a:cs typeface="Comic Sans MS"/>
                  <a:sym typeface="Symbol"/>
                </a:rPr>
                <a:t></a:t>
              </a:r>
              <a:endParaRPr lang="en-US" sz="3000" dirty="0" smtClean="0">
                <a:latin typeface="Comic Sans MS"/>
                <a:cs typeface="Comic Sans MS"/>
              </a:endParaRPr>
            </a:p>
          </p:txBody>
        </p:sp>
        <p:cxnSp>
          <p:nvCxnSpPr>
            <p:cNvPr id="137" name="Straight Arrow Connector 136"/>
            <p:cNvCxnSpPr/>
            <p:nvPr/>
          </p:nvCxnSpPr>
          <p:spPr>
            <a:xfrm flipH="1">
              <a:off x="6660232" y="2708920"/>
              <a:ext cx="288032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Text Box 7"/>
            <p:cNvSpPr txBox="1">
              <a:spLocks noChangeArrowheads="1"/>
            </p:cNvSpPr>
            <p:nvPr/>
          </p:nvSpPr>
          <p:spPr bwMode="auto">
            <a:xfrm>
              <a:off x="1403656" y="2681044"/>
              <a:ext cx="7920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y</a:t>
              </a:r>
              <a:r>
                <a:rPr lang="en-US" baseline="-25000" dirty="0" smtClean="0">
                  <a:latin typeface="Comic Sans MS"/>
                  <a:cs typeface="Comic Sans MS"/>
                </a:rPr>
                <a:t>1</a:t>
              </a:r>
            </a:p>
          </p:txBody>
        </p:sp>
        <p:sp>
          <p:nvSpPr>
            <p:cNvPr id="203" name="Text Box 7"/>
            <p:cNvSpPr txBox="1">
              <a:spLocks noChangeArrowheads="1"/>
            </p:cNvSpPr>
            <p:nvPr/>
          </p:nvSpPr>
          <p:spPr bwMode="auto">
            <a:xfrm>
              <a:off x="1907712" y="2690336"/>
              <a:ext cx="7920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y</a:t>
              </a:r>
              <a:r>
                <a:rPr lang="en-US" baseline="-25000" dirty="0" smtClean="0">
                  <a:latin typeface="Comic Sans MS"/>
                  <a:cs typeface="Comic Sans MS"/>
                </a:rPr>
                <a:t>2</a:t>
              </a:r>
            </a:p>
          </p:txBody>
        </p:sp>
        <p:sp>
          <p:nvSpPr>
            <p:cNvPr id="206" name="Text Box 7"/>
            <p:cNvSpPr txBox="1">
              <a:spLocks noChangeArrowheads="1"/>
            </p:cNvSpPr>
            <p:nvPr/>
          </p:nvSpPr>
          <p:spPr bwMode="auto">
            <a:xfrm>
              <a:off x="3779920" y="2681044"/>
              <a:ext cx="7920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y</a:t>
              </a:r>
              <a:r>
                <a:rPr lang="en-US" baseline="-25000" dirty="0" smtClean="0">
                  <a:latin typeface="Comic Sans MS"/>
                  <a:cs typeface="Comic Sans MS"/>
                </a:rPr>
                <a:t>3</a:t>
              </a:r>
            </a:p>
          </p:txBody>
        </p:sp>
        <p:sp>
          <p:nvSpPr>
            <p:cNvPr id="207" name="Text Box 7"/>
            <p:cNvSpPr txBox="1">
              <a:spLocks noChangeArrowheads="1"/>
            </p:cNvSpPr>
            <p:nvPr/>
          </p:nvSpPr>
          <p:spPr bwMode="auto">
            <a:xfrm>
              <a:off x="4211968" y="2690336"/>
              <a:ext cx="7920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y</a:t>
              </a:r>
              <a:r>
                <a:rPr lang="en-US" baseline="-25000" dirty="0" smtClean="0">
                  <a:latin typeface="Comic Sans MS"/>
                  <a:cs typeface="Comic Sans MS"/>
                </a:rPr>
                <a:t>4</a:t>
              </a:r>
            </a:p>
          </p:txBody>
        </p:sp>
        <p:sp>
          <p:nvSpPr>
            <p:cNvPr id="210" name="Text Box 7"/>
            <p:cNvSpPr txBox="1">
              <a:spLocks noChangeArrowheads="1"/>
            </p:cNvSpPr>
            <p:nvPr/>
          </p:nvSpPr>
          <p:spPr bwMode="auto">
            <a:xfrm>
              <a:off x="6012160" y="2690336"/>
              <a:ext cx="7920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y</a:t>
              </a:r>
              <a:r>
                <a:rPr lang="en-US" baseline="-25000" dirty="0" smtClean="0">
                  <a:latin typeface="Comic Sans MS"/>
                  <a:cs typeface="Comic Sans MS"/>
                </a:rPr>
                <a:t>5</a:t>
              </a:r>
            </a:p>
          </p:txBody>
        </p:sp>
        <p:sp>
          <p:nvSpPr>
            <p:cNvPr id="211" name="Text Box 7"/>
            <p:cNvSpPr txBox="1">
              <a:spLocks noChangeArrowheads="1"/>
            </p:cNvSpPr>
            <p:nvPr/>
          </p:nvSpPr>
          <p:spPr bwMode="auto">
            <a:xfrm>
              <a:off x="6516224" y="2681044"/>
              <a:ext cx="7920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y</a:t>
              </a:r>
              <a:r>
                <a:rPr lang="en-US" baseline="-25000" dirty="0" smtClean="0">
                  <a:latin typeface="Comic Sans MS"/>
                  <a:cs typeface="Comic Sans MS"/>
                </a:rPr>
                <a:t>6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6516216" y="3645024"/>
              <a:ext cx="0" cy="5040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>
              <a:off x="1979712" y="3610184"/>
              <a:ext cx="936104" cy="6109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Text Box 7"/>
            <p:cNvSpPr txBox="1">
              <a:spLocks noChangeArrowheads="1"/>
            </p:cNvSpPr>
            <p:nvPr/>
          </p:nvSpPr>
          <p:spPr bwMode="auto">
            <a:xfrm>
              <a:off x="2267752" y="3501008"/>
              <a:ext cx="7920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w</a:t>
              </a:r>
              <a:r>
                <a:rPr lang="en-US" baseline="-25000" dirty="0" smtClean="0">
                  <a:latin typeface="Comic Sans MS"/>
                  <a:cs typeface="Comic Sans MS"/>
                </a:rPr>
                <a:t>1</a:t>
              </a:r>
            </a:p>
          </p:txBody>
        </p:sp>
        <p:cxnSp>
          <p:nvCxnSpPr>
            <p:cNvPr id="181" name="Straight Arrow Connector 180"/>
            <p:cNvCxnSpPr/>
            <p:nvPr/>
          </p:nvCxnSpPr>
          <p:spPr>
            <a:xfrm flipH="1">
              <a:off x="3131840" y="3645024"/>
              <a:ext cx="1008112" cy="5844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ext Box 7"/>
            <p:cNvSpPr txBox="1">
              <a:spLocks noChangeArrowheads="1"/>
            </p:cNvSpPr>
            <p:nvPr/>
          </p:nvSpPr>
          <p:spPr bwMode="auto">
            <a:xfrm>
              <a:off x="3419880" y="3491716"/>
              <a:ext cx="7920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w</a:t>
              </a:r>
              <a:r>
                <a:rPr lang="en-US" baseline="-25000" dirty="0" smtClean="0">
                  <a:latin typeface="Comic Sans MS"/>
                  <a:cs typeface="Comic Sans MS"/>
                </a:rPr>
                <a:t>2</a:t>
              </a:r>
            </a:p>
          </p:txBody>
        </p:sp>
        <p:sp>
          <p:nvSpPr>
            <p:cNvPr id="187" name="Text Box 7"/>
            <p:cNvSpPr txBox="1">
              <a:spLocks noChangeArrowheads="1"/>
            </p:cNvSpPr>
            <p:nvPr/>
          </p:nvSpPr>
          <p:spPr bwMode="auto">
            <a:xfrm>
              <a:off x="6516224" y="3644116"/>
              <a:ext cx="7920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w</a:t>
              </a:r>
              <a:r>
                <a:rPr lang="en-US" baseline="-25000" dirty="0" smtClean="0">
                  <a:latin typeface="Comic Sans MS"/>
                  <a:cs typeface="Comic Sans MS"/>
                </a:rPr>
                <a:t>3</a:t>
              </a: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2987824" y="3789040"/>
            <a:ext cx="3888432" cy="1584176"/>
            <a:chOff x="2843808" y="4005064"/>
            <a:chExt cx="3888432" cy="1584176"/>
          </a:xfrm>
        </p:grpSpPr>
        <p:sp>
          <p:nvSpPr>
            <p:cNvPr id="163" name="Text Box 7"/>
            <p:cNvSpPr txBox="1">
              <a:spLocks noChangeArrowheads="1"/>
            </p:cNvSpPr>
            <p:nvPr/>
          </p:nvSpPr>
          <p:spPr bwMode="auto">
            <a:xfrm>
              <a:off x="2843808" y="4077072"/>
              <a:ext cx="7200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dirty="0" smtClean="0">
                  <a:latin typeface="Comic Sans MS"/>
                  <a:cs typeface="Comic Sans MS"/>
                  <a:sym typeface="Symbol"/>
                </a:rPr>
                <a:t></a:t>
              </a:r>
              <a:endParaRPr lang="en-US" sz="3000" dirty="0" smtClean="0">
                <a:latin typeface="Comic Sans MS"/>
                <a:cs typeface="Comic Sans MS"/>
              </a:endParaRPr>
            </a:p>
          </p:txBody>
        </p:sp>
        <p:sp>
          <p:nvSpPr>
            <p:cNvPr id="166" name="Text Box 7"/>
            <p:cNvSpPr txBox="1">
              <a:spLocks noChangeArrowheads="1"/>
            </p:cNvSpPr>
            <p:nvPr/>
          </p:nvSpPr>
          <p:spPr bwMode="auto">
            <a:xfrm>
              <a:off x="6300192" y="4005064"/>
              <a:ext cx="43204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dirty="0" smtClean="0">
                  <a:latin typeface="Comic Sans MS"/>
                  <a:cs typeface="Comic Sans MS"/>
                  <a:sym typeface="Symbol"/>
                </a:rPr>
                <a:t></a:t>
              </a:r>
              <a:endParaRPr lang="en-US" sz="3000" dirty="0" smtClean="0">
                <a:latin typeface="Comic Sans MS"/>
                <a:cs typeface="Comic Sans MS"/>
              </a:endParaRPr>
            </a:p>
          </p:txBody>
        </p:sp>
        <p:sp>
          <p:nvSpPr>
            <p:cNvPr id="169" name="Text Box 7"/>
            <p:cNvSpPr txBox="1">
              <a:spLocks noChangeArrowheads="1"/>
            </p:cNvSpPr>
            <p:nvPr/>
          </p:nvSpPr>
          <p:spPr bwMode="auto">
            <a:xfrm>
              <a:off x="4788024" y="4693786"/>
              <a:ext cx="43204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dirty="0" smtClean="0">
                  <a:latin typeface="Comic Sans MS"/>
                  <a:cs typeface="Comic Sans MS"/>
                  <a:sym typeface="Symbol"/>
                </a:rPr>
                <a:t></a:t>
              </a:r>
              <a:endParaRPr lang="en-US" sz="3000" dirty="0" smtClean="0">
                <a:latin typeface="Comic Sans MS"/>
                <a:cs typeface="Comic Sans MS"/>
              </a:endParaRPr>
            </a:p>
          </p:txBody>
        </p:sp>
        <p:cxnSp>
          <p:nvCxnSpPr>
            <p:cNvPr id="190" name="Straight Arrow Connector 189"/>
            <p:cNvCxnSpPr/>
            <p:nvPr/>
          </p:nvCxnSpPr>
          <p:spPr>
            <a:xfrm>
              <a:off x="5004048" y="5157192"/>
              <a:ext cx="0" cy="4320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endCxn id="169" idx="1"/>
            </p:cNvCxnSpPr>
            <p:nvPr/>
          </p:nvCxnSpPr>
          <p:spPr>
            <a:xfrm>
              <a:off x="3347864" y="4437112"/>
              <a:ext cx="1440160" cy="53367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/>
            <p:cNvCxnSpPr/>
            <p:nvPr/>
          </p:nvCxnSpPr>
          <p:spPr>
            <a:xfrm flipH="1">
              <a:off x="5148064" y="4437112"/>
              <a:ext cx="1224136" cy="54205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Text Box 7"/>
            <p:cNvSpPr txBox="1">
              <a:spLocks noChangeArrowheads="1"/>
            </p:cNvSpPr>
            <p:nvPr/>
          </p:nvSpPr>
          <p:spPr bwMode="auto">
            <a:xfrm>
              <a:off x="3995944" y="4355812"/>
              <a:ext cx="7920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z</a:t>
              </a:r>
              <a:r>
                <a:rPr lang="en-US" baseline="-25000" dirty="0" smtClean="0">
                  <a:latin typeface="Comic Sans MS"/>
                  <a:cs typeface="Comic Sans MS"/>
                </a:rPr>
                <a:t>1</a:t>
              </a:r>
            </a:p>
          </p:txBody>
        </p:sp>
        <p:sp>
          <p:nvSpPr>
            <p:cNvPr id="232" name="Text Box 7"/>
            <p:cNvSpPr txBox="1">
              <a:spLocks noChangeArrowheads="1"/>
            </p:cNvSpPr>
            <p:nvPr/>
          </p:nvSpPr>
          <p:spPr bwMode="auto">
            <a:xfrm>
              <a:off x="5580120" y="4293096"/>
              <a:ext cx="7920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z</a:t>
              </a:r>
              <a:r>
                <a:rPr lang="en-US" baseline="-25000" dirty="0" smtClean="0">
                  <a:latin typeface="Comic Sans MS"/>
                  <a:cs typeface="Comic Sans MS"/>
                </a:rPr>
                <a:t>2</a:t>
              </a:r>
            </a:p>
          </p:txBody>
        </p:sp>
      </p:grpSp>
      <p:sp>
        <p:nvSpPr>
          <p:cNvPr id="235" name="Right Brace 234"/>
          <p:cNvSpPr/>
          <p:nvPr/>
        </p:nvSpPr>
        <p:spPr>
          <a:xfrm>
            <a:off x="8604448" y="1844824"/>
            <a:ext cx="144016" cy="2880320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>
              <a:latin typeface="Comic Sans MS"/>
              <a:cs typeface="Comic Sans MS"/>
            </a:endParaRPr>
          </a:p>
        </p:txBody>
      </p:sp>
      <p:sp>
        <p:nvSpPr>
          <p:cNvPr id="241" name="Text Box 7"/>
          <p:cNvSpPr txBox="1">
            <a:spLocks noChangeArrowheads="1"/>
          </p:cNvSpPr>
          <p:nvPr/>
        </p:nvSpPr>
        <p:spPr bwMode="auto">
          <a:xfrm>
            <a:off x="8676456" y="3068960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Comic Sans MS"/>
                <a:cs typeface="Comic Sans MS"/>
              </a:rPr>
              <a:t>D</a:t>
            </a:r>
            <a:endParaRPr lang="en-US" sz="2400" baseline="-25000" dirty="0" smtClean="0">
              <a:latin typeface="Comic Sans MS"/>
              <a:cs typeface="Comic Sans MS"/>
            </a:endParaRPr>
          </a:p>
        </p:txBody>
      </p:sp>
      <p:sp>
        <p:nvSpPr>
          <p:cNvPr id="243" name="Text Box 7"/>
          <p:cNvSpPr txBox="1">
            <a:spLocks noChangeArrowheads="1"/>
          </p:cNvSpPr>
          <p:nvPr/>
        </p:nvSpPr>
        <p:spPr bwMode="auto">
          <a:xfrm>
            <a:off x="-36512" y="6021288"/>
            <a:ext cx="4248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 Parameter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L</a:t>
            </a:r>
            <a:r>
              <a:rPr lang="en-US" sz="2400" dirty="0" smtClean="0">
                <a:latin typeface="Comic Sans MS"/>
                <a:cs typeface="Comic Sans MS"/>
              </a:rPr>
              <a:t> :  L-level SHE</a:t>
            </a:r>
          </a:p>
        </p:txBody>
      </p:sp>
      <p:sp>
        <p:nvSpPr>
          <p:cNvPr id="244" name="Right Brace 243"/>
          <p:cNvSpPr/>
          <p:nvPr/>
        </p:nvSpPr>
        <p:spPr>
          <a:xfrm rot="10800000">
            <a:off x="395536" y="4437112"/>
            <a:ext cx="288032" cy="1512168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>
              <a:latin typeface="Comic Sans MS"/>
              <a:cs typeface="Comic Sans MS"/>
            </a:endParaRPr>
          </a:p>
        </p:txBody>
      </p:sp>
      <p:sp>
        <p:nvSpPr>
          <p:cNvPr id="245" name="Right Brace 244"/>
          <p:cNvSpPr/>
          <p:nvPr/>
        </p:nvSpPr>
        <p:spPr>
          <a:xfrm rot="10800000">
            <a:off x="395537" y="1340768"/>
            <a:ext cx="288032" cy="1512168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>
              <a:latin typeface="Comic Sans MS"/>
              <a:cs typeface="Comic Sans MS"/>
            </a:endParaRPr>
          </a:p>
        </p:txBody>
      </p:sp>
      <p:sp>
        <p:nvSpPr>
          <p:cNvPr id="246" name="Text Box 7"/>
          <p:cNvSpPr txBox="1">
            <a:spLocks noChangeArrowheads="1"/>
          </p:cNvSpPr>
          <p:nvPr/>
        </p:nvSpPr>
        <p:spPr bwMode="auto">
          <a:xfrm>
            <a:off x="43880" y="4941168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Comic Sans MS"/>
                <a:cs typeface="Comic Sans MS"/>
              </a:rPr>
              <a:t>L</a:t>
            </a:r>
            <a:endParaRPr lang="en-US" sz="2400" baseline="-25000" dirty="0" smtClean="0">
              <a:latin typeface="Comic Sans MS"/>
              <a:cs typeface="Comic Sans MS"/>
            </a:endParaRPr>
          </a:p>
        </p:txBody>
      </p:sp>
      <p:sp>
        <p:nvSpPr>
          <p:cNvPr id="247" name="Text Box 7"/>
          <p:cNvSpPr txBox="1">
            <a:spLocks noChangeArrowheads="1"/>
          </p:cNvSpPr>
          <p:nvPr/>
        </p:nvSpPr>
        <p:spPr bwMode="auto">
          <a:xfrm>
            <a:off x="43880" y="1844824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Comic Sans MS"/>
                <a:cs typeface="Comic Sans MS"/>
              </a:rPr>
              <a:t>L</a:t>
            </a:r>
            <a:endParaRPr lang="en-US" sz="2400" baseline="-25000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89497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 L -1.38889E-6 -0.09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L 0.00017 0.084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 animBg="1"/>
      <p:bldP spid="245" grpId="0" animBg="1"/>
      <p:bldP spid="246" grpId="0"/>
      <p:bldP spid="2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2"/>
          <p:cNvSpPr txBox="1">
            <a:spLocks noChangeArrowheads="1"/>
          </p:cNvSpPr>
          <p:nvPr/>
        </p:nvSpPr>
        <p:spPr>
          <a:xfrm>
            <a:off x="71438" y="-27384"/>
            <a:ext cx="89154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Circuit Evaluation Using SHE</a:t>
            </a:r>
            <a:endParaRPr lang="en-US" sz="4000" kern="0" dirty="0">
              <a:solidFill>
                <a:srgbClr val="009900"/>
              </a:solidFill>
              <a:latin typeface="Comic Sans MS"/>
              <a:ea typeface="+mj-ea"/>
              <a:cs typeface="Comic Sans MS"/>
            </a:endParaRPr>
          </a:p>
        </p:txBody>
      </p:sp>
      <p:grpSp>
        <p:nvGrpSpPr>
          <p:cNvPr id="3" name="Group 48"/>
          <p:cNvGrpSpPr/>
          <p:nvPr/>
        </p:nvGrpSpPr>
        <p:grpSpPr>
          <a:xfrm>
            <a:off x="899592" y="620688"/>
            <a:ext cx="792080" cy="369332"/>
            <a:chOff x="5076055" y="1402937"/>
            <a:chExt cx="921704" cy="391033"/>
          </a:xfrm>
        </p:grpSpPr>
        <p:sp>
          <p:nvSpPr>
            <p:cNvPr id="4" name="Oval 3"/>
            <p:cNvSpPr/>
            <p:nvPr/>
          </p:nvSpPr>
          <p:spPr>
            <a:xfrm>
              <a:off x="5076056" y="1412775"/>
              <a:ext cx="418950" cy="3811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omic Sans MS"/>
                <a:cs typeface="Comic Sans MS"/>
              </a:endParaRPr>
            </a:p>
          </p:txBody>
        </p:sp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5076055" y="1402937"/>
              <a:ext cx="921704" cy="391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x</a:t>
              </a:r>
              <a:r>
                <a:rPr lang="en-US" baseline="-25000" dirty="0" smtClean="0">
                  <a:latin typeface="Comic Sans MS"/>
                  <a:cs typeface="Comic Sans MS"/>
                </a:rPr>
                <a:t>1</a:t>
              </a:r>
            </a:p>
          </p:txBody>
        </p:sp>
      </p:grp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187624" y="1359352"/>
            <a:ext cx="4320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 smtClean="0">
                <a:latin typeface="Comic Sans MS"/>
                <a:cs typeface="Comic Sans MS"/>
                <a:sym typeface="Symbol"/>
              </a:rPr>
              <a:t></a:t>
            </a:r>
            <a:endParaRPr lang="en-US" sz="3000" dirty="0" smtClean="0">
              <a:latin typeface="Comic Sans MS"/>
              <a:cs typeface="Comic Sans MS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043608" y="1071320"/>
            <a:ext cx="288032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475656" y="1071320"/>
            <a:ext cx="144016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48"/>
          <p:cNvGrpSpPr/>
          <p:nvPr/>
        </p:nvGrpSpPr>
        <p:grpSpPr>
          <a:xfrm>
            <a:off x="1475664" y="629980"/>
            <a:ext cx="792080" cy="369332"/>
            <a:chOff x="5076055" y="1402937"/>
            <a:chExt cx="921704" cy="391033"/>
          </a:xfrm>
        </p:grpSpPr>
        <p:sp>
          <p:nvSpPr>
            <p:cNvPr id="49" name="Oval 48"/>
            <p:cNvSpPr/>
            <p:nvPr/>
          </p:nvSpPr>
          <p:spPr>
            <a:xfrm>
              <a:off x="5076056" y="1412775"/>
              <a:ext cx="418950" cy="3811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omic Sans MS"/>
                <a:cs typeface="Comic Sans MS"/>
              </a:endParaRPr>
            </a:p>
          </p:txBody>
        </p:sp>
        <p:sp>
          <p:nvSpPr>
            <p:cNvPr id="50" name="Text Box 7"/>
            <p:cNvSpPr txBox="1">
              <a:spLocks noChangeArrowheads="1"/>
            </p:cNvSpPr>
            <p:nvPr/>
          </p:nvSpPr>
          <p:spPr bwMode="auto">
            <a:xfrm>
              <a:off x="5076055" y="1402937"/>
              <a:ext cx="921704" cy="391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x</a:t>
              </a:r>
              <a:r>
                <a:rPr lang="en-US" baseline="-25000" dirty="0" smtClean="0">
                  <a:latin typeface="Comic Sans MS"/>
                  <a:cs typeface="Comic Sans MS"/>
                </a:rPr>
                <a:t>2</a:t>
              </a:r>
            </a:p>
          </p:txBody>
        </p:sp>
      </p:grpSp>
      <p:grpSp>
        <p:nvGrpSpPr>
          <p:cNvPr id="7" name="Group 48"/>
          <p:cNvGrpSpPr/>
          <p:nvPr/>
        </p:nvGrpSpPr>
        <p:grpSpPr>
          <a:xfrm>
            <a:off x="2051728" y="629980"/>
            <a:ext cx="792080" cy="369332"/>
            <a:chOff x="5076055" y="1402937"/>
            <a:chExt cx="921704" cy="391033"/>
          </a:xfrm>
        </p:grpSpPr>
        <p:sp>
          <p:nvSpPr>
            <p:cNvPr id="52" name="Oval 51"/>
            <p:cNvSpPr/>
            <p:nvPr/>
          </p:nvSpPr>
          <p:spPr>
            <a:xfrm>
              <a:off x="5076056" y="1412775"/>
              <a:ext cx="418950" cy="3811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omic Sans MS"/>
                <a:cs typeface="Comic Sans MS"/>
              </a:endParaRPr>
            </a:p>
          </p:txBody>
        </p:sp>
        <p:sp>
          <p:nvSpPr>
            <p:cNvPr id="53" name="Text Box 7"/>
            <p:cNvSpPr txBox="1">
              <a:spLocks noChangeArrowheads="1"/>
            </p:cNvSpPr>
            <p:nvPr/>
          </p:nvSpPr>
          <p:spPr bwMode="auto">
            <a:xfrm>
              <a:off x="5076055" y="1402937"/>
              <a:ext cx="921704" cy="391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x</a:t>
              </a:r>
              <a:r>
                <a:rPr lang="en-US" baseline="-25000" dirty="0" smtClean="0">
                  <a:latin typeface="Comic Sans MS"/>
                  <a:cs typeface="Comic Sans MS"/>
                </a:rPr>
                <a:t>3</a:t>
              </a:r>
            </a:p>
          </p:txBody>
        </p:sp>
      </p:grpSp>
      <p:grpSp>
        <p:nvGrpSpPr>
          <p:cNvPr id="8" name="Group 48"/>
          <p:cNvGrpSpPr/>
          <p:nvPr/>
        </p:nvGrpSpPr>
        <p:grpSpPr>
          <a:xfrm>
            <a:off x="2627792" y="629980"/>
            <a:ext cx="792080" cy="369332"/>
            <a:chOff x="5076055" y="1402937"/>
            <a:chExt cx="921704" cy="391033"/>
          </a:xfrm>
        </p:grpSpPr>
        <p:sp>
          <p:nvSpPr>
            <p:cNvPr id="55" name="Oval 54"/>
            <p:cNvSpPr/>
            <p:nvPr/>
          </p:nvSpPr>
          <p:spPr>
            <a:xfrm>
              <a:off x="5076056" y="1412775"/>
              <a:ext cx="418950" cy="3811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omic Sans MS"/>
                <a:cs typeface="Comic Sans MS"/>
              </a:endParaRPr>
            </a:p>
          </p:txBody>
        </p:sp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>
              <a:off x="5076055" y="1402937"/>
              <a:ext cx="921704" cy="391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x</a:t>
              </a:r>
              <a:r>
                <a:rPr lang="en-US" baseline="-25000" dirty="0" smtClean="0">
                  <a:latin typeface="Comic Sans MS"/>
                  <a:cs typeface="Comic Sans MS"/>
                </a:rPr>
                <a:t>4</a:t>
              </a:r>
            </a:p>
          </p:txBody>
        </p:sp>
      </p:grpSp>
      <p:grpSp>
        <p:nvGrpSpPr>
          <p:cNvPr id="9" name="Group 48"/>
          <p:cNvGrpSpPr/>
          <p:nvPr/>
        </p:nvGrpSpPr>
        <p:grpSpPr>
          <a:xfrm>
            <a:off x="3203856" y="629980"/>
            <a:ext cx="792080" cy="369332"/>
            <a:chOff x="5076055" y="1402937"/>
            <a:chExt cx="921704" cy="391033"/>
          </a:xfrm>
        </p:grpSpPr>
        <p:sp>
          <p:nvSpPr>
            <p:cNvPr id="58" name="Oval 57"/>
            <p:cNvSpPr/>
            <p:nvPr/>
          </p:nvSpPr>
          <p:spPr>
            <a:xfrm>
              <a:off x="5076056" y="1412775"/>
              <a:ext cx="418950" cy="3811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omic Sans MS"/>
                <a:cs typeface="Comic Sans MS"/>
              </a:endParaRPr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5076055" y="1402937"/>
              <a:ext cx="921704" cy="391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x</a:t>
              </a:r>
              <a:r>
                <a:rPr lang="en-US" baseline="-25000" dirty="0" smtClean="0">
                  <a:latin typeface="Comic Sans MS"/>
                  <a:cs typeface="Comic Sans MS"/>
                </a:rPr>
                <a:t>5</a:t>
              </a:r>
            </a:p>
          </p:txBody>
        </p:sp>
      </p:grpSp>
      <p:grpSp>
        <p:nvGrpSpPr>
          <p:cNvPr id="10" name="Group 48"/>
          <p:cNvGrpSpPr/>
          <p:nvPr/>
        </p:nvGrpSpPr>
        <p:grpSpPr>
          <a:xfrm>
            <a:off x="3779920" y="629980"/>
            <a:ext cx="792080" cy="369332"/>
            <a:chOff x="5076055" y="1402937"/>
            <a:chExt cx="921704" cy="391033"/>
          </a:xfrm>
        </p:grpSpPr>
        <p:sp>
          <p:nvSpPr>
            <p:cNvPr id="61" name="Oval 60"/>
            <p:cNvSpPr/>
            <p:nvPr/>
          </p:nvSpPr>
          <p:spPr>
            <a:xfrm>
              <a:off x="5076056" y="1412775"/>
              <a:ext cx="418950" cy="3811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omic Sans MS"/>
                <a:cs typeface="Comic Sans MS"/>
              </a:endParaRPr>
            </a:p>
          </p:txBody>
        </p:sp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>
              <a:off x="5076055" y="1402937"/>
              <a:ext cx="921704" cy="391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x</a:t>
              </a:r>
              <a:r>
                <a:rPr lang="en-US" baseline="-25000" dirty="0" smtClean="0">
                  <a:latin typeface="Comic Sans MS"/>
                  <a:cs typeface="Comic Sans MS"/>
                </a:rPr>
                <a:t>6</a:t>
              </a:r>
            </a:p>
          </p:txBody>
        </p:sp>
      </p:grpSp>
      <p:grpSp>
        <p:nvGrpSpPr>
          <p:cNvPr id="11" name="Group 48"/>
          <p:cNvGrpSpPr/>
          <p:nvPr/>
        </p:nvGrpSpPr>
        <p:grpSpPr>
          <a:xfrm>
            <a:off x="4355984" y="629980"/>
            <a:ext cx="792080" cy="369332"/>
            <a:chOff x="5076055" y="1402937"/>
            <a:chExt cx="921704" cy="391033"/>
          </a:xfrm>
        </p:grpSpPr>
        <p:sp>
          <p:nvSpPr>
            <p:cNvPr id="64" name="Oval 63"/>
            <p:cNvSpPr/>
            <p:nvPr/>
          </p:nvSpPr>
          <p:spPr>
            <a:xfrm>
              <a:off x="5076056" y="1412775"/>
              <a:ext cx="418950" cy="3811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omic Sans MS"/>
                <a:cs typeface="Comic Sans MS"/>
              </a:endParaRPr>
            </a:p>
          </p:txBody>
        </p:sp>
        <p:sp>
          <p:nvSpPr>
            <p:cNvPr id="65" name="Text Box 7"/>
            <p:cNvSpPr txBox="1">
              <a:spLocks noChangeArrowheads="1"/>
            </p:cNvSpPr>
            <p:nvPr/>
          </p:nvSpPr>
          <p:spPr bwMode="auto">
            <a:xfrm>
              <a:off x="5076055" y="1402937"/>
              <a:ext cx="921704" cy="391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x</a:t>
              </a:r>
              <a:r>
                <a:rPr lang="en-US" baseline="-25000" dirty="0" smtClean="0">
                  <a:latin typeface="Comic Sans MS"/>
                  <a:cs typeface="Comic Sans MS"/>
                </a:rPr>
                <a:t>7</a:t>
              </a:r>
            </a:p>
          </p:txBody>
        </p:sp>
      </p:grpSp>
      <p:grpSp>
        <p:nvGrpSpPr>
          <p:cNvPr id="12" name="Group 48"/>
          <p:cNvGrpSpPr/>
          <p:nvPr/>
        </p:nvGrpSpPr>
        <p:grpSpPr>
          <a:xfrm>
            <a:off x="4932048" y="629980"/>
            <a:ext cx="792080" cy="369332"/>
            <a:chOff x="5076055" y="1402937"/>
            <a:chExt cx="921704" cy="391033"/>
          </a:xfrm>
        </p:grpSpPr>
        <p:sp>
          <p:nvSpPr>
            <p:cNvPr id="67" name="Oval 66"/>
            <p:cNvSpPr/>
            <p:nvPr/>
          </p:nvSpPr>
          <p:spPr>
            <a:xfrm>
              <a:off x="5076056" y="1412775"/>
              <a:ext cx="418950" cy="3811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omic Sans MS"/>
                <a:cs typeface="Comic Sans MS"/>
              </a:endParaRPr>
            </a:p>
          </p:txBody>
        </p:sp>
        <p:sp>
          <p:nvSpPr>
            <p:cNvPr id="68" name="Text Box 7"/>
            <p:cNvSpPr txBox="1">
              <a:spLocks noChangeArrowheads="1"/>
            </p:cNvSpPr>
            <p:nvPr/>
          </p:nvSpPr>
          <p:spPr bwMode="auto">
            <a:xfrm>
              <a:off x="5076055" y="1402937"/>
              <a:ext cx="921704" cy="391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x</a:t>
              </a:r>
              <a:r>
                <a:rPr lang="en-US" baseline="-25000" dirty="0" smtClean="0">
                  <a:latin typeface="Comic Sans MS"/>
                  <a:cs typeface="Comic Sans MS"/>
                </a:rPr>
                <a:t>8</a:t>
              </a:r>
            </a:p>
          </p:txBody>
        </p:sp>
      </p:grpSp>
      <p:grpSp>
        <p:nvGrpSpPr>
          <p:cNvPr id="13" name="Group 48"/>
          <p:cNvGrpSpPr/>
          <p:nvPr/>
        </p:nvGrpSpPr>
        <p:grpSpPr>
          <a:xfrm>
            <a:off x="5508112" y="629980"/>
            <a:ext cx="792080" cy="369332"/>
            <a:chOff x="5076055" y="1402937"/>
            <a:chExt cx="921704" cy="391033"/>
          </a:xfrm>
        </p:grpSpPr>
        <p:sp>
          <p:nvSpPr>
            <p:cNvPr id="70" name="Oval 69"/>
            <p:cNvSpPr/>
            <p:nvPr/>
          </p:nvSpPr>
          <p:spPr>
            <a:xfrm>
              <a:off x="5076056" y="1412775"/>
              <a:ext cx="418950" cy="3811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omic Sans MS"/>
                <a:cs typeface="Comic Sans MS"/>
              </a:endParaRPr>
            </a:p>
          </p:txBody>
        </p:sp>
        <p:sp>
          <p:nvSpPr>
            <p:cNvPr id="71" name="Text Box 7"/>
            <p:cNvSpPr txBox="1">
              <a:spLocks noChangeArrowheads="1"/>
            </p:cNvSpPr>
            <p:nvPr/>
          </p:nvSpPr>
          <p:spPr bwMode="auto">
            <a:xfrm>
              <a:off x="5076055" y="1402937"/>
              <a:ext cx="921704" cy="391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x</a:t>
              </a:r>
              <a:r>
                <a:rPr lang="en-US" baseline="-25000" dirty="0" smtClean="0">
                  <a:latin typeface="Comic Sans MS"/>
                  <a:cs typeface="Comic Sans MS"/>
                </a:rPr>
                <a:t>9</a:t>
              </a:r>
            </a:p>
          </p:txBody>
        </p:sp>
      </p:grpSp>
      <p:grpSp>
        <p:nvGrpSpPr>
          <p:cNvPr id="14" name="Group 48"/>
          <p:cNvGrpSpPr/>
          <p:nvPr/>
        </p:nvGrpSpPr>
        <p:grpSpPr>
          <a:xfrm>
            <a:off x="6012160" y="629980"/>
            <a:ext cx="792080" cy="369332"/>
            <a:chOff x="4992254" y="1402937"/>
            <a:chExt cx="921704" cy="391033"/>
          </a:xfrm>
        </p:grpSpPr>
        <p:sp>
          <p:nvSpPr>
            <p:cNvPr id="73" name="Oval 72"/>
            <p:cNvSpPr/>
            <p:nvPr/>
          </p:nvSpPr>
          <p:spPr>
            <a:xfrm>
              <a:off x="5076056" y="1412775"/>
              <a:ext cx="418950" cy="3811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omic Sans MS"/>
                <a:cs typeface="Comic Sans MS"/>
              </a:endParaRPr>
            </a:p>
          </p:txBody>
        </p:sp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4992254" y="1402937"/>
              <a:ext cx="921704" cy="391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x</a:t>
              </a:r>
              <a:r>
                <a:rPr lang="en-US" baseline="-25000" dirty="0" smtClean="0">
                  <a:latin typeface="Comic Sans MS"/>
                  <a:cs typeface="Comic Sans MS"/>
                </a:rPr>
                <a:t>10</a:t>
              </a:r>
            </a:p>
          </p:txBody>
        </p:sp>
      </p:grpSp>
      <p:grpSp>
        <p:nvGrpSpPr>
          <p:cNvPr id="15" name="Group 48"/>
          <p:cNvGrpSpPr/>
          <p:nvPr/>
        </p:nvGrpSpPr>
        <p:grpSpPr>
          <a:xfrm>
            <a:off x="6588232" y="629980"/>
            <a:ext cx="792080" cy="369332"/>
            <a:chOff x="4992254" y="1402937"/>
            <a:chExt cx="921704" cy="391033"/>
          </a:xfrm>
        </p:grpSpPr>
        <p:sp>
          <p:nvSpPr>
            <p:cNvPr id="76" name="Oval 75"/>
            <p:cNvSpPr/>
            <p:nvPr/>
          </p:nvSpPr>
          <p:spPr>
            <a:xfrm>
              <a:off x="5076056" y="1412775"/>
              <a:ext cx="418950" cy="3811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omic Sans MS"/>
                <a:cs typeface="Comic Sans MS"/>
              </a:endParaRPr>
            </a:p>
          </p:txBody>
        </p:sp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4992254" y="1402937"/>
              <a:ext cx="921704" cy="391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x</a:t>
              </a:r>
              <a:r>
                <a:rPr lang="en-US" baseline="-25000" dirty="0" smtClean="0">
                  <a:latin typeface="Comic Sans MS"/>
                  <a:cs typeface="Comic Sans MS"/>
                </a:rPr>
                <a:t>11</a:t>
              </a:r>
            </a:p>
          </p:txBody>
        </p:sp>
      </p:grpSp>
      <p:grpSp>
        <p:nvGrpSpPr>
          <p:cNvPr id="17" name="Group 48"/>
          <p:cNvGrpSpPr/>
          <p:nvPr/>
        </p:nvGrpSpPr>
        <p:grpSpPr>
          <a:xfrm>
            <a:off x="7164296" y="629980"/>
            <a:ext cx="792080" cy="369332"/>
            <a:chOff x="4992254" y="1402937"/>
            <a:chExt cx="921704" cy="391033"/>
          </a:xfrm>
        </p:grpSpPr>
        <p:sp>
          <p:nvSpPr>
            <p:cNvPr id="79" name="Oval 78"/>
            <p:cNvSpPr/>
            <p:nvPr/>
          </p:nvSpPr>
          <p:spPr>
            <a:xfrm>
              <a:off x="5076056" y="1412775"/>
              <a:ext cx="418950" cy="3811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omic Sans MS"/>
                <a:cs typeface="Comic Sans MS"/>
              </a:endParaRPr>
            </a:p>
          </p:txBody>
        </p:sp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4992254" y="1402937"/>
              <a:ext cx="921704" cy="391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x</a:t>
              </a:r>
              <a:r>
                <a:rPr lang="en-US" baseline="-25000" dirty="0" smtClean="0">
                  <a:latin typeface="Comic Sans MS"/>
                  <a:cs typeface="Comic Sans MS"/>
                </a:rPr>
                <a:t>12</a:t>
              </a:r>
            </a:p>
          </p:txBody>
        </p:sp>
      </p:grpSp>
      <p:sp>
        <p:nvSpPr>
          <p:cNvPr id="99" name="Text Box 7"/>
          <p:cNvSpPr txBox="1">
            <a:spLocks noChangeArrowheads="1"/>
          </p:cNvSpPr>
          <p:nvPr/>
        </p:nvSpPr>
        <p:spPr bwMode="auto">
          <a:xfrm>
            <a:off x="2339752" y="1359352"/>
            <a:ext cx="4320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 smtClean="0">
                <a:latin typeface="Comic Sans MS"/>
                <a:cs typeface="Comic Sans MS"/>
                <a:sym typeface="Symbol"/>
              </a:rPr>
              <a:t></a:t>
            </a:r>
            <a:endParaRPr lang="en-US" sz="3000" dirty="0" smtClean="0">
              <a:latin typeface="Comic Sans MS"/>
              <a:cs typeface="Comic Sans MS"/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2195736" y="1071320"/>
            <a:ext cx="288032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2627784" y="1071320"/>
            <a:ext cx="144016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 Box 7"/>
          <p:cNvSpPr txBox="1">
            <a:spLocks noChangeArrowheads="1"/>
          </p:cNvSpPr>
          <p:nvPr/>
        </p:nvSpPr>
        <p:spPr bwMode="auto">
          <a:xfrm>
            <a:off x="3491880" y="1359352"/>
            <a:ext cx="4320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 smtClean="0">
                <a:latin typeface="Comic Sans MS"/>
                <a:cs typeface="Comic Sans MS"/>
                <a:sym typeface="Symbol"/>
              </a:rPr>
              <a:t></a:t>
            </a:r>
            <a:endParaRPr lang="en-US" sz="3000" dirty="0" smtClean="0">
              <a:latin typeface="Comic Sans MS"/>
              <a:cs typeface="Comic Sans MS"/>
            </a:endParaRPr>
          </a:p>
        </p:txBody>
      </p:sp>
      <p:cxnSp>
        <p:nvCxnSpPr>
          <p:cNvPr id="103" name="Straight Arrow Connector 102"/>
          <p:cNvCxnSpPr/>
          <p:nvPr/>
        </p:nvCxnSpPr>
        <p:spPr>
          <a:xfrm>
            <a:off x="3347864" y="1071320"/>
            <a:ext cx="288032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>
            <a:off x="3779912" y="1071320"/>
            <a:ext cx="144016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 Box 7"/>
          <p:cNvSpPr txBox="1">
            <a:spLocks noChangeArrowheads="1"/>
          </p:cNvSpPr>
          <p:nvPr/>
        </p:nvSpPr>
        <p:spPr bwMode="auto">
          <a:xfrm>
            <a:off x="4644008" y="1359352"/>
            <a:ext cx="4320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 smtClean="0">
                <a:latin typeface="Comic Sans MS"/>
                <a:cs typeface="Comic Sans MS"/>
                <a:sym typeface="Symbol"/>
              </a:rPr>
              <a:t></a:t>
            </a:r>
            <a:endParaRPr lang="en-US" sz="3000" dirty="0" smtClean="0">
              <a:latin typeface="Comic Sans MS"/>
              <a:cs typeface="Comic Sans MS"/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4499992" y="1071320"/>
            <a:ext cx="288032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>
            <a:off x="4932040" y="1071320"/>
            <a:ext cx="144016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 Box 7"/>
          <p:cNvSpPr txBox="1">
            <a:spLocks noChangeArrowheads="1"/>
          </p:cNvSpPr>
          <p:nvPr/>
        </p:nvSpPr>
        <p:spPr bwMode="auto">
          <a:xfrm>
            <a:off x="5796136" y="1359352"/>
            <a:ext cx="4320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 smtClean="0">
                <a:latin typeface="Comic Sans MS"/>
                <a:cs typeface="Comic Sans MS"/>
                <a:sym typeface="Symbol"/>
              </a:rPr>
              <a:t></a:t>
            </a:r>
            <a:endParaRPr lang="en-US" sz="3000" dirty="0" smtClean="0">
              <a:latin typeface="Comic Sans MS"/>
              <a:cs typeface="Comic Sans MS"/>
            </a:endParaRPr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5652120" y="1071320"/>
            <a:ext cx="288032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H="1">
            <a:off x="6084168" y="1071320"/>
            <a:ext cx="144016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Box 7"/>
          <p:cNvSpPr txBox="1">
            <a:spLocks noChangeArrowheads="1"/>
          </p:cNvSpPr>
          <p:nvPr/>
        </p:nvSpPr>
        <p:spPr bwMode="auto">
          <a:xfrm>
            <a:off x="6948264" y="1359352"/>
            <a:ext cx="4320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 smtClean="0">
                <a:latin typeface="Comic Sans MS"/>
                <a:cs typeface="Comic Sans MS"/>
                <a:sym typeface="Symbol"/>
              </a:rPr>
              <a:t></a:t>
            </a:r>
            <a:endParaRPr lang="en-US" sz="3000" dirty="0" smtClean="0">
              <a:latin typeface="Comic Sans MS"/>
              <a:cs typeface="Comic Sans MS"/>
            </a:endParaRPr>
          </a:p>
        </p:txBody>
      </p:sp>
      <p:cxnSp>
        <p:nvCxnSpPr>
          <p:cNvPr id="112" name="Straight Arrow Connector 111"/>
          <p:cNvCxnSpPr/>
          <p:nvPr/>
        </p:nvCxnSpPr>
        <p:spPr>
          <a:xfrm>
            <a:off x="6804248" y="1071320"/>
            <a:ext cx="288032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H="1">
            <a:off x="7236296" y="1071320"/>
            <a:ext cx="144016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1475656" y="1791400"/>
            <a:ext cx="432048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 Box 7"/>
          <p:cNvSpPr txBox="1">
            <a:spLocks noChangeArrowheads="1"/>
          </p:cNvSpPr>
          <p:nvPr/>
        </p:nvSpPr>
        <p:spPr bwMode="auto">
          <a:xfrm>
            <a:off x="1835696" y="2245514"/>
            <a:ext cx="4320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 smtClean="0">
                <a:latin typeface="Comic Sans MS"/>
                <a:cs typeface="Comic Sans MS"/>
                <a:sym typeface="Symbol"/>
              </a:rPr>
              <a:t></a:t>
            </a:r>
            <a:endParaRPr lang="en-US" sz="3000" dirty="0" smtClean="0">
              <a:latin typeface="Comic Sans MS"/>
              <a:cs typeface="Comic Sans MS"/>
            </a:endParaRPr>
          </a:p>
        </p:txBody>
      </p:sp>
      <p:cxnSp>
        <p:nvCxnSpPr>
          <p:cNvPr id="123" name="Straight Arrow Connector 122"/>
          <p:cNvCxnSpPr/>
          <p:nvPr/>
        </p:nvCxnSpPr>
        <p:spPr>
          <a:xfrm flipH="1">
            <a:off x="2195736" y="1791400"/>
            <a:ext cx="288032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3779912" y="1791400"/>
            <a:ext cx="432048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 Box 7"/>
          <p:cNvSpPr txBox="1">
            <a:spLocks noChangeArrowheads="1"/>
          </p:cNvSpPr>
          <p:nvPr/>
        </p:nvSpPr>
        <p:spPr bwMode="auto">
          <a:xfrm>
            <a:off x="4139952" y="2245514"/>
            <a:ext cx="4320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 smtClean="0">
                <a:latin typeface="Comic Sans MS"/>
                <a:cs typeface="Comic Sans MS"/>
                <a:sym typeface="Symbol"/>
              </a:rPr>
              <a:t></a:t>
            </a:r>
            <a:endParaRPr lang="en-US" sz="3000" dirty="0" smtClean="0">
              <a:latin typeface="Comic Sans MS"/>
              <a:cs typeface="Comic Sans MS"/>
            </a:endParaRPr>
          </a:p>
        </p:txBody>
      </p:sp>
      <p:cxnSp>
        <p:nvCxnSpPr>
          <p:cNvPr id="131" name="Straight Arrow Connector 130"/>
          <p:cNvCxnSpPr/>
          <p:nvPr/>
        </p:nvCxnSpPr>
        <p:spPr>
          <a:xfrm flipH="1">
            <a:off x="4499992" y="1791400"/>
            <a:ext cx="288032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>
            <a:off x="6084168" y="1791400"/>
            <a:ext cx="432048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 Box 7"/>
          <p:cNvSpPr txBox="1">
            <a:spLocks noChangeArrowheads="1"/>
          </p:cNvSpPr>
          <p:nvPr/>
        </p:nvSpPr>
        <p:spPr bwMode="auto">
          <a:xfrm>
            <a:off x="6444208" y="2245514"/>
            <a:ext cx="4320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 smtClean="0">
                <a:latin typeface="Comic Sans MS"/>
                <a:cs typeface="Comic Sans MS"/>
                <a:sym typeface="Symbol"/>
              </a:rPr>
              <a:t></a:t>
            </a:r>
            <a:endParaRPr lang="en-US" sz="3000" dirty="0" smtClean="0">
              <a:latin typeface="Comic Sans MS"/>
              <a:cs typeface="Comic Sans MS"/>
            </a:endParaRPr>
          </a:p>
        </p:txBody>
      </p:sp>
      <p:cxnSp>
        <p:nvCxnSpPr>
          <p:cNvPr id="137" name="Straight Arrow Connector 136"/>
          <p:cNvCxnSpPr/>
          <p:nvPr/>
        </p:nvCxnSpPr>
        <p:spPr>
          <a:xfrm flipH="1">
            <a:off x="6804248" y="1791400"/>
            <a:ext cx="288032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 Box 7"/>
          <p:cNvSpPr txBox="1">
            <a:spLocks noChangeArrowheads="1"/>
          </p:cNvSpPr>
          <p:nvPr/>
        </p:nvSpPr>
        <p:spPr bwMode="auto">
          <a:xfrm>
            <a:off x="1547672" y="1763524"/>
            <a:ext cx="792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y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</a:p>
        </p:txBody>
      </p:sp>
      <p:sp>
        <p:nvSpPr>
          <p:cNvPr id="203" name="Text Box 7"/>
          <p:cNvSpPr txBox="1">
            <a:spLocks noChangeArrowheads="1"/>
          </p:cNvSpPr>
          <p:nvPr/>
        </p:nvSpPr>
        <p:spPr bwMode="auto">
          <a:xfrm>
            <a:off x="2051728" y="1772816"/>
            <a:ext cx="792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y</a:t>
            </a:r>
            <a:r>
              <a:rPr lang="en-US" baseline="-25000" dirty="0" smtClean="0">
                <a:latin typeface="Comic Sans MS"/>
                <a:cs typeface="Comic Sans MS"/>
              </a:rPr>
              <a:t>2</a:t>
            </a:r>
          </a:p>
        </p:txBody>
      </p:sp>
      <p:sp>
        <p:nvSpPr>
          <p:cNvPr id="206" name="Text Box 7"/>
          <p:cNvSpPr txBox="1">
            <a:spLocks noChangeArrowheads="1"/>
          </p:cNvSpPr>
          <p:nvPr/>
        </p:nvSpPr>
        <p:spPr bwMode="auto">
          <a:xfrm>
            <a:off x="3923936" y="1763524"/>
            <a:ext cx="792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y</a:t>
            </a:r>
            <a:r>
              <a:rPr lang="en-US" baseline="-25000" dirty="0" smtClean="0">
                <a:latin typeface="Comic Sans MS"/>
                <a:cs typeface="Comic Sans MS"/>
              </a:rPr>
              <a:t>3</a:t>
            </a:r>
          </a:p>
        </p:txBody>
      </p:sp>
      <p:sp>
        <p:nvSpPr>
          <p:cNvPr id="207" name="Text Box 7"/>
          <p:cNvSpPr txBox="1">
            <a:spLocks noChangeArrowheads="1"/>
          </p:cNvSpPr>
          <p:nvPr/>
        </p:nvSpPr>
        <p:spPr bwMode="auto">
          <a:xfrm>
            <a:off x="4355984" y="1772816"/>
            <a:ext cx="792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y</a:t>
            </a:r>
            <a:r>
              <a:rPr lang="en-US" baseline="-25000" dirty="0" smtClean="0">
                <a:latin typeface="Comic Sans MS"/>
                <a:cs typeface="Comic Sans MS"/>
              </a:rPr>
              <a:t>4</a:t>
            </a:r>
          </a:p>
        </p:txBody>
      </p:sp>
      <p:sp>
        <p:nvSpPr>
          <p:cNvPr id="210" name="Text Box 7"/>
          <p:cNvSpPr txBox="1">
            <a:spLocks noChangeArrowheads="1"/>
          </p:cNvSpPr>
          <p:nvPr/>
        </p:nvSpPr>
        <p:spPr bwMode="auto">
          <a:xfrm>
            <a:off x="6156176" y="1772816"/>
            <a:ext cx="792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y</a:t>
            </a:r>
            <a:r>
              <a:rPr lang="en-US" baseline="-25000" dirty="0" smtClean="0">
                <a:latin typeface="Comic Sans MS"/>
                <a:cs typeface="Comic Sans MS"/>
              </a:rPr>
              <a:t>5</a:t>
            </a:r>
          </a:p>
        </p:txBody>
      </p:sp>
      <p:sp>
        <p:nvSpPr>
          <p:cNvPr id="211" name="Text Box 7"/>
          <p:cNvSpPr txBox="1">
            <a:spLocks noChangeArrowheads="1"/>
          </p:cNvSpPr>
          <p:nvPr/>
        </p:nvSpPr>
        <p:spPr bwMode="auto">
          <a:xfrm>
            <a:off x="6660240" y="1763524"/>
            <a:ext cx="792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y</a:t>
            </a:r>
            <a:r>
              <a:rPr lang="en-US" baseline="-25000" dirty="0" smtClean="0">
                <a:latin typeface="Comic Sans MS"/>
                <a:cs typeface="Comic Sans MS"/>
              </a:rPr>
              <a:t>6</a:t>
            </a:r>
          </a:p>
        </p:txBody>
      </p:sp>
      <p:grpSp>
        <p:nvGrpSpPr>
          <p:cNvPr id="18" name="Group 233"/>
          <p:cNvGrpSpPr/>
          <p:nvPr/>
        </p:nvGrpSpPr>
        <p:grpSpPr>
          <a:xfrm>
            <a:off x="2987824" y="4365104"/>
            <a:ext cx="3888432" cy="1584176"/>
            <a:chOff x="2843808" y="4005064"/>
            <a:chExt cx="3888432" cy="1584176"/>
          </a:xfrm>
        </p:grpSpPr>
        <p:sp>
          <p:nvSpPr>
            <p:cNvPr id="163" name="Text Box 7"/>
            <p:cNvSpPr txBox="1">
              <a:spLocks noChangeArrowheads="1"/>
            </p:cNvSpPr>
            <p:nvPr/>
          </p:nvSpPr>
          <p:spPr bwMode="auto">
            <a:xfrm>
              <a:off x="2843808" y="4077072"/>
              <a:ext cx="7200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dirty="0" smtClean="0">
                  <a:latin typeface="Comic Sans MS"/>
                  <a:cs typeface="Comic Sans MS"/>
                  <a:sym typeface="Symbol"/>
                </a:rPr>
                <a:t></a:t>
              </a:r>
              <a:endParaRPr lang="en-US" sz="3000" dirty="0" smtClean="0">
                <a:latin typeface="Comic Sans MS"/>
                <a:cs typeface="Comic Sans MS"/>
              </a:endParaRPr>
            </a:p>
          </p:txBody>
        </p:sp>
        <p:sp>
          <p:nvSpPr>
            <p:cNvPr id="166" name="Text Box 7"/>
            <p:cNvSpPr txBox="1">
              <a:spLocks noChangeArrowheads="1"/>
            </p:cNvSpPr>
            <p:nvPr/>
          </p:nvSpPr>
          <p:spPr bwMode="auto">
            <a:xfrm>
              <a:off x="6300192" y="4005064"/>
              <a:ext cx="43204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dirty="0" smtClean="0">
                  <a:latin typeface="Comic Sans MS"/>
                  <a:cs typeface="Comic Sans MS"/>
                  <a:sym typeface="Symbol"/>
                </a:rPr>
                <a:t></a:t>
              </a:r>
              <a:endParaRPr lang="en-US" sz="3000" dirty="0" smtClean="0">
                <a:latin typeface="Comic Sans MS"/>
                <a:cs typeface="Comic Sans MS"/>
              </a:endParaRPr>
            </a:p>
          </p:txBody>
        </p:sp>
        <p:sp>
          <p:nvSpPr>
            <p:cNvPr id="169" name="Text Box 7"/>
            <p:cNvSpPr txBox="1">
              <a:spLocks noChangeArrowheads="1"/>
            </p:cNvSpPr>
            <p:nvPr/>
          </p:nvSpPr>
          <p:spPr bwMode="auto">
            <a:xfrm>
              <a:off x="4788024" y="4693786"/>
              <a:ext cx="43204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dirty="0" smtClean="0">
                  <a:latin typeface="Comic Sans MS"/>
                  <a:cs typeface="Comic Sans MS"/>
                  <a:sym typeface="Symbol"/>
                </a:rPr>
                <a:t></a:t>
              </a:r>
              <a:endParaRPr lang="en-US" sz="3000" dirty="0" smtClean="0">
                <a:latin typeface="Comic Sans MS"/>
                <a:cs typeface="Comic Sans MS"/>
              </a:endParaRPr>
            </a:p>
          </p:txBody>
        </p:sp>
        <p:cxnSp>
          <p:nvCxnSpPr>
            <p:cNvPr id="190" name="Straight Arrow Connector 189"/>
            <p:cNvCxnSpPr/>
            <p:nvPr/>
          </p:nvCxnSpPr>
          <p:spPr>
            <a:xfrm>
              <a:off x="5004048" y="5157192"/>
              <a:ext cx="0" cy="4320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endCxn id="169" idx="1"/>
            </p:cNvCxnSpPr>
            <p:nvPr/>
          </p:nvCxnSpPr>
          <p:spPr>
            <a:xfrm>
              <a:off x="3347864" y="4437112"/>
              <a:ext cx="1440160" cy="53367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/>
            <p:cNvCxnSpPr/>
            <p:nvPr/>
          </p:nvCxnSpPr>
          <p:spPr>
            <a:xfrm flipH="1">
              <a:off x="5148064" y="4437112"/>
              <a:ext cx="1224136" cy="54205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Text Box 7"/>
            <p:cNvSpPr txBox="1">
              <a:spLocks noChangeArrowheads="1"/>
            </p:cNvSpPr>
            <p:nvPr/>
          </p:nvSpPr>
          <p:spPr bwMode="auto">
            <a:xfrm>
              <a:off x="3995944" y="4355812"/>
              <a:ext cx="7920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z</a:t>
              </a:r>
              <a:r>
                <a:rPr lang="en-US" baseline="-25000" dirty="0" smtClean="0">
                  <a:latin typeface="Comic Sans MS"/>
                  <a:cs typeface="Comic Sans MS"/>
                </a:rPr>
                <a:t>1</a:t>
              </a:r>
            </a:p>
          </p:txBody>
        </p:sp>
        <p:sp>
          <p:nvSpPr>
            <p:cNvPr id="232" name="Text Box 7"/>
            <p:cNvSpPr txBox="1">
              <a:spLocks noChangeArrowheads="1"/>
            </p:cNvSpPr>
            <p:nvPr/>
          </p:nvSpPr>
          <p:spPr bwMode="auto">
            <a:xfrm>
              <a:off x="5580120" y="4293096"/>
              <a:ext cx="7920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z</a:t>
              </a:r>
              <a:r>
                <a:rPr lang="en-US" baseline="-25000" dirty="0" smtClean="0">
                  <a:latin typeface="Comic Sans MS"/>
                  <a:cs typeface="Comic Sans MS"/>
                </a:rPr>
                <a:t>2</a:t>
              </a:r>
            </a:p>
          </p:txBody>
        </p:sp>
      </p:grpSp>
      <p:sp>
        <p:nvSpPr>
          <p:cNvPr id="235" name="Right Brace 234"/>
          <p:cNvSpPr/>
          <p:nvPr/>
        </p:nvSpPr>
        <p:spPr>
          <a:xfrm>
            <a:off x="8604448" y="1844824"/>
            <a:ext cx="144016" cy="2880320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>
              <a:latin typeface="Comic Sans MS"/>
              <a:cs typeface="Comic Sans MS"/>
            </a:endParaRPr>
          </a:p>
        </p:txBody>
      </p:sp>
      <p:sp>
        <p:nvSpPr>
          <p:cNvPr id="241" name="Text Box 7"/>
          <p:cNvSpPr txBox="1">
            <a:spLocks noChangeArrowheads="1"/>
          </p:cNvSpPr>
          <p:nvPr/>
        </p:nvSpPr>
        <p:spPr bwMode="auto">
          <a:xfrm>
            <a:off x="8676456" y="3068960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Comic Sans MS"/>
                <a:cs typeface="Comic Sans MS"/>
              </a:rPr>
              <a:t>D</a:t>
            </a:r>
            <a:endParaRPr lang="en-US" sz="2400" baseline="-25000" dirty="0" smtClean="0">
              <a:latin typeface="Comic Sans MS"/>
              <a:cs typeface="Comic Sans MS"/>
            </a:endParaRPr>
          </a:p>
        </p:txBody>
      </p:sp>
      <p:sp>
        <p:nvSpPr>
          <p:cNvPr id="243" name="Text Box 7"/>
          <p:cNvSpPr txBox="1">
            <a:spLocks noChangeArrowheads="1"/>
          </p:cNvSpPr>
          <p:nvPr/>
        </p:nvSpPr>
        <p:spPr bwMode="auto">
          <a:xfrm>
            <a:off x="-36512" y="5953556"/>
            <a:ext cx="4248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 Parameter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L</a:t>
            </a:r>
            <a:r>
              <a:rPr lang="en-US" sz="2400" dirty="0" smtClean="0">
                <a:latin typeface="Comic Sans MS"/>
                <a:cs typeface="Comic Sans MS"/>
              </a:rPr>
              <a:t> :  L-level SHE</a:t>
            </a:r>
          </a:p>
        </p:txBody>
      </p:sp>
      <p:sp>
        <p:nvSpPr>
          <p:cNvPr id="244" name="Right Brace 243"/>
          <p:cNvSpPr/>
          <p:nvPr/>
        </p:nvSpPr>
        <p:spPr>
          <a:xfrm rot="10800000">
            <a:off x="395536" y="4437112"/>
            <a:ext cx="288032" cy="1512168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>
              <a:latin typeface="Comic Sans MS"/>
              <a:cs typeface="Comic Sans MS"/>
            </a:endParaRPr>
          </a:p>
        </p:txBody>
      </p:sp>
      <p:sp>
        <p:nvSpPr>
          <p:cNvPr id="245" name="Right Brace 244"/>
          <p:cNvSpPr/>
          <p:nvPr/>
        </p:nvSpPr>
        <p:spPr>
          <a:xfrm rot="10800000">
            <a:off x="395537" y="1340768"/>
            <a:ext cx="288032" cy="1512168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>
              <a:latin typeface="Comic Sans MS"/>
              <a:cs typeface="Comic Sans MS"/>
            </a:endParaRPr>
          </a:p>
        </p:txBody>
      </p:sp>
      <p:sp>
        <p:nvSpPr>
          <p:cNvPr id="246" name="Text Box 7"/>
          <p:cNvSpPr txBox="1">
            <a:spLocks noChangeArrowheads="1"/>
          </p:cNvSpPr>
          <p:nvPr/>
        </p:nvSpPr>
        <p:spPr bwMode="auto">
          <a:xfrm>
            <a:off x="43880" y="4941168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Comic Sans MS"/>
                <a:cs typeface="Comic Sans MS"/>
              </a:rPr>
              <a:t>L</a:t>
            </a:r>
            <a:endParaRPr lang="en-US" sz="2400" baseline="-25000" dirty="0" smtClean="0">
              <a:latin typeface="Comic Sans MS"/>
              <a:cs typeface="Comic Sans MS"/>
            </a:endParaRPr>
          </a:p>
        </p:txBody>
      </p:sp>
      <p:sp>
        <p:nvSpPr>
          <p:cNvPr id="247" name="Text Box 7"/>
          <p:cNvSpPr txBox="1">
            <a:spLocks noChangeArrowheads="1"/>
          </p:cNvSpPr>
          <p:nvPr/>
        </p:nvSpPr>
        <p:spPr bwMode="auto">
          <a:xfrm>
            <a:off x="43880" y="1844824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Comic Sans MS"/>
                <a:cs typeface="Comic Sans MS"/>
              </a:rPr>
              <a:t>L</a:t>
            </a:r>
            <a:endParaRPr lang="en-US" sz="2400" baseline="-25000" dirty="0" smtClean="0">
              <a:latin typeface="Comic Sans MS"/>
              <a:cs typeface="Comic Sans MS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2915816" y="3429000"/>
            <a:ext cx="4093549" cy="523220"/>
            <a:chOff x="2483768" y="3356992"/>
            <a:chExt cx="1368151" cy="523220"/>
          </a:xfrm>
        </p:grpSpPr>
        <p:sp>
          <p:nvSpPr>
            <p:cNvPr id="115" name="Rectangle 114"/>
            <p:cNvSpPr/>
            <p:nvPr/>
          </p:nvSpPr>
          <p:spPr>
            <a:xfrm>
              <a:off x="2483768" y="3356992"/>
              <a:ext cx="1368151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omic Sans MS"/>
                <a:cs typeface="Comic Sans MS"/>
              </a:endParaRPr>
            </a:p>
          </p:txBody>
        </p:sp>
        <p:sp>
          <p:nvSpPr>
            <p:cNvPr id="116" name="Text Box 7"/>
            <p:cNvSpPr txBox="1">
              <a:spLocks noChangeArrowheads="1"/>
            </p:cNvSpPr>
            <p:nvPr/>
          </p:nvSpPr>
          <p:spPr bwMode="auto">
            <a:xfrm>
              <a:off x="2483768" y="3356992"/>
              <a:ext cx="135976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dirty="0" smtClean="0">
                  <a:latin typeface="Comic Sans MS"/>
                  <a:cs typeface="Comic Sans MS"/>
                </a:rPr>
                <a:t>Refresh</a:t>
              </a:r>
              <a:endParaRPr lang="en-US" sz="2800" baseline="-25000" dirty="0" smtClean="0">
                <a:latin typeface="Comic Sans MS"/>
                <a:cs typeface="Comic Sans MS"/>
              </a:endParaRPr>
            </a:p>
          </p:txBody>
        </p:sp>
      </p:grpSp>
      <p:cxnSp>
        <p:nvCxnSpPr>
          <p:cNvPr id="126" name="Straight Arrow Connector 125"/>
          <p:cNvCxnSpPr/>
          <p:nvPr/>
        </p:nvCxnSpPr>
        <p:spPr>
          <a:xfrm>
            <a:off x="6660232" y="2647112"/>
            <a:ext cx="0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2123728" y="2612272"/>
            <a:ext cx="936104" cy="6109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 Box 7"/>
          <p:cNvSpPr txBox="1">
            <a:spLocks noChangeArrowheads="1"/>
          </p:cNvSpPr>
          <p:nvPr/>
        </p:nvSpPr>
        <p:spPr bwMode="auto">
          <a:xfrm>
            <a:off x="2411768" y="2574196"/>
            <a:ext cx="792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w</a:t>
            </a:r>
            <a:r>
              <a:rPr lang="en-US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</a:p>
        </p:txBody>
      </p:sp>
      <p:cxnSp>
        <p:nvCxnSpPr>
          <p:cNvPr id="132" name="Straight Arrow Connector 131"/>
          <p:cNvCxnSpPr/>
          <p:nvPr/>
        </p:nvCxnSpPr>
        <p:spPr>
          <a:xfrm flipH="1">
            <a:off x="3275856" y="2647112"/>
            <a:ext cx="1008112" cy="5844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 Box 7"/>
          <p:cNvSpPr txBox="1">
            <a:spLocks noChangeArrowheads="1"/>
          </p:cNvSpPr>
          <p:nvPr/>
        </p:nvSpPr>
        <p:spPr bwMode="auto">
          <a:xfrm>
            <a:off x="3563896" y="2564904"/>
            <a:ext cx="792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w</a:t>
            </a:r>
            <a:r>
              <a:rPr lang="en-US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</a:p>
        </p:txBody>
      </p:sp>
      <p:sp>
        <p:nvSpPr>
          <p:cNvPr id="134" name="Text Box 7"/>
          <p:cNvSpPr txBox="1">
            <a:spLocks noChangeArrowheads="1"/>
          </p:cNvSpPr>
          <p:nvPr/>
        </p:nvSpPr>
        <p:spPr bwMode="auto">
          <a:xfrm>
            <a:off x="6660240" y="2646204"/>
            <a:ext cx="792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w</a:t>
            </a:r>
            <a:r>
              <a:rPr lang="en-US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</a:p>
        </p:txBody>
      </p:sp>
      <p:cxnSp>
        <p:nvCxnSpPr>
          <p:cNvPr id="138" name="Straight Arrow Connector 137"/>
          <p:cNvCxnSpPr/>
          <p:nvPr/>
        </p:nvCxnSpPr>
        <p:spPr>
          <a:xfrm>
            <a:off x="6660232" y="2646204"/>
            <a:ext cx="0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2123728" y="2611364"/>
            <a:ext cx="936104" cy="6109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 Box 7"/>
          <p:cNvSpPr txBox="1">
            <a:spLocks noChangeArrowheads="1"/>
          </p:cNvSpPr>
          <p:nvPr/>
        </p:nvSpPr>
        <p:spPr bwMode="auto">
          <a:xfrm>
            <a:off x="2411768" y="2555612"/>
            <a:ext cx="792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w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</a:p>
        </p:txBody>
      </p:sp>
      <p:cxnSp>
        <p:nvCxnSpPr>
          <p:cNvPr id="141" name="Straight Arrow Connector 140"/>
          <p:cNvCxnSpPr/>
          <p:nvPr/>
        </p:nvCxnSpPr>
        <p:spPr>
          <a:xfrm flipH="1">
            <a:off x="3275856" y="2646204"/>
            <a:ext cx="1008112" cy="5844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 Box 7"/>
          <p:cNvSpPr txBox="1">
            <a:spLocks noChangeArrowheads="1"/>
          </p:cNvSpPr>
          <p:nvPr/>
        </p:nvSpPr>
        <p:spPr bwMode="auto">
          <a:xfrm>
            <a:off x="3563896" y="2555612"/>
            <a:ext cx="792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w</a:t>
            </a:r>
            <a:r>
              <a:rPr lang="en-US" baseline="-25000" dirty="0" smtClean="0">
                <a:latin typeface="Comic Sans MS"/>
                <a:cs typeface="Comic Sans MS"/>
              </a:rPr>
              <a:t>2</a:t>
            </a:r>
          </a:p>
        </p:txBody>
      </p:sp>
      <p:sp>
        <p:nvSpPr>
          <p:cNvPr id="143" name="Text Box 7"/>
          <p:cNvSpPr txBox="1">
            <a:spLocks noChangeArrowheads="1"/>
          </p:cNvSpPr>
          <p:nvPr/>
        </p:nvSpPr>
        <p:spPr bwMode="auto">
          <a:xfrm>
            <a:off x="6660240" y="2627620"/>
            <a:ext cx="792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w</a:t>
            </a:r>
            <a:r>
              <a:rPr lang="en-US" baseline="-25000" dirty="0" smtClean="0">
                <a:latin typeface="Comic Sans MS"/>
                <a:cs typeface="Comic Sans MS"/>
              </a:rPr>
              <a:t>3</a:t>
            </a:r>
          </a:p>
        </p:txBody>
      </p:sp>
      <p:sp>
        <p:nvSpPr>
          <p:cNvPr id="144" name="Text Box 7"/>
          <p:cNvSpPr txBox="1">
            <a:spLocks noChangeArrowheads="1"/>
          </p:cNvSpPr>
          <p:nvPr/>
        </p:nvSpPr>
        <p:spPr bwMode="auto">
          <a:xfrm>
            <a:off x="-36512" y="6309149"/>
            <a:ext cx="89289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 Fresh </a:t>
            </a:r>
            <a:r>
              <a:rPr lang="en-US" sz="2400" dirty="0" err="1" smtClean="0">
                <a:latin typeface="Comic Sans MS"/>
                <a:cs typeface="Comic Sans MS"/>
              </a:rPr>
              <a:t>ciphertexts</a:t>
            </a:r>
            <a:r>
              <a:rPr lang="en-US" sz="2400" dirty="0" smtClean="0">
                <a:latin typeface="Comic Sans MS"/>
                <a:cs typeface="Comic Sans MS"/>
              </a:rPr>
              <a:t> without perturbing the plaintext</a:t>
            </a:r>
          </a:p>
        </p:txBody>
      </p:sp>
      <p:cxnSp>
        <p:nvCxnSpPr>
          <p:cNvPr id="145" name="Straight Arrow Connector 144"/>
          <p:cNvCxnSpPr/>
          <p:nvPr/>
        </p:nvCxnSpPr>
        <p:spPr>
          <a:xfrm>
            <a:off x="3059832" y="4005064"/>
            <a:ext cx="72008" cy="50405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 Box 7"/>
          <p:cNvSpPr txBox="1">
            <a:spLocks noChangeArrowheads="1"/>
          </p:cNvSpPr>
          <p:nvPr/>
        </p:nvSpPr>
        <p:spPr bwMode="auto">
          <a:xfrm>
            <a:off x="3059832" y="4005064"/>
            <a:ext cx="792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B050"/>
                </a:solidFill>
                <a:latin typeface="Comic Sans MS"/>
                <a:cs typeface="Comic Sans MS"/>
              </a:rPr>
              <a:t>w</a:t>
            </a:r>
            <a:r>
              <a:rPr lang="en-US" baseline="-25000" dirty="0" smtClean="0">
                <a:solidFill>
                  <a:srgbClr val="00B050"/>
                </a:solidFill>
                <a:latin typeface="Comic Sans MS"/>
                <a:cs typeface="Comic Sans MS"/>
              </a:rPr>
              <a:t>1</a:t>
            </a:r>
          </a:p>
        </p:txBody>
      </p:sp>
      <p:cxnSp>
        <p:nvCxnSpPr>
          <p:cNvPr id="149" name="Straight Arrow Connector 148"/>
          <p:cNvCxnSpPr/>
          <p:nvPr/>
        </p:nvCxnSpPr>
        <p:spPr>
          <a:xfrm flipH="1">
            <a:off x="3347864" y="4077072"/>
            <a:ext cx="1440160" cy="576064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 Box 7"/>
          <p:cNvSpPr txBox="1">
            <a:spLocks noChangeArrowheads="1"/>
          </p:cNvSpPr>
          <p:nvPr/>
        </p:nvSpPr>
        <p:spPr bwMode="auto">
          <a:xfrm>
            <a:off x="3707904" y="3995772"/>
            <a:ext cx="792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B050"/>
                </a:solidFill>
                <a:latin typeface="Comic Sans MS"/>
                <a:cs typeface="Comic Sans MS"/>
              </a:rPr>
              <a:t>w</a:t>
            </a:r>
            <a:r>
              <a:rPr lang="en-US" baseline="-25000" dirty="0" smtClean="0">
                <a:solidFill>
                  <a:srgbClr val="00B050"/>
                </a:solidFill>
                <a:latin typeface="Comic Sans MS"/>
                <a:cs typeface="Comic Sans MS"/>
              </a:rPr>
              <a:t>2</a:t>
            </a:r>
          </a:p>
        </p:txBody>
      </p:sp>
      <p:cxnSp>
        <p:nvCxnSpPr>
          <p:cNvPr id="154" name="Straight Arrow Connector 153"/>
          <p:cNvCxnSpPr/>
          <p:nvPr/>
        </p:nvCxnSpPr>
        <p:spPr>
          <a:xfrm>
            <a:off x="5580112" y="4077072"/>
            <a:ext cx="864096" cy="50405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 Box 7"/>
          <p:cNvSpPr txBox="1">
            <a:spLocks noChangeArrowheads="1"/>
          </p:cNvSpPr>
          <p:nvPr/>
        </p:nvSpPr>
        <p:spPr bwMode="auto">
          <a:xfrm>
            <a:off x="5940152" y="4005064"/>
            <a:ext cx="792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B050"/>
                </a:solidFill>
                <a:latin typeface="Comic Sans MS"/>
                <a:cs typeface="Comic Sans MS"/>
              </a:rPr>
              <a:t>w</a:t>
            </a:r>
            <a:r>
              <a:rPr lang="en-US" baseline="-25000" dirty="0" smtClean="0">
                <a:solidFill>
                  <a:srgbClr val="00B050"/>
                </a:solidFill>
                <a:latin typeface="Comic Sans MS"/>
                <a:cs typeface="Comic Sans M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85443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/>
      <p:bldP spid="128" grpId="0"/>
      <p:bldP spid="133" grpId="0"/>
      <p:bldP spid="134" grpId="0"/>
      <p:bldP spid="140" grpId="0"/>
      <p:bldP spid="142" grpId="0"/>
      <p:bldP spid="143" grpId="0"/>
      <p:bldP spid="144" grpId="0"/>
      <p:bldP spid="148" grpId="0"/>
      <p:bldP spid="152" grpId="0"/>
      <p:bldP spid="1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1438" y="-27384"/>
            <a:ext cx="89154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How to Refresh?</a:t>
            </a:r>
            <a:endParaRPr lang="en-US" sz="4000" kern="0" dirty="0">
              <a:solidFill>
                <a:srgbClr val="009900"/>
              </a:solidFill>
              <a:latin typeface="Comic Sans MS"/>
              <a:ea typeface="+mj-ea"/>
              <a:cs typeface="Comic Sans MS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98043" y="1250757"/>
            <a:ext cx="39352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  Gentry’s Bootstrapping</a:t>
            </a:r>
            <a:endParaRPr lang="en-US" sz="24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368800" y="1284626"/>
            <a:ext cx="44995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Comic Sans MS"/>
                <a:cs typeface="Comic Sans MS"/>
              </a:rPr>
              <a:t>No! Computationally Expensive </a:t>
            </a:r>
            <a:endParaRPr lang="en-US" sz="24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406" y="2259137"/>
            <a:ext cx="7450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“Distributed Bootstrapping” of </a:t>
            </a:r>
            <a:r>
              <a:rPr lang="en-US" sz="2400" dirty="0" smtClean="0">
                <a:latin typeface="Comic Sans MS"/>
                <a:cs typeface="Comic Sans MS"/>
              </a:rPr>
              <a:t>SHE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6603" y="3345932"/>
            <a:ext cx="48910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 Interactive (distributed decryption)  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6606" y="3769260"/>
            <a:ext cx="34291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 Communication efficient  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80472" y="4238593"/>
            <a:ext cx="13388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 Simple  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46606" y="2922610"/>
            <a:ext cx="38651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 Computationally inexpensive  </a:t>
            </a:r>
            <a:endParaRPr lang="en-US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41350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1438" y="-27384"/>
            <a:ext cx="89154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Distributed Refresh/Bootstrapping</a:t>
            </a:r>
            <a:endParaRPr lang="en-US" sz="4000" kern="0" dirty="0">
              <a:solidFill>
                <a:srgbClr val="009900"/>
              </a:solidFill>
              <a:latin typeface="Comic Sans MS"/>
              <a:ea typeface="+mj-ea"/>
              <a:cs typeface="Comic Sans MS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30311" y="1250757"/>
            <a:ext cx="17678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Comic Sans MS"/>
                <a:cs typeface="Comic Sans MS"/>
              </a:rPr>
              <a:t>Refresh</a:t>
            </a:r>
            <a:endParaRPr lang="en-US" sz="24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19272" y="849867"/>
            <a:ext cx="3456841" cy="1513132"/>
            <a:chOff x="4879014" y="849867"/>
            <a:chExt cx="3456841" cy="1513132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79014" y="849867"/>
              <a:ext cx="1396495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6804416" y="1962889"/>
              <a:ext cx="153143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Comic Sans MS"/>
                  <a:cs typeface="Comic Sans MS"/>
                </a:rPr>
                <a:t>r is random</a:t>
              </a:r>
              <a:endParaRPr lang="en-US" sz="2000" dirty="0">
                <a:latin typeface="Comic Sans MS"/>
                <a:cs typeface="Comic Sans MS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7059302" y="1034455"/>
              <a:ext cx="1018608" cy="908085"/>
              <a:chOff x="428596" y="1879830"/>
              <a:chExt cx="1018608" cy="908085"/>
            </a:xfrm>
          </p:grpSpPr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8596" y="1879830"/>
                <a:ext cx="868680" cy="723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" name="Text Box 7"/>
              <p:cNvSpPr txBox="1">
                <a:spLocks noChangeArrowheads="1"/>
              </p:cNvSpPr>
              <p:nvPr/>
            </p:nvSpPr>
            <p:spPr bwMode="auto">
              <a:xfrm>
                <a:off x="564539" y="1944139"/>
                <a:ext cx="50405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r</a:t>
                </a:r>
                <a:endParaRPr lang="en-US" sz="2400" b="1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135400" y="2418583"/>
                <a:ext cx="311804" cy="369332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  <a:latin typeface="Comic Sans MS"/>
                    <a:cs typeface="Comic Sans MS"/>
                    <a:sym typeface="Wingdings"/>
                  </a:rPr>
                  <a:t>L</a:t>
                </a:r>
                <a:endParaRPr lang="en-US" dirty="0"/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1655479" y="1173918"/>
            <a:ext cx="954701" cy="908085"/>
            <a:chOff x="428596" y="1879830"/>
            <a:chExt cx="954701" cy="908085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596" y="1879830"/>
              <a:ext cx="86868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564539" y="1944139"/>
              <a:ext cx="5040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m</a:t>
              </a:r>
              <a:endParaRPr lang="en-US" sz="2400" b="1" baseline="-250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135400" y="2418583"/>
              <a:ext cx="247897" cy="369332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latin typeface="Comic Sans MS"/>
                  <a:cs typeface="Comic Sans MS"/>
                  <a:sym typeface="Wingdings"/>
                </a:rPr>
                <a:t>l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30311" y="2374348"/>
            <a:ext cx="6204839" cy="1001723"/>
            <a:chOff x="230311" y="2374348"/>
            <a:chExt cx="6204839" cy="1001723"/>
          </a:xfrm>
        </p:grpSpPr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2591449" y="2429417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</a:t>
              </a:r>
              <a:endParaRPr lang="en-US" sz="3600" dirty="0" smtClean="0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4233322" y="2647949"/>
              <a:ext cx="677333" cy="46166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30311" y="2607906"/>
              <a:ext cx="92818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Mask: </a:t>
              </a:r>
              <a:endParaRPr lang="en-US" sz="2000" b="1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621611" y="2467986"/>
              <a:ext cx="954701" cy="908085"/>
              <a:chOff x="428596" y="1879830"/>
              <a:chExt cx="954701" cy="908085"/>
            </a:xfrm>
          </p:grpSpPr>
          <p:pic>
            <p:nvPicPr>
              <p:cNvPr id="39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8596" y="1879830"/>
                <a:ext cx="868680" cy="723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0" name="Text Box 7"/>
              <p:cNvSpPr txBox="1">
                <a:spLocks noChangeArrowheads="1"/>
              </p:cNvSpPr>
              <p:nvPr/>
            </p:nvSpPr>
            <p:spPr bwMode="auto">
              <a:xfrm>
                <a:off x="564539" y="1944139"/>
                <a:ext cx="50405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m</a:t>
                </a:r>
                <a:endParaRPr lang="en-US" sz="2400" b="1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135400" y="2418583"/>
                <a:ext cx="247897" cy="369332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  <a:latin typeface="Comic Sans MS"/>
                    <a:cs typeface="Comic Sans MS"/>
                    <a:sym typeface="Wingdings"/>
                  </a:rPr>
                  <a:t>l</a:t>
                </a:r>
                <a:endParaRPr lang="en-US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3146985" y="2456932"/>
              <a:ext cx="1018608" cy="908085"/>
              <a:chOff x="394730" y="1930629"/>
              <a:chExt cx="1018608" cy="908085"/>
            </a:xfrm>
          </p:grpSpPr>
          <p:pic>
            <p:nvPicPr>
              <p:cNvPr id="52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94730" y="1930629"/>
                <a:ext cx="868680" cy="723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3" name="Text Box 7"/>
              <p:cNvSpPr txBox="1">
                <a:spLocks noChangeArrowheads="1"/>
              </p:cNvSpPr>
              <p:nvPr/>
            </p:nvSpPr>
            <p:spPr bwMode="auto">
              <a:xfrm>
                <a:off x="581472" y="1961072"/>
                <a:ext cx="50405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r</a:t>
                </a:r>
                <a:endParaRPr lang="en-US" sz="2400" b="1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101534" y="2469382"/>
                <a:ext cx="311804" cy="369332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  <a:latin typeface="Comic Sans MS"/>
                    <a:cs typeface="Comic Sans MS"/>
                    <a:sym typeface="Wingdings"/>
                  </a:rPr>
                  <a:t>L</a:t>
                </a:r>
                <a:endParaRPr lang="en-US" dirty="0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4944524" y="2374348"/>
              <a:ext cx="1490626" cy="963639"/>
              <a:chOff x="428596" y="1879830"/>
              <a:chExt cx="896667" cy="873561"/>
            </a:xfrm>
          </p:grpSpPr>
          <p:pic>
            <p:nvPicPr>
              <p:cNvPr id="5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8596" y="1879830"/>
                <a:ext cx="868680" cy="723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8" name="Text Box 7"/>
              <p:cNvSpPr txBox="1">
                <a:spLocks noChangeArrowheads="1"/>
              </p:cNvSpPr>
              <p:nvPr/>
            </p:nvSpPr>
            <p:spPr bwMode="auto">
              <a:xfrm>
                <a:off x="531400" y="1927206"/>
                <a:ext cx="68641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err="1">
                    <a:solidFill>
                      <a:srgbClr val="0000FF"/>
                    </a:solidFill>
                    <a:latin typeface="Comic Sans MS"/>
                    <a:cs typeface="Comic Sans MS"/>
                    <a:sym typeface="Symbol"/>
                  </a:rPr>
                  <a:t>m</a:t>
                </a:r>
                <a:r>
                  <a:rPr lang="en-US" sz="2400" dirty="0" err="1" smtClean="0">
                    <a:sym typeface="Symbol"/>
                  </a:rPr>
                  <a:t>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r</a:t>
                </a:r>
                <a:endParaRPr lang="en-US" sz="2400" b="1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176144" y="2418583"/>
                <a:ext cx="149119" cy="334808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  <a:latin typeface="Comic Sans MS"/>
                    <a:cs typeface="Comic Sans MS"/>
                    <a:sym typeface="Wingdings"/>
                  </a:rPr>
                  <a:t>l</a:t>
                </a:r>
                <a:endParaRPr lang="en-US" dirty="0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145649" y="3682880"/>
            <a:ext cx="8979898" cy="975907"/>
            <a:chOff x="145649" y="3682880"/>
            <a:chExt cx="8979898" cy="975907"/>
          </a:xfrm>
        </p:grpSpPr>
        <p:sp>
          <p:nvSpPr>
            <p:cNvPr id="22" name="Rectangle 21"/>
            <p:cNvSpPr/>
            <p:nvPr/>
          </p:nvSpPr>
          <p:spPr>
            <a:xfrm>
              <a:off x="2727264" y="3748597"/>
              <a:ext cx="46082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using distributed decryption of SHE</a:t>
              </a:r>
              <a:endParaRPr lang="en-US" sz="20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5649" y="3810152"/>
              <a:ext cx="127909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Decrypt: </a:t>
              </a:r>
              <a:endParaRPr lang="en-US" sz="2000" b="1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7376640" y="3722865"/>
              <a:ext cx="677333" cy="46166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8021835" y="3682880"/>
              <a:ext cx="11037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 m </a:t>
              </a:r>
              <a:r>
                <a:rPr lang="en-US" sz="2400" dirty="0" smtClean="0">
                  <a:sym typeface="Symbol"/>
                </a:rPr>
                <a:t> </a:t>
              </a:r>
              <a:r>
                <a:rPr lang="en-US" sz="2400" dirty="0" smtClean="0">
                  <a:latin typeface="Comic Sans MS"/>
                  <a:cs typeface="Comic Sans MS"/>
                </a:rPr>
                <a:t>r</a:t>
              </a:r>
              <a:endParaRPr lang="en-US" sz="24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1400114" y="3695148"/>
              <a:ext cx="1490626" cy="963639"/>
              <a:chOff x="428596" y="1879830"/>
              <a:chExt cx="896667" cy="873561"/>
            </a:xfrm>
          </p:grpSpPr>
          <p:pic>
            <p:nvPicPr>
              <p:cNvPr id="6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8596" y="1879830"/>
                <a:ext cx="868680" cy="723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" name="Text Box 7"/>
              <p:cNvSpPr txBox="1">
                <a:spLocks noChangeArrowheads="1"/>
              </p:cNvSpPr>
              <p:nvPr/>
            </p:nvSpPr>
            <p:spPr bwMode="auto">
              <a:xfrm>
                <a:off x="521214" y="1927206"/>
                <a:ext cx="686415" cy="418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err="1" smtClean="0">
                    <a:solidFill>
                      <a:srgbClr val="0000FF"/>
                    </a:solidFill>
                    <a:latin typeface="Comic Sans MS"/>
                    <a:cs typeface="Comic Sans MS"/>
                    <a:sym typeface="Symbol"/>
                  </a:rPr>
                  <a:t>m</a:t>
                </a:r>
                <a:r>
                  <a:rPr lang="en-US" sz="2400" dirty="0" err="1" smtClean="0">
                    <a:sym typeface="Symbol"/>
                  </a:rPr>
                  <a:t>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r</a:t>
                </a:r>
                <a:endParaRPr lang="en-US" sz="2400" b="1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176144" y="2418583"/>
                <a:ext cx="149119" cy="334808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  <a:latin typeface="Comic Sans MS"/>
                    <a:cs typeface="Comic Sans MS"/>
                    <a:sym typeface="Wingdings"/>
                  </a:rPr>
                  <a:t>l</a:t>
                </a:r>
                <a:endParaRPr lang="en-US" dirty="0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230317" y="4643588"/>
            <a:ext cx="7797474" cy="963639"/>
            <a:chOff x="230317" y="4643588"/>
            <a:chExt cx="7797474" cy="963639"/>
          </a:xfrm>
        </p:grpSpPr>
        <p:sp>
          <p:nvSpPr>
            <p:cNvPr id="29" name="Right Arrow 28"/>
            <p:cNvSpPr/>
            <p:nvPr/>
          </p:nvSpPr>
          <p:spPr>
            <a:xfrm>
              <a:off x="5655700" y="4916977"/>
              <a:ext cx="677333" cy="46166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30317" y="4643588"/>
              <a:ext cx="7797474" cy="963639"/>
              <a:chOff x="230317" y="4914516"/>
              <a:chExt cx="7797474" cy="963639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230317" y="5164795"/>
                <a:ext cx="16923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Re-encrypt: </a:t>
                </a:r>
                <a:endParaRPr lang="en-US" sz="2000" b="1" dirty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827033" y="5135458"/>
                <a:ext cx="399803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latin typeface="Comic Sans MS"/>
                    <a:cs typeface="Comic Sans MS"/>
                  </a:rPr>
                  <a:t>(m </a:t>
                </a:r>
                <a:r>
                  <a:rPr lang="en-US" sz="2400" dirty="0">
                    <a:sym typeface="Symbol"/>
                  </a:rPr>
                  <a:t> </a:t>
                </a:r>
                <a:r>
                  <a:rPr lang="en-US" sz="2400" dirty="0" smtClean="0">
                    <a:latin typeface="Comic Sans MS"/>
                    <a:cs typeface="Comic Sans MS"/>
                  </a:rPr>
                  <a:t>r) using </a:t>
                </a:r>
                <a:r>
                  <a:rPr lang="en-US" sz="2400" dirty="0" err="1" smtClean="0">
                    <a:latin typeface="Comic Sans MS"/>
                    <a:cs typeface="Comic Sans MS"/>
                  </a:rPr>
                  <a:t>Enc</a:t>
                </a:r>
                <a:r>
                  <a:rPr lang="en-US" sz="2400" dirty="0" smtClean="0">
                    <a:latin typeface="Comic Sans MS"/>
                    <a:cs typeface="Comic Sans MS"/>
                  </a:rPr>
                  <a:t> of SHE    </a:t>
                </a:r>
                <a:endParaRPr lang="en-US" sz="2400" dirty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>
                <a:off x="6473257" y="4914516"/>
                <a:ext cx="1554534" cy="963639"/>
                <a:chOff x="428596" y="1879830"/>
                <a:chExt cx="935110" cy="873561"/>
              </a:xfrm>
            </p:grpSpPr>
            <p:pic>
              <p:nvPicPr>
                <p:cNvPr id="70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28596" y="1879830"/>
                  <a:ext cx="868680" cy="723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31400" y="1927206"/>
                  <a:ext cx="686415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 b="1" dirty="0" err="1">
                      <a:solidFill>
                        <a:srgbClr val="0000FF"/>
                      </a:solidFill>
                      <a:latin typeface="Comic Sans MS"/>
                      <a:cs typeface="Comic Sans MS"/>
                      <a:sym typeface="Symbol"/>
                    </a:rPr>
                    <a:t>m</a:t>
                  </a:r>
                  <a:r>
                    <a:rPr lang="en-US" sz="2400" dirty="0" err="1" smtClean="0">
                      <a:sym typeface="Symbol"/>
                    </a:rPr>
                    <a:t></a:t>
                  </a:r>
                  <a:r>
                    <a:rPr lang="en-US" sz="2400" b="1" dirty="0" err="1" smtClean="0">
                      <a:solidFill>
                        <a:srgbClr val="0000FF"/>
                      </a:solidFill>
                      <a:latin typeface="Comic Sans MS"/>
                      <a:cs typeface="Comic Sans MS"/>
                    </a:rPr>
                    <a:t>r</a:t>
                  </a:r>
                  <a:endParaRPr lang="en-US" sz="2400" b="1" baseline="-25000" dirty="0" smtClean="0">
                    <a:solidFill>
                      <a:srgbClr val="0000FF"/>
                    </a:solidFill>
                    <a:latin typeface="Comic Sans MS"/>
                    <a:cs typeface="Comic Sans MS"/>
                  </a:endParaRP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1176144" y="2418583"/>
                  <a:ext cx="187562" cy="334808"/>
                </a:xfrm>
                <a:prstGeom prst="rect">
                  <a:avLst/>
                </a:prstGeom>
                <a:solidFill>
                  <a:srgbClr val="CCFFCC"/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solidFill>
                        <a:srgbClr val="0000FF"/>
                      </a:solidFill>
                      <a:latin typeface="Comic Sans MS"/>
                      <a:cs typeface="Comic Sans MS"/>
                      <a:sym typeface="Wingdings"/>
                    </a:rPr>
                    <a:t>L</a:t>
                  </a:r>
                  <a:endParaRPr lang="en-US" dirty="0"/>
                </a:p>
              </p:txBody>
            </p:sp>
          </p:grpSp>
        </p:grpSp>
      </p:grpSp>
      <p:grpSp>
        <p:nvGrpSpPr>
          <p:cNvPr id="21" name="Group 20"/>
          <p:cNvGrpSpPr/>
          <p:nvPr/>
        </p:nvGrpSpPr>
        <p:grpSpPr>
          <a:xfrm>
            <a:off x="298046" y="5832953"/>
            <a:ext cx="5953114" cy="1008841"/>
            <a:chOff x="298046" y="5832953"/>
            <a:chExt cx="5953114" cy="1008841"/>
          </a:xfrm>
        </p:grpSpPr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2828514" y="5832953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</a:t>
              </a:r>
              <a:endParaRPr lang="en-US" sz="3600" dirty="0" smtClean="0"/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4368789" y="5966820"/>
              <a:ext cx="677333" cy="46166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98046" y="6028375"/>
              <a:ext cx="12242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Unmask: </a:t>
              </a:r>
              <a:endParaRPr lang="en-US" sz="2000" b="1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1467410" y="5878155"/>
              <a:ext cx="1554534" cy="963639"/>
              <a:chOff x="428596" y="1879830"/>
              <a:chExt cx="935110" cy="873561"/>
            </a:xfrm>
          </p:grpSpPr>
          <p:pic>
            <p:nvPicPr>
              <p:cNvPr id="7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8596" y="1879830"/>
                <a:ext cx="868680" cy="723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5" name="Text Box 7"/>
              <p:cNvSpPr txBox="1">
                <a:spLocks noChangeArrowheads="1"/>
              </p:cNvSpPr>
              <p:nvPr/>
            </p:nvSpPr>
            <p:spPr bwMode="auto">
              <a:xfrm>
                <a:off x="531400" y="1927206"/>
                <a:ext cx="68641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err="1">
                    <a:solidFill>
                      <a:srgbClr val="0000FF"/>
                    </a:solidFill>
                    <a:latin typeface="Comic Sans MS"/>
                    <a:cs typeface="Comic Sans MS"/>
                    <a:sym typeface="Symbol"/>
                  </a:rPr>
                  <a:t>m</a:t>
                </a:r>
                <a:r>
                  <a:rPr lang="en-US" sz="2400" dirty="0" err="1" smtClean="0">
                    <a:sym typeface="Symbol"/>
                  </a:rPr>
                  <a:t>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r</a:t>
                </a:r>
                <a:endParaRPr lang="en-US" sz="2400" b="1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176144" y="2418583"/>
                <a:ext cx="187562" cy="334808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  <a:latin typeface="Comic Sans MS"/>
                    <a:cs typeface="Comic Sans MS"/>
                    <a:sym typeface="Wingdings"/>
                  </a:rPr>
                  <a:t>L</a:t>
                </a:r>
                <a:endParaRPr lang="en-US" dirty="0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3361751" y="5876087"/>
              <a:ext cx="1018608" cy="908085"/>
              <a:chOff x="428596" y="1879830"/>
              <a:chExt cx="1018608" cy="908085"/>
            </a:xfrm>
          </p:grpSpPr>
          <p:pic>
            <p:nvPicPr>
              <p:cNvPr id="7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8596" y="1879830"/>
                <a:ext cx="868680" cy="723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9" name="Text Box 7"/>
              <p:cNvSpPr txBox="1">
                <a:spLocks noChangeArrowheads="1"/>
              </p:cNvSpPr>
              <p:nvPr/>
            </p:nvSpPr>
            <p:spPr bwMode="auto">
              <a:xfrm>
                <a:off x="564539" y="1944139"/>
                <a:ext cx="50405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r</a:t>
                </a:r>
                <a:endParaRPr lang="en-US" sz="2400" b="1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135400" y="2418583"/>
                <a:ext cx="311804" cy="369332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  <a:latin typeface="Comic Sans MS"/>
                    <a:cs typeface="Comic Sans MS"/>
                    <a:sym typeface="Wingdings"/>
                  </a:rPr>
                  <a:t>L</a:t>
                </a:r>
                <a:endParaRPr lang="en-US" dirty="0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5232552" y="5882392"/>
              <a:ext cx="1018608" cy="908085"/>
              <a:chOff x="428596" y="1879830"/>
              <a:chExt cx="1018608" cy="908085"/>
            </a:xfrm>
          </p:grpSpPr>
          <p:pic>
            <p:nvPicPr>
              <p:cNvPr id="82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8596" y="1879830"/>
                <a:ext cx="868680" cy="723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" name="Text Box 7"/>
              <p:cNvSpPr txBox="1">
                <a:spLocks noChangeArrowheads="1"/>
              </p:cNvSpPr>
              <p:nvPr/>
            </p:nvSpPr>
            <p:spPr bwMode="auto">
              <a:xfrm>
                <a:off x="564539" y="1944139"/>
                <a:ext cx="50405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m</a:t>
                </a:r>
                <a:endParaRPr lang="en-US" sz="2400" b="1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135400" y="2418583"/>
                <a:ext cx="311804" cy="369332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  <a:latin typeface="Comic Sans MS"/>
                    <a:cs typeface="Comic Sans MS"/>
                    <a:sym typeface="Wingdings"/>
                  </a:rPr>
                  <a:t>L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3149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8000"/>
                </a:solidFill>
                <a:latin typeface="Comic Sans MS"/>
                <a:cs typeface="Comic Sans MS"/>
              </a:rPr>
              <a:t>Secure Multiparty Computation (MPC)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9524" y="1474572"/>
            <a:ext cx="8830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–         </a:t>
            </a:r>
            <a:endParaRPr lang="en-US" sz="28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3163" y="2891705"/>
            <a:ext cx="3650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A common n-input function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f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9924" y="2315394"/>
            <a:ext cx="3620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P</a:t>
            </a:r>
            <a:r>
              <a:rPr lang="en-US" sz="2400" baseline="-25000" dirty="0" smtClean="0">
                <a:latin typeface="Comic Sans MS"/>
                <a:cs typeface="Comic Sans MS"/>
              </a:rPr>
              <a:t>i</a:t>
            </a:r>
            <a:r>
              <a:rPr lang="en-US" sz="2400" dirty="0" smtClean="0">
                <a:latin typeface="Comic Sans MS"/>
                <a:cs typeface="Comic Sans MS"/>
              </a:rPr>
              <a:t> has private input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4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endParaRPr lang="en-US" sz="2400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0000" y="3883336"/>
            <a:ext cx="4260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Goal:- </a:t>
            </a:r>
            <a:r>
              <a:rPr lang="en-US" sz="2400" dirty="0" smtClean="0">
                <a:latin typeface="Comic Sans MS"/>
                <a:cs typeface="Comic Sans MS"/>
              </a:rPr>
              <a:t>compute f(x</a:t>
            </a:r>
            <a:r>
              <a:rPr lang="en-US" sz="2400" baseline="-25000" dirty="0" smtClean="0">
                <a:latin typeface="Comic Sans MS"/>
                <a:cs typeface="Comic Sans MS"/>
              </a:rPr>
              <a:t>1</a:t>
            </a:r>
            <a:r>
              <a:rPr lang="en-US" sz="2400" dirty="0" smtClean="0">
                <a:latin typeface="Comic Sans MS"/>
                <a:cs typeface="Comic Sans MS"/>
              </a:rPr>
              <a:t>,x</a:t>
            </a:r>
            <a:r>
              <a:rPr lang="en-US" sz="2400" baseline="-250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cs typeface="Comic Sans MS"/>
              </a:rPr>
              <a:t>,..x</a:t>
            </a:r>
            <a:r>
              <a:rPr lang="en-US" sz="2400" baseline="-25000" dirty="0" smtClean="0">
                <a:latin typeface="Comic Sans MS"/>
                <a:cs typeface="Comic Sans MS"/>
              </a:rPr>
              <a:t>n</a:t>
            </a:r>
            <a:r>
              <a:rPr lang="en-US" sz="2400" dirty="0" smtClean="0">
                <a:latin typeface="Comic Sans MS"/>
                <a:cs typeface="Comic Sans MS"/>
              </a:rPr>
              <a:t>)  </a:t>
            </a:r>
          </a:p>
          <a:p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               -- </a:t>
            </a:r>
            <a:r>
              <a:rPr lang="en-US" sz="2400" dirty="0" smtClean="0">
                <a:solidFill>
                  <a:srgbClr val="3366FF"/>
                </a:solidFill>
                <a:latin typeface="Comic Sans MS"/>
                <a:cs typeface="Comic Sans MS"/>
              </a:rPr>
              <a:t>Correctness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04852" y="4756046"/>
            <a:ext cx="2969815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Comic Sans MS"/>
                <a:cs typeface="Comic Sans MS"/>
              </a:rPr>
              <a:t>Hide</a:t>
            </a:r>
            <a:r>
              <a:rPr lang="en-US" sz="2400" dirty="0" smtClean="0">
                <a:latin typeface="Comic Sans MS"/>
                <a:cs typeface="Comic Sans MS"/>
              </a:rPr>
              <a:t> input of the 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honest parties 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    -- </a:t>
            </a:r>
            <a:r>
              <a:rPr lang="en-US" sz="2400" dirty="0" smtClean="0">
                <a:solidFill>
                  <a:srgbClr val="3366FF"/>
                </a:solidFill>
                <a:latin typeface="Comic Sans MS"/>
                <a:cs typeface="Comic Sans MS"/>
              </a:rPr>
              <a:t>Privacy</a:t>
            </a:r>
            <a:endParaRPr lang="en-US" sz="2400" dirty="0">
              <a:solidFill>
                <a:srgbClr val="3366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23" y="1557870"/>
            <a:ext cx="4672078" cy="3759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73404" y="1484986"/>
            <a:ext cx="3619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sz="2400" dirty="0" smtClean="0">
                <a:latin typeface="Comic Sans MS"/>
                <a:cs typeface="Comic Sans MS"/>
              </a:rPr>
              <a:t> parties P</a:t>
            </a:r>
            <a:r>
              <a:rPr lang="en-US" sz="2400" baseline="-25000" dirty="0" smtClean="0">
                <a:latin typeface="Comic Sans MS"/>
                <a:cs typeface="Comic Sans MS"/>
              </a:rPr>
              <a:t>1</a:t>
            </a:r>
            <a:r>
              <a:rPr lang="en-US" sz="2400" dirty="0" smtClean="0">
                <a:latin typeface="Comic Sans MS"/>
                <a:cs typeface="Comic Sans MS"/>
              </a:rPr>
              <a:t>,....,</a:t>
            </a:r>
            <a:r>
              <a:rPr lang="en-US" sz="2400" dirty="0" err="1" smtClean="0">
                <a:latin typeface="Comic Sans MS"/>
                <a:cs typeface="Comic Sans MS"/>
              </a:rPr>
              <a:t>P</a:t>
            </a:r>
            <a:r>
              <a:rPr lang="en-US" sz="2400" baseline="-25000" dirty="0" err="1" smtClean="0">
                <a:latin typeface="Comic Sans MS"/>
                <a:cs typeface="Comic Sans MS"/>
              </a:rPr>
              <a:t>n</a:t>
            </a:r>
            <a:r>
              <a:rPr lang="en-US" sz="2400" baseline="-25000" dirty="0" smtClean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  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  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r>
              <a:rPr lang="en-US" sz="2400" dirty="0" smtClean="0">
                <a:latin typeface="Comic Sans MS"/>
                <a:cs typeface="Comic Sans MS"/>
              </a:rPr>
              <a:t> corrupted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22297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1438" y="-27384"/>
            <a:ext cx="89154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Distributed Refresh/Bootstrapping</a:t>
            </a:r>
            <a:endParaRPr lang="en-US" sz="4000" kern="0" dirty="0">
              <a:solidFill>
                <a:srgbClr val="009900"/>
              </a:solidFill>
              <a:latin typeface="Comic Sans MS"/>
              <a:ea typeface="+mj-ea"/>
              <a:cs typeface="Comic Sans MS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1674049" y="764583"/>
            <a:ext cx="4580967" cy="92333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 smtClean="0">
                <a:latin typeface="Comic Sans MS"/>
                <a:cs typeface="Comic Sans MS"/>
              </a:rPr>
              <a:t>Offline Phase</a:t>
            </a:r>
            <a:endParaRPr lang="en-US" sz="54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072997" y="4759552"/>
            <a:ext cx="3456841" cy="1513132"/>
            <a:chOff x="4879014" y="849867"/>
            <a:chExt cx="3456841" cy="1513132"/>
          </a:xfrm>
        </p:grpSpPr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79014" y="849867"/>
              <a:ext cx="1396495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Rectangle 40"/>
            <p:cNvSpPr/>
            <p:nvPr/>
          </p:nvSpPr>
          <p:spPr>
            <a:xfrm>
              <a:off x="6804416" y="1962889"/>
              <a:ext cx="153143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Comic Sans MS"/>
                  <a:cs typeface="Comic Sans MS"/>
                </a:rPr>
                <a:t>r is random</a:t>
              </a:r>
              <a:endParaRPr lang="en-US" sz="2000" dirty="0">
                <a:latin typeface="Comic Sans MS"/>
                <a:cs typeface="Comic Sans MS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7059302" y="1034455"/>
              <a:ext cx="1018608" cy="908085"/>
              <a:chOff x="428596" y="1879830"/>
              <a:chExt cx="1018608" cy="908085"/>
            </a:xfrm>
          </p:grpSpPr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8596" y="1879830"/>
                <a:ext cx="868680" cy="723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" name="Text Box 7"/>
              <p:cNvSpPr txBox="1">
                <a:spLocks noChangeArrowheads="1"/>
              </p:cNvSpPr>
              <p:nvPr/>
            </p:nvSpPr>
            <p:spPr bwMode="auto">
              <a:xfrm>
                <a:off x="564539" y="1944139"/>
                <a:ext cx="50405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r</a:t>
                </a:r>
                <a:endParaRPr lang="en-US" sz="2400" b="1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135400" y="2418583"/>
                <a:ext cx="311804" cy="369332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  <a:latin typeface="Comic Sans MS"/>
                    <a:cs typeface="Comic Sans MS"/>
                    <a:sym typeface="Wingdings"/>
                  </a:rPr>
                  <a:t>L</a:t>
                </a:r>
                <a:endParaRPr lang="en-US" dirty="0"/>
              </a:p>
            </p:txBody>
          </p:sp>
        </p:grp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684896"/>
            <a:ext cx="5343301" cy="2837594"/>
          </a:xfrm>
          <a:prstGeom prst="rect">
            <a:avLst/>
          </a:prstGeom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0745" y="4928576"/>
            <a:ext cx="784156" cy="92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7327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1438" y="-27384"/>
            <a:ext cx="89154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Distributed Refresh/Bootstrapping</a:t>
            </a:r>
            <a:endParaRPr lang="en-US" sz="4000" kern="0" dirty="0">
              <a:solidFill>
                <a:srgbClr val="009900"/>
              </a:solidFill>
              <a:latin typeface="Comic Sans MS"/>
              <a:ea typeface="+mj-ea"/>
              <a:cs typeface="Comic Sans M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79014" y="849867"/>
            <a:ext cx="3725895" cy="1513132"/>
            <a:chOff x="4879014" y="849867"/>
            <a:chExt cx="3725895" cy="1513132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79014" y="849867"/>
              <a:ext cx="1396495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6804416" y="1962889"/>
              <a:ext cx="180049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2000" dirty="0" smtClean="0">
                  <a:latin typeface="Comic Sans MS"/>
                  <a:cs typeface="Comic Sans MS"/>
                </a:rPr>
                <a:t>r is random</a:t>
              </a:r>
              <a:endParaRPr lang="en-US" sz="2000" dirty="0">
                <a:latin typeface="Comic Sans MS"/>
                <a:cs typeface="Comic Sans MS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7059302" y="1034455"/>
              <a:ext cx="1018608" cy="908085"/>
              <a:chOff x="428596" y="1879830"/>
              <a:chExt cx="1018608" cy="908085"/>
            </a:xfrm>
          </p:grpSpPr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8596" y="1879830"/>
                <a:ext cx="868680" cy="723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" name="Text Box 7"/>
              <p:cNvSpPr txBox="1">
                <a:spLocks noChangeArrowheads="1"/>
              </p:cNvSpPr>
              <p:nvPr/>
            </p:nvSpPr>
            <p:spPr bwMode="auto">
              <a:xfrm>
                <a:off x="564539" y="1944139"/>
                <a:ext cx="50405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r</a:t>
                </a:r>
                <a:endParaRPr lang="en-US" sz="2400" b="1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135400" y="2418583"/>
                <a:ext cx="311804" cy="369332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  <a:latin typeface="Comic Sans MS"/>
                    <a:cs typeface="Comic Sans MS"/>
                    <a:sym typeface="Wingdings"/>
                  </a:rPr>
                  <a:t>L</a:t>
                </a:r>
                <a:endParaRPr lang="en-US" dirty="0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230311" y="2374348"/>
            <a:ext cx="6204839" cy="1001723"/>
            <a:chOff x="230311" y="2374348"/>
            <a:chExt cx="6204839" cy="1001723"/>
          </a:xfrm>
        </p:grpSpPr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2591449" y="2429417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</a:t>
              </a:r>
              <a:endParaRPr lang="en-US" sz="3600" dirty="0" smtClean="0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4233322" y="2647949"/>
              <a:ext cx="677333" cy="46166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30311" y="2709504"/>
              <a:ext cx="92818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Mask: </a:t>
              </a:r>
              <a:endParaRPr lang="en-US" sz="2000" b="1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621611" y="2467986"/>
              <a:ext cx="954701" cy="908085"/>
              <a:chOff x="428596" y="1879830"/>
              <a:chExt cx="954701" cy="908085"/>
            </a:xfrm>
          </p:grpSpPr>
          <p:pic>
            <p:nvPicPr>
              <p:cNvPr id="39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8596" y="1879830"/>
                <a:ext cx="868680" cy="723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0" name="Text Box 7"/>
              <p:cNvSpPr txBox="1">
                <a:spLocks noChangeArrowheads="1"/>
              </p:cNvSpPr>
              <p:nvPr/>
            </p:nvSpPr>
            <p:spPr bwMode="auto">
              <a:xfrm>
                <a:off x="564539" y="1944139"/>
                <a:ext cx="50405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m</a:t>
                </a:r>
                <a:endParaRPr lang="en-US" sz="2400" b="1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135400" y="2418583"/>
                <a:ext cx="247897" cy="369332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  <a:latin typeface="Comic Sans MS"/>
                    <a:cs typeface="Comic Sans MS"/>
                    <a:sym typeface="Wingdings"/>
                  </a:rPr>
                  <a:t>l</a:t>
                </a:r>
                <a:endParaRPr lang="en-US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3180851" y="2406133"/>
              <a:ext cx="1018608" cy="908085"/>
              <a:chOff x="428596" y="1879830"/>
              <a:chExt cx="1018608" cy="908085"/>
            </a:xfrm>
          </p:grpSpPr>
          <p:pic>
            <p:nvPicPr>
              <p:cNvPr id="52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8596" y="1879830"/>
                <a:ext cx="868680" cy="723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3" name="Text Box 7"/>
              <p:cNvSpPr txBox="1">
                <a:spLocks noChangeArrowheads="1"/>
              </p:cNvSpPr>
              <p:nvPr/>
            </p:nvSpPr>
            <p:spPr bwMode="auto">
              <a:xfrm>
                <a:off x="564539" y="1944139"/>
                <a:ext cx="50405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r</a:t>
                </a:r>
                <a:endParaRPr lang="en-US" sz="2400" b="1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135400" y="2418583"/>
                <a:ext cx="311804" cy="369332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  <a:latin typeface="Comic Sans MS"/>
                    <a:cs typeface="Comic Sans MS"/>
                    <a:sym typeface="Wingdings"/>
                  </a:rPr>
                  <a:t>L</a:t>
                </a:r>
                <a:endParaRPr lang="en-US" dirty="0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4944524" y="2374348"/>
              <a:ext cx="1490626" cy="963639"/>
              <a:chOff x="428596" y="1879830"/>
              <a:chExt cx="896667" cy="873561"/>
            </a:xfrm>
          </p:grpSpPr>
          <p:pic>
            <p:nvPicPr>
              <p:cNvPr id="5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8596" y="1879830"/>
                <a:ext cx="868680" cy="723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8" name="Text Box 7"/>
              <p:cNvSpPr txBox="1">
                <a:spLocks noChangeArrowheads="1"/>
              </p:cNvSpPr>
              <p:nvPr/>
            </p:nvSpPr>
            <p:spPr bwMode="auto">
              <a:xfrm>
                <a:off x="531400" y="1927206"/>
                <a:ext cx="68641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err="1">
                    <a:solidFill>
                      <a:srgbClr val="0000FF"/>
                    </a:solidFill>
                    <a:latin typeface="Comic Sans MS"/>
                    <a:cs typeface="Comic Sans MS"/>
                    <a:sym typeface="Symbol"/>
                  </a:rPr>
                  <a:t>m</a:t>
                </a:r>
                <a:r>
                  <a:rPr lang="en-US" sz="2400" dirty="0" err="1" smtClean="0">
                    <a:sym typeface="Symbol"/>
                  </a:rPr>
                  <a:t>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r</a:t>
                </a:r>
                <a:endParaRPr lang="en-US" sz="2400" b="1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176144" y="2418583"/>
                <a:ext cx="149119" cy="334808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  <a:latin typeface="Comic Sans MS"/>
                    <a:cs typeface="Comic Sans MS"/>
                    <a:sym typeface="Wingdings"/>
                  </a:rPr>
                  <a:t>l</a:t>
                </a:r>
                <a:endParaRPr lang="en-US" dirty="0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145649" y="3682880"/>
            <a:ext cx="8979898" cy="975907"/>
            <a:chOff x="145649" y="3682880"/>
            <a:chExt cx="8979898" cy="975907"/>
          </a:xfrm>
        </p:grpSpPr>
        <p:sp>
          <p:nvSpPr>
            <p:cNvPr id="22" name="Rectangle 21"/>
            <p:cNvSpPr/>
            <p:nvPr/>
          </p:nvSpPr>
          <p:spPr>
            <a:xfrm>
              <a:off x="2727264" y="3748597"/>
              <a:ext cx="46082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using distributed decryption of SHE</a:t>
              </a:r>
              <a:endParaRPr lang="en-US" sz="20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5649" y="3810152"/>
              <a:ext cx="127909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Decrypt: </a:t>
              </a:r>
              <a:endParaRPr lang="en-US" sz="2000" b="1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7376640" y="3722865"/>
              <a:ext cx="677333" cy="46166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8021835" y="3682880"/>
              <a:ext cx="11037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 m </a:t>
              </a:r>
              <a:r>
                <a:rPr lang="en-US" sz="2400" dirty="0" smtClean="0">
                  <a:sym typeface="Symbol"/>
                </a:rPr>
                <a:t> </a:t>
              </a:r>
              <a:r>
                <a:rPr lang="en-US" sz="2400" dirty="0" smtClean="0">
                  <a:latin typeface="Comic Sans MS"/>
                  <a:cs typeface="Comic Sans MS"/>
                </a:rPr>
                <a:t>r</a:t>
              </a:r>
              <a:endParaRPr lang="en-US" sz="24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1400114" y="3695148"/>
              <a:ext cx="1490626" cy="963639"/>
              <a:chOff x="428596" y="1879830"/>
              <a:chExt cx="896667" cy="873561"/>
            </a:xfrm>
          </p:grpSpPr>
          <p:pic>
            <p:nvPicPr>
              <p:cNvPr id="6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8596" y="1879830"/>
                <a:ext cx="868680" cy="723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" name="Text Box 7"/>
              <p:cNvSpPr txBox="1">
                <a:spLocks noChangeArrowheads="1"/>
              </p:cNvSpPr>
              <p:nvPr/>
            </p:nvSpPr>
            <p:spPr bwMode="auto">
              <a:xfrm>
                <a:off x="521214" y="1927206"/>
                <a:ext cx="686415" cy="418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err="1" smtClean="0">
                    <a:solidFill>
                      <a:srgbClr val="0000FF"/>
                    </a:solidFill>
                    <a:latin typeface="Comic Sans MS"/>
                    <a:cs typeface="Comic Sans MS"/>
                    <a:sym typeface="Symbol"/>
                  </a:rPr>
                  <a:t>m</a:t>
                </a:r>
                <a:r>
                  <a:rPr lang="en-US" sz="2400" dirty="0" err="1" smtClean="0">
                    <a:sym typeface="Symbol"/>
                  </a:rPr>
                  <a:t>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r</a:t>
                </a:r>
                <a:endParaRPr lang="en-US" sz="2400" b="1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176144" y="2418583"/>
                <a:ext cx="149119" cy="334808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  <a:latin typeface="Comic Sans MS"/>
                    <a:cs typeface="Comic Sans MS"/>
                    <a:sym typeface="Wingdings"/>
                  </a:rPr>
                  <a:t>l</a:t>
                </a:r>
                <a:endParaRPr lang="en-US"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230317" y="4643588"/>
            <a:ext cx="7797474" cy="963639"/>
            <a:chOff x="230317" y="4643588"/>
            <a:chExt cx="7797474" cy="963639"/>
          </a:xfrm>
        </p:grpSpPr>
        <p:sp>
          <p:nvSpPr>
            <p:cNvPr id="29" name="Right Arrow 28"/>
            <p:cNvSpPr/>
            <p:nvPr/>
          </p:nvSpPr>
          <p:spPr>
            <a:xfrm>
              <a:off x="5655700" y="4900044"/>
              <a:ext cx="677333" cy="46166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30317" y="4643588"/>
              <a:ext cx="7797474" cy="963639"/>
              <a:chOff x="230317" y="4914516"/>
              <a:chExt cx="7797474" cy="963639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230317" y="5164795"/>
                <a:ext cx="16923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Re-encrypt: </a:t>
                </a:r>
                <a:endParaRPr lang="en-US" sz="2000" b="1" dirty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827033" y="5135458"/>
                <a:ext cx="399803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latin typeface="Comic Sans MS"/>
                    <a:cs typeface="Comic Sans MS"/>
                  </a:rPr>
                  <a:t>(m </a:t>
                </a:r>
                <a:r>
                  <a:rPr lang="en-US" sz="2400" dirty="0">
                    <a:sym typeface="Symbol"/>
                  </a:rPr>
                  <a:t> </a:t>
                </a:r>
                <a:r>
                  <a:rPr lang="en-US" sz="2400" dirty="0" smtClean="0">
                    <a:latin typeface="Comic Sans MS"/>
                    <a:cs typeface="Comic Sans MS"/>
                  </a:rPr>
                  <a:t>r) using </a:t>
                </a:r>
                <a:r>
                  <a:rPr lang="en-US" sz="2400" dirty="0" err="1" smtClean="0">
                    <a:latin typeface="Comic Sans MS"/>
                    <a:cs typeface="Comic Sans MS"/>
                  </a:rPr>
                  <a:t>Enc</a:t>
                </a:r>
                <a:r>
                  <a:rPr lang="en-US" sz="2400" dirty="0" smtClean="0">
                    <a:latin typeface="Comic Sans MS"/>
                    <a:cs typeface="Comic Sans MS"/>
                  </a:rPr>
                  <a:t> of SHE    </a:t>
                </a:r>
                <a:endParaRPr lang="en-US" sz="2400" dirty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>
                <a:off x="6473257" y="4914516"/>
                <a:ext cx="1554534" cy="963639"/>
                <a:chOff x="428596" y="1879830"/>
                <a:chExt cx="935110" cy="873561"/>
              </a:xfrm>
            </p:grpSpPr>
            <p:pic>
              <p:nvPicPr>
                <p:cNvPr id="70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28596" y="1879830"/>
                  <a:ext cx="868680" cy="723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31400" y="1927206"/>
                  <a:ext cx="686415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 b="1" dirty="0" err="1">
                      <a:solidFill>
                        <a:srgbClr val="0000FF"/>
                      </a:solidFill>
                      <a:latin typeface="Comic Sans MS"/>
                      <a:cs typeface="Comic Sans MS"/>
                      <a:sym typeface="Symbol"/>
                    </a:rPr>
                    <a:t>m</a:t>
                  </a:r>
                  <a:r>
                    <a:rPr lang="en-US" sz="2400" dirty="0" err="1" smtClean="0">
                      <a:sym typeface="Symbol"/>
                    </a:rPr>
                    <a:t></a:t>
                  </a:r>
                  <a:r>
                    <a:rPr lang="en-US" sz="2400" b="1" dirty="0" err="1" smtClean="0">
                      <a:solidFill>
                        <a:srgbClr val="0000FF"/>
                      </a:solidFill>
                      <a:latin typeface="Comic Sans MS"/>
                      <a:cs typeface="Comic Sans MS"/>
                    </a:rPr>
                    <a:t>r</a:t>
                  </a:r>
                  <a:endParaRPr lang="en-US" sz="2400" b="1" baseline="-25000" dirty="0" smtClean="0">
                    <a:solidFill>
                      <a:srgbClr val="0000FF"/>
                    </a:solidFill>
                    <a:latin typeface="Comic Sans MS"/>
                    <a:cs typeface="Comic Sans MS"/>
                  </a:endParaRP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1176144" y="2418583"/>
                  <a:ext cx="187562" cy="334808"/>
                </a:xfrm>
                <a:prstGeom prst="rect">
                  <a:avLst/>
                </a:prstGeom>
                <a:solidFill>
                  <a:srgbClr val="CCFFCC"/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solidFill>
                        <a:srgbClr val="0000FF"/>
                      </a:solidFill>
                      <a:latin typeface="Comic Sans MS"/>
                      <a:cs typeface="Comic Sans MS"/>
                      <a:sym typeface="Wingdings"/>
                    </a:rPr>
                    <a:t>L</a:t>
                  </a:r>
                  <a:endParaRPr lang="en-US" dirty="0"/>
                </a:p>
              </p:txBody>
            </p:sp>
          </p:grpSp>
        </p:grpSp>
      </p:grpSp>
      <p:grpSp>
        <p:nvGrpSpPr>
          <p:cNvPr id="21" name="Group 20"/>
          <p:cNvGrpSpPr/>
          <p:nvPr/>
        </p:nvGrpSpPr>
        <p:grpSpPr>
          <a:xfrm>
            <a:off x="298046" y="5832953"/>
            <a:ext cx="5953114" cy="1008841"/>
            <a:chOff x="298046" y="5832953"/>
            <a:chExt cx="5953114" cy="1008841"/>
          </a:xfrm>
        </p:grpSpPr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2828514" y="5832953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</a:t>
              </a:r>
              <a:endParaRPr lang="en-US" sz="3600" dirty="0" smtClean="0"/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4368789" y="5966820"/>
              <a:ext cx="677333" cy="46166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98046" y="6028375"/>
              <a:ext cx="12242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Unmask: </a:t>
              </a:r>
              <a:endParaRPr lang="en-US" sz="2000" b="1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1467410" y="5878155"/>
              <a:ext cx="1554534" cy="963639"/>
              <a:chOff x="428596" y="1879830"/>
              <a:chExt cx="935110" cy="873561"/>
            </a:xfrm>
          </p:grpSpPr>
          <p:pic>
            <p:nvPicPr>
              <p:cNvPr id="7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8596" y="1879830"/>
                <a:ext cx="868680" cy="723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5" name="Text Box 7"/>
              <p:cNvSpPr txBox="1">
                <a:spLocks noChangeArrowheads="1"/>
              </p:cNvSpPr>
              <p:nvPr/>
            </p:nvSpPr>
            <p:spPr bwMode="auto">
              <a:xfrm>
                <a:off x="531400" y="1927206"/>
                <a:ext cx="68641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err="1">
                    <a:solidFill>
                      <a:srgbClr val="0000FF"/>
                    </a:solidFill>
                    <a:latin typeface="Comic Sans MS"/>
                    <a:cs typeface="Comic Sans MS"/>
                    <a:sym typeface="Symbol"/>
                  </a:rPr>
                  <a:t>m</a:t>
                </a:r>
                <a:r>
                  <a:rPr lang="en-US" sz="2400" dirty="0" err="1" smtClean="0">
                    <a:sym typeface="Symbol"/>
                  </a:rPr>
                  <a:t>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r</a:t>
                </a:r>
                <a:endParaRPr lang="en-US" sz="2400" b="1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176144" y="2418583"/>
                <a:ext cx="187562" cy="334808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  <a:latin typeface="Comic Sans MS"/>
                    <a:cs typeface="Comic Sans MS"/>
                    <a:sym typeface="Wingdings"/>
                  </a:rPr>
                  <a:t>L</a:t>
                </a:r>
                <a:endParaRPr lang="en-US" dirty="0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3361751" y="5876087"/>
              <a:ext cx="1018608" cy="908085"/>
              <a:chOff x="428596" y="1879830"/>
              <a:chExt cx="1018608" cy="908085"/>
            </a:xfrm>
          </p:grpSpPr>
          <p:pic>
            <p:nvPicPr>
              <p:cNvPr id="7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8596" y="1879830"/>
                <a:ext cx="868680" cy="723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9" name="Text Box 7"/>
              <p:cNvSpPr txBox="1">
                <a:spLocks noChangeArrowheads="1"/>
              </p:cNvSpPr>
              <p:nvPr/>
            </p:nvSpPr>
            <p:spPr bwMode="auto">
              <a:xfrm>
                <a:off x="564539" y="1944139"/>
                <a:ext cx="50405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r</a:t>
                </a:r>
                <a:endParaRPr lang="en-US" sz="2400" b="1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135400" y="2418583"/>
                <a:ext cx="311804" cy="369332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  <a:latin typeface="Comic Sans MS"/>
                    <a:cs typeface="Comic Sans MS"/>
                    <a:sym typeface="Wingdings"/>
                  </a:rPr>
                  <a:t>L</a:t>
                </a:r>
                <a:endParaRPr lang="en-US" dirty="0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5232552" y="5882392"/>
              <a:ext cx="1018608" cy="908085"/>
              <a:chOff x="428596" y="1879830"/>
              <a:chExt cx="1018608" cy="908085"/>
            </a:xfrm>
          </p:grpSpPr>
          <p:pic>
            <p:nvPicPr>
              <p:cNvPr id="82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8596" y="1879830"/>
                <a:ext cx="868680" cy="723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" name="Text Box 7"/>
              <p:cNvSpPr txBox="1">
                <a:spLocks noChangeArrowheads="1"/>
              </p:cNvSpPr>
              <p:nvPr/>
            </p:nvSpPr>
            <p:spPr bwMode="auto">
              <a:xfrm>
                <a:off x="564539" y="1944139"/>
                <a:ext cx="50405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m</a:t>
                </a:r>
                <a:endParaRPr lang="en-US" sz="2400" b="1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135400" y="2418583"/>
                <a:ext cx="311804" cy="369332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  <a:latin typeface="Comic Sans MS"/>
                    <a:cs typeface="Comic Sans MS"/>
                    <a:sym typeface="Wingdings"/>
                  </a:rPr>
                  <a:t>L</a:t>
                </a:r>
                <a:endParaRPr lang="en-US" dirty="0"/>
              </a:p>
            </p:txBody>
          </p:sp>
        </p:grpSp>
      </p:grpSp>
      <p:sp>
        <p:nvSpPr>
          <p:cNvPr id="85" name="Text Box 7"/>
          <p:cNvSpPr txBox="1">
            <a:spLocks noChangeArrowheads="1"/>
          </p:cNvSpPr>
          <p:nvPr/>
        </p:nvSpPr>
        <p:spPr bwMode="auto">
          <a:xfrm>
            <a:off x="213381" y="2100934"/>
            <a:ext cx="8688791" cy="1323439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Decrypt: </a:t>
            </a:r>
            <a:r>
              <a:rPr lang="en-US" sz="4000" dirty="0" smtClean="0">
                <a:latin typeface="Comic Sans MS"/>
                <a:cs typeface="Comic Sans MS"/>
              </a:rPr>
              <a:t>The only step involving communication in Online Phase</a:t>
            </a:r>
            <a:endParaRPr lang="en-US" sz="4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74461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185" y="3081867"/>
            <a:ext cx="6588560" cy="303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-27384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Improving Communication of Refresh </a:t>
            </a:r>
            <a:endParaRPr lang="en-US" sz="4000" kern="0" dirty="0">
              <a:solidFill>
                <a:srgbClr val="009900"/>
              </a:solidFill>
              <a:latin typeface="Comic Sans MS"/>
              <a:ea typeface="+mj-ea"/>
              <a:cs typeface="Comic Sans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0544" y="1771141"/>
            <a:ext cx="6154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Comic Sans MS"/>
                <a:cs typeface="Comic Sans MS"/>
              </a:rPr>
              <a:t>Tool: Packed SHE with message space </a:t>
            </a:r>
            <a:r>
              <a:rPr lang="en-US" sz="2400" dirty="0" err="1" smtClean="0">
                <a:latin typeface="Comic Sans MS"/>
                <a:cs typeface="Comic Sans MS"/>
              </a:rPr>
              <a:t>F</a:t>
            </a:r>
            <a:r>
              <a:rPr lang="en-US" sz="2400" baseline="-25000" dirty="0" err="1" smtClean="0">
                <a:latin typeface="Comic Sans MS"/>
                <a:cs typeface="Comic Sans MS"/>
              </a:rPr>
              <a:t>p</a:t>
            </a:r>
            <a:r>
              <a:rPr lang="en-US" sz="2400" baseline="30000" dirty="0" err="1" smtClean="0">
                <a:latin typeface="Comic Sans MS"/>
                <a:cs typeface="Comic Sans MS"/>
              </a:rPr>
              <a:t>N</a:t>
            </a:r>
            <a:endParaRPr lang="en-US" sz="2400" baseline="30000" dirty="0">
              <a:latin typeface="Comic Sans MS"/>
              <a:cs typeface="Comic Sans MS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777780"/>
              </p:ext>
            </p:extLst>
          </p:nvPr>
        </p:nvGraphicFramePr>
        <p:xfrm>
          <a:off x="1540931" y="4131730"/>
          <a:ext cx="3386664" cy="643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8888"/>
                <a:gridCol w="1128888"/>
                <a:gridCol w="1128888"/>
              </a:tblGrid>
              <a:tr h="64346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omic Sans MS"/>
                          <a:cs typeface="Comic Sans MS"/>
                        </a:rPr>
                        <a:t>m</a:t>
                      </a:r>
                      <a:r>
                        <a:rPr lang="en-US" sz="3200" baseline="-25000" dirty="0" smtClean="0">
                          <a:latin typeface="Comic Sans MS"/>
                          <a:cs typeface="Comic Sans MS"/>
                        </a:rPr>
                        <a:t>1</a:t>
                      </a:r>
                      <a:endParaRPr lang="en-US" sz="3200" baseline="-25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>
                          <a:latin typeface="Comic Sans MS"/>
                          <a:cs typeface="Comic Sans MS"/>
                        </a:rPr>
                        <a:t>……</a:t>
                      </a:r>
                      <a:endParaRPr lang="en-US" sz="3200" baseline="-25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Comic Sans MS"/>
                          <a:cs typeface="Comic Sans MS"/>
                        </a:rPr>
                        <a:t>m</a:t>
                      </a:r>
                      <a:r>
                        <a:rPr lang="en-US" sz="3200" baseline="-25000" dirty="0" err="1" smtClean="0">
                          <a:latin typeface="Comic Sans MS"/>
                          <a:cs typeface="Comic Sans MS"/>
                        </a:rPr>
                        <a:t>N</a:t>
                      </a:r>
                      <a:endParaRPr lang="en-US" sz="3200" baseline="-25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Rectangle 38"/>
          <p:cNvSpPr/>
          <p:nvPr/>
        </p:nvSpPr>
        <p:spPr>
          <a:xfrm>
            <a:off x="393265" y="2465406"/>
            <a:ext cx="6048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Comic Sans MS"/>
                <a:cs typeface="Comic Sans MS"/>
              </a:rPr>
              <a:t>Any </a:t>
            </a:r>
            <a:r>
              <a:rPr lang="en-US" sz="2400" dirty="0" err="1" smtClean="0">
                <a:latin typeface="Comic Sans MS"/>
                <a:cs typeface="Comic Sans MS"/>
              </a:rPr>
              <a:t>ciphertext</a:t>
            </a:r>
            <a:r>
              <a:rPr lang="en-US" sz="2400" smtClean="0">
                <a:latin typeface="Comic Sans MS"/>
                <a:cs typeface="Comic Sans MS"/>
              </a:rPr>
              <a:t> </a:t>
            </a:r>
            <a:r>
              <a:rPr lang="en-US" sz="2400" smtClean="0">
                <a:latin typeface="Comic Sans MS"/>
                <a:cs typeface="Comic Sans MS"/>
              </a:rPr>
              <a:t>contains </a:t>
            </a:r>
            <a:r>
              <a:rPr lang="en-US" sz="2400" dirty="0" smtClean="0">
                <a:latin typeface="Comic Sans MS"/>
                <a:cs typeface="Comic Sans MS"/>
              </a:rPr>
              <a:t>N message slots</a:t>
            </a:r>
            <a:endParaRPr lang="en-US" sz="2400" baseline="30000" dirty="0">
              <a:latin typeface="Comic Sans MS"/>
              <a:cs typeface="Comic Sans MS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951910"/>
              </p:ext>
            </p:extLst>
          </p:nvPr>
        </p:nvGraphicFramePr>
        <p:xfrm>
          <a:off x="1540932" y="4131730"/>
          <a:ext cx="3420531" cy="6358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0177"/>
                <a:gridCol w="1140177"/>
                <a:gridCol w="1140177"/>
              </a:tblGrid>
              <a:tr h="63582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omic Sans MS"/>
                          <a:cs typeface="Comic Sans MS"/>
                        </a:rPr>
                        <a:t>m</a:t>
                      </a:r>
                      <a:r>
                        <a:rPr lang="en-US" sz="3200" baseline="-25000" dirty="0" smtClean="0">
                          <a:latin typeface="Comic Sans MS"/>
                          <a:cs typeface="Comic Sans MS"/>
                        </a:rPr>
                        <a:t>1</a:t>
                      </a:r>
                      <a:endParaRPr lang="en-US" sz="3200" baseline="-25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aseline="-25000" dirty="0"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1" name="Rectangle 40"/>
          <p:cNvSpPr/>
          <p:nvPr/>
        </p:nvSpPr>
        <p:spPr>
          <a:xfrm>
            <a:off x="714992" y="6121187"/>
            <a:ext cx="3768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But,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MPC is done over </a:t>
            </a:r>
            <a:r>
              <a:rPr lang="en-US" sz="24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F</a:t>
            </a:r>
            <a:r>
              <a:rPr lang="en-US" sz="2400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endParaRPr lang="en-US" sz="2400" baseline="30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03859" y="958341"/>
            <a:ext cx="86183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Parallelism: N </a:t>
            </a:r>
            <a:r>
              <a:rPr lang="en-US" sz="28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ciphertexts</a:t>
            </a:r>
            <a:r>
              <a:rPr lang="en-US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 are refreshed together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0647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310979" y="1076921"/>
            <a:ext cx="594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…….</a:t>
            </a:r>
            <a:endParaRPr lang="en-US" sz="20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101310" y="778990"/>
            <a:ext cx="456971" cy="8466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199012" y="829792"/>
            <a:ext cx="460505" cy="8466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017599" y="778993"/>
            <a:ext cx="1" cy="8466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0" y="6482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 Refreshing N </a:t>
            </a:r>
            <a:r>
              <a:rPr lang="en-US" sz="3200" kern="0" dirty="0" err="1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ciphertexts</a:t>
            </a:r>
            <a:r>
              <a:rPr lang="en-US" sz="32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 Together </a:t>
            </a:r>
            <a:endParaRPr lang="en-US" sz="3200" kern="0" dirty="0">
              <a:solidFill>
                <a:srgbClr val="009900"/>
              </a:solidFill>
              <a:latin typeface="Comic Sans MS"/>
              <a:ea typeface="+mj-ea"/>
              <a:cs typeface="Comic Sans MS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472526" y="1072320"/>
            <a:ext cx="1038704" cy="938863"/>
            <a:chOff x="428596" y="1879830"/>
            <a:chExt cx="1038704" cy="938863"/>
          </a:xfrm>
        </p:grpSpPr>
        <p:pic>
          <p:nvPicPr>
            <p:cNvPr id="7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1879830"/>
              <a:ext cx="86868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" name="Text Box 7"/>
            <p:cNvSpPr txBox="1">
              <a:spLocks noChangeArrowheads="1"/>
            </p:cNvSpPr>
            <p:nvPr/>
          </p:nvSpPr>
          <p:spPr bwMode="auto">
            <a:xfrm>
              <a:off x="513261" y="1961072"/>
              <a:ext cx="63999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m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1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135400" y="2418583"/>
              <a:ext cx="331900" cy="400110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Comic Sans MS"/>
                  <a:cs typeface="Comic Sans MS"/>
                  <a:sym typeface="Wingdings"/>
                </a:rPr>
                <a:t>l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Comic Sans MS"/>
                  <a:cs typeface="Comic Sans MS"/>
                  <a:sym typeface="Wingdings"/>
                </a:rPr>
                <a:t>1</a:t>
              </a:r>
              <a:endParaRPr lang="en-US" sz="200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490549" y="922046"/>
            <a:ext cx="1097982" cy="938863"/>
            <a:chOff x="428596" y="1879830"/>
            <a:chExt cx="1097982" cy="938863"/>
          </a:xfrm>
        </p:grpSpPr>
        <p:pic>
          <p:nvPicPr>
            <p:cNvPr id="8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1879830"/>
              <a:ext cx="86868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" name="Text Box 7"/>
            <p:cNvSpPr txBox="1">
              <a:spLocks noChangeArrowheads="1"/>
            </p:cNvSpPr>
            <p:nvPr/>
          </p:nvSpPr>
          <p:spPr bwMode="auto">
            <a:xfrm>
              <a:off x="513261" y="1961072"/>
              <a:ext cx="63999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 smtClean="0">
                  <a:solidFill>
                    <a:srgbClr val="0000FF"/>
                  </a:solidFill>
                  <a:latin typeface="Comic Sans MS"/>
                  <a:cs typeface="Comic Sans MS"/>
                </a:rPr>
                <a:t>m</a:t>
              </a:r>
              <a:r>
                <a:rPr lang="en-US" sz="2000" baseline="-25000" dirty="0" err="1" smtClean="0">
                  <a:solidFill>
                    <a:srgbClr val="0000FF"/>
                  </a:solidFill>
                  <a:latin typeface="Comic Sans MS"/>
                  <a:cs typeface="Comic Sans MS"/>
                </a:rPr>
                <a:t>N</a:t>
              </a:r>
              <a:endPara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135400" y="2418583"/>
              <a:ext cx="391178" cy="400110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>
              <a:spAutoFit/>
            </a:bodyPr>
            <a:lstStyle/>
            <a:p>
              <a:r>
                <a:rPr lang="en-US" sz="2000" dirty="0" err="1" smtClean="0">
                  <a:solidFill>
                    <a:srgbClr val="0000FF"/>
                  </a:solidFill>
                  <a:latin typeface="Comic Sans MS"/>
                  <a:cs typeface="Comic Sans MS"/>
                  <a:sym typeface="Wingdings"/>
                </a:rPr>
                <a:t>l</a:t>
              </a:r>
              <a:r>
                <a:rPr lang="en-US" sz="2000" baseline="-25000" dirty="0" err="1" smtClean="0">
                  <a:solidFill>
                    <a:srgbClr val="0000FF"/>
                  </a:solidFill>
                  <a:latin typeface="Comic Sans MS"/>
                  <a:cs typeface="Comic Sans MS"/>
                  <a:sym typeface="Wingdings"/>
                </a:rPr>
                <a:t>N</a:t>
              </a:r>
              <a:endParaRPr lang="en-US" sz="2000" dirty="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838670" y="653196"/>
            <a:ext cx="1066089" cy="938863"/>
            <a:chOff x="428596" y="1879830"/>
            <a:chExt cx="1066089" cy="938863"/>
          </a:xfrm>
        </p:grpSpPr>
        <p:pic>
          <p:nvPicPr>
            <p:cNvPr id="8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1879830"/>
              <a:ext cx="86868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" name="Text Box 7"/>
            <p:cNvSpPr txBox="1">
              <a:spLocks noChangeArrowheads="1"/>
            </p:cNvSpPr>
            <p:nvPr/>
          </p:nvSpPr>
          <p:spPr bwMode="auto">
            <a:xfrm>
              <a:off x="513261" y="1961072"/>
              <a:ext cx="63999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m</a:t>
              </a:r>
              <a:r>
                <a:rPr lang="en-US" sz="2000" baseline="-25000" dirty="0">
                  <a:solidFill>
                    <a:srgbClr val="0000FF"/>
                  </a:solidFill>
                  <a:latin typeface="Comic Sans MS"/>
                  <a:cs typeface="Comic Sans MS"/>
                </a:rPr>
                <a:t>2</a:t>
              </a:r>
              <a:endPara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135400" y="2418583"/>
              <a:ext cx="359285" cy="400110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Comic Sans MS"/>
                  <a:cs typeface="Comic Sans MS"/>
                  <a:sym typeface="Wingdings"/>
                </a:rPr>
                <a:t>l</a:t>
              </a:r>
              <a:r>
                <a:rPr lang="en-US" sz="2000" baseline="-25000" dirty="0">
                  <a:solidFill>
                    <a:srgbClr val="0000FF"/>
                  </a:solidFill>
                  <a:latin typeface="Comic Sans MS"/>
                  <a:cs typeface="Comic Sans MS"/>
                  <a:sym typeface="Wingdings"/>
                </a:rPr>
                <a:t>2</a:t>
              </a:r>
              <a:endParaRPr lang="en-US" sz="2000" dirty="0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1642584" y="1637474"/>
            <a:ext cx="3572629" cy="1542904"/>
            <a:chOff x="1642584" y="1637474"/>
            <a:chExt cx="3572629" cy="1542904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2931124" y="2373920"/>
              <a:ext cx="0" cy="79261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 124"/>
            <p:cNvGrpSpPr/>
            <p:nvPr/>
          </p:nvGrpSpPr>
          <p:grpSpPr>
            <a:xfrm>
              <a:off x="1642584" y="1637474"/>
              <a:ext cx="3572629" cy="1542904"/>
              <a:chOff x="1642584" y="1637474"/>
              <a:chExt cx="3572629" cy="1542904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1642584" y="1637474"/>
                <a:ext cx="2523011" cy="461665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Pack</a:t>
                </a:r>
                <a:endParaRPr lang="en-US" sz="2400" b="1" dirty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1781685" y="2241515"/>
                <a:ext cx="961727" cy="938863"/>
                <a:chOff x="428596" y="1879830"/>
                <a:chExt cx="961727" cy="938863"/>
              </a:xfrm>
            </p:grpSpPr>
            <p:pic>
              <p:nvPicPr>
                <p:cNvPr id="90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28596" y="1879830"/>
                  <a:ext cx="868680" cy="723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47127" y="1994938"/>
                  <a:ext cx="639999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>
                      <a:solidFill>
                        <a:srgbClr val="0000FF"/>
                      </a:solidFill>
                      <a:latin typeface="Comic Sans MS"/>
                      <a:cs typeface="Comic Sans MS"/>
                    </a:rPr>
                    <a:t>M</a:t>
                  </a:r>
                  <a:endParaRPr lang="en-US" sz="2000" baseline="-25000" dirty="0" smtClean="0">
                    <a:solidFill>
                      <a:srgbClr val="0000FF"/>
                    </a:solidFill>
                    <a:latin typeface="Comic Sans MS"/>
                    <a:cs typeface="Comic Sans MS"/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1135400" y="2418583"/>
                  <a:ext cx="254923" cy="400110"/>
                </a:xfrm>
                <a:prstGeom prst="rect">
                  <a:avLst/>
                </a:prstGeom>
                <a:solidFill>
                  <a:srgbClr val="CCFFCC"/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 smtClean="0">
                      <a:solidFill>
                        <a:srgbClr val="FF0000"/>
                      </a:solidFill>
                      <a:latin typeface="Comic Sans MS"/>
                      <a:cs typeface="Comic Sans MS"/>
                      <a:sym typeface="Wingdings"/>
                    </a:rPr>
                    <a:t>l</a:t>
                  </a:r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93" name="Text Box 7"/>
              <p:cNvSpPr txBox="1">
                <a:spLocks noChangeArrowheads="1"/>
              </p:cNvSpPr>
              <p:nvPr/>
            </p:nvSpPr>
            <p:spPr bwMode="auto">
              <a:xfrm>
                <a:off x="3032925" y="2287596"/>
                <a:ext cx="2182288" cy="861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M=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m</a:t>
                </a:r>
                <a:r>
                  <a:rPr lang="en-US" sz="2000" baseline="-25000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1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…..</a:t>
                </a:r>
                <a:r>
                  <a:rPr lang="en-US" sz="2000" dirty="0" err="1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m</a:t>
                </a:r>
                <a:r>
                  <a:rPr lang="en-US" sz="2000" baseline="-25000" dirty="0" err="1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N</a:t>
                </a:r>
                <a:endParaRPr lang="en-US" sz="2000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2000" dirty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l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 = </a:t>
                </a:r>
                <a:r>
                  <a:rPr lang="en-US" sz="2000" b="1" dirty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min(l</a:t>
                </a:r>
                <a:r>
                  <a:rPr lang="en-US" sz="2000" b="1" baseline="-25000" dirty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1</a:t>
                </a:r>
                <a:r>
                  <a:rPr lang="en-US" sz="2000" b="1" dirty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,….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Comic Sans MS"/>
                    <a:cs typeface="Comic Sans MS"/>
                  </a:rPr>
                  <a:t>l</a:t>
                </a:r>
                <a:r>
                  <a:rPr lang="en-US" sz="2000" b="1" baseline="-25000" dirty="0" err="1">
                    <a:solidFill>
                      <a:srgbClr val="FF0000"/>
                    </a:solidFill>
                    <a:latin typeface="Comic Sans MS"/>
                    <a:cs typeface="Comic Sans MS"/>
                  </a:rPr>
                  <a:t>N</a:t>
                </a:r>
                <a:r>
                  <a:rPr lang="en-US" sz="2000" b="1" dirty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)</a:t>
                </a:r>
                <a:endParaRPr lang="en-US" sz="2000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</p:grpSp>
      </p:grpSp>
      <p:grpSp>
        <p:nvGrpSpPr>
          <p:cNvPr id="127" name="Group 126"/>
          <p:cNvGrpSpPr/>
          <p:nvPr/>
        </p:nvGrpSpPr>
        <p:grpSpPr>
          <a:xfrm>
            <a:off x="5329498" y="2911061"/>
            <a:ext cx="2775119" cy="1843748"/>
            <a:chOff x="5329498" y="2911061"/>
            <a:chExt cx="2775119" cy="1843748"/>
          </a:xfrm>
        </p:grpSpPr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7169" y="2911061"/>
              <a:ext cx="1396495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Rectangle 36"/>
            <p:cNvSpPr/>
            <p:nvPr/>
          </p:nvSpPr>
          <p:spPr>
            <a:xfrm>
              <a:off x="5329498" y="4354699"/>
              <a:ext cx="277511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2000" dirty="0" smtClean="0">
                  <a:latin typeface="Comic Sans MS"/>
                  <a:cs typeface="Comic Sans MS"/>
                </a:rPr>
                <a:t>R=r</a:t>
              </a:r>
              <a:r>
                <a:rPr lang="en-US" sz="2000" baseline="-25000" dirty="0" smtClean="0">
                  <a:latin typeface="Comic Sans MS"/>
                  <a:cs typeface="Comic Sans MS"/>
                </a:rPr>
                <a:t>1</a:t>
              </a:r>
              <a:r>
                <a:rPr lang="en-US" sz="2000" dirty="0" smtClean="0">
                  <a:latin typeface="Comic Sans MS"/>
                  <a:cs typeface="Comic Sans MS"/>
                </a:rPr>
                <a:t>…..</a:t>
              </a:r>
              <a:r>
                <a:rPr lang="en-US" sz="2000" baseline="-25000" dirty="0" smtClean="0">
                  <a:latin typeface="Comic Sans MS"/>
                  <a:cs typeface="Comic Sans MS"/>
                </a:rPr>
                <a:t> </a:t>
              </a:r>
              <a:r>
                <a:rPr lang="en-US" sz="2000" dirty="0" err="1" smtClean="0">
                  <a:latin typeface="Comic Sans MS"/>
                  <a:cs typeface="Comic Sans MS"/>
                </a:rPr>
                <a:t>r</a:t>
              </a:r>
              <a:r>
                <a:rPr lang="en-US" sz="2000" baseline="-25000" dirty="0" err="1" smtClean="0">
                  <a:latin typeface="Comic Sans MS"/>
                  <a:cs typeface="Comic Sans MS"/>
                </a:rPr>
                <a:t>N</a:t>
              </a:r>
              <a:r>
                <a:rPr lang="en-US" sz="2000" dirty="0" smtClean="0">
                  <a:latin typeface="Comic Sans MS"/>
                  <a:cs typeface="Comic Sans MS"/>
                </a:rPr>
                <a:t> is random</a:t>
              </a:r>
            </a:p>
          </p:txBody>
        </p:sp>
        <p:pic>
          <p:nvPicPr>
            <p:cNvPr id="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17722" y="3374208"/>
              <a:ext cx="86868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" name="Text Box 7"/>
            <p:cNvSpPr txBox="1">
              <a:spLocks noChangeArrowheads="1"/>
            </p:cNvSpPr>
            <p:nvPr/>
          </p:nvSpPr>
          <p:spPr bwMode="auto">
            <a:xfrm>
              <a:off x="5553665" y="3438517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R</a:t>
              </a:r>
              <a:endParaRPr lang="en-US" sz="2000" b="1" baseline="-250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124526" y="3912961"/>
              <a:ext cx="325931" cy="400110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  <a:latin typeface="Comic Sans MS"/>
                  <a:cs typeface="Comic Sans MS"/>
                  <a:sym typeface="Wingdings"/>
                </a:rPr>
                <a:t>L</a:t>
              </a:r>
              <a:endParaRPr lang="en-US" sz="2000" dirty="0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1713401" y="3179720"/>
            <a:ext cx="3155208" cy="2125318"/>
            <a:chOff x="1713401" y="3179720"/>
            <a:chExt cx="3155208" cy="2125318"/>
          </a:xfrm>
        </p:grpSpPr>
        <p:cxnSp>
          <p:nvCxnSpPr>
            <p:cNvPr id="41" name="Straight Arrow Connector 40"/>
            <p:cNvCxnSpPr>
              <a:endCxn id="12" idx="3"/>
            </p:cNvCxnSpPr>
            <p:nvPr/>
          </p:nvCxnSpPr>
          <p:spPr>
            <a:xfrm flipH="1">
              <a:off x="3784524" y="3779885"/>
              <a:ext cx="1084085" cy="6155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2203367" y="3179720"/>
              <a:ext cx="1581157" cy="132343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Mask</a:t>
              </a:r>
            </a:p>
            <a:p>
              <a:pPr algn="ctr"/>
              <a:r>
                <a:rPr lang="en-US" sz="20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Decrypt</a:t>
              </a:r>
              <a:endParaRPr lang="en-US" sz="2000" b="1" dirty="0">
                <a:solidFill>
                  <a:srgbClr val="0000FF"/>
                </a:solidFill>
                <a:latin typeface="Comic Sans MS"/>
                <a:cs typeface="Comic Sans MS"/>
              </a:endParaRPr>
            </a:p>
            <a:p>
              <a:pPr algn="ctr"/>
              <a:r>
                <a:rPr lang="en-US" sz="20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Re-encrypt</a:t>
              </a:r>
              <a:endParaRPr lang="en-US" sz="2000" b="1" dirty="0">
                <a:solidFill>
                  <a:srgbClr val="0000FF"/>
                </a:solidFill>
                <a:latin typeface="Comic Sans MS"/>
                <a:cs typeface="Comic Sans MS"/>
              </a:endParaRPr>
            </a:p>
            <a:p>
              <a:pPr algn="ctr"/>
              <a:r>
                <a:rPr lang="en-US" sz="20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Unmask </a:t>
              </a:r>
              <a:endParaRPr lang="en-US" sz="2000" b="1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cxnSp>
          <p:nvCxnSpPr>
            <p:cNvPr id="104" name="Straight Arrow Connector 103"/>
            <p:cNvCxnSpPr/>
            <p:nvPr/>
          </p:nvCxnSpPr>
          <p:spPr>
            <a:xfrm>
              <a:off x="3017447" y="4498580"/>
              <a:ext cx="0" cy="79261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" name="Group 104"/>
            <p:cNvGrpSpPr/>
            <p:nvPr/>
          </p:nvGrpSpPr>
          <p:grpSpPr>
            <a:xfrm>
              <a:off x="1713401" y="4366175"/>
              <a:ext cx="1032735" cy="938863"/>
              <a:chOff x="411663" y="1896763"/>
              <a:chExt cx="1032735" cy="938863"/>
            </a:xfrm>
          </p:grpSpPr>
          <p:pic>
            <p:nvPicPr>
              <p:cNvPr id="10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11663" y="1896763"/>
                <a:ext cx="868680" cy="723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7" name="Text Box 7"/>
              <p:cNvSpPr txBox="1">
                <a:spLocks noChangeArrowheads="1"/>
              </p:cNvSpPr>
              <p:nvPr/>
            </p:nvSpPr>
            <p:spPr bwMode="auto">
              <a:xfrm>
                <a:off x="547127" y="1994938"/>
                <a:ext cx="63999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M</a:t>
                </a:r>
                <a:endParaRPr lang="en-US" sz="2000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118467" y="2435516"/>
                <a:ext cx="325931" cy="400110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latin typeface="Comic Sans MS"/>
                    <a:cs typeface="Comic Sans MS"/>
                    <a:sym typeface="Wingdings"/>
                  </a:rPr>
                  <a:t>L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29" name="Group 128"/>
          <p:cNvGrpSpPr/>
          <p:nvPr/>
        </p:nvGrpSpPr>
        <p:grpSpPr>
          <a:xfrm>
            <a:off x="468018" y="5324401"/>
            <a:ext cx="5122998" cy="1547567"/>
            <a:chOff x="468018" y="5324401"/>
            <a:chExt cx="5122998" cy="1547567"/>
          </a:xfrm>
        </p:grpSpPr>
        <p:sp>
          <p:nvSpPr>
            <p:cNvPr id="48" name="Rectangle 47"/>
            <p:cNvSpPr/>
            <p:nvPr/>
          </p:nvSpPr>
          <p:spPr>
            <a:xfrm>
              <a:off x="1902887" y="5324401"/>
              <a:ext cx="2523011" cy="461665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Unpack</a:t>
              </a:r>
              <a:endParaRPr lang="en-US" sz="2400" b="1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H="1">
              <a:off x="1336698" y="5929542"/>
              <a:ext cx="566193" cy="69359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4104172" y="5904545"/>
              <a:ext cx="620228" cy="71859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3261110" y="6253275"/>
              <a:ext cx="5949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…….</a:t>
              </a:r>
              <a:endParaRPr lang="en-US" sz="2000" dirty="0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 flipH="1">
              <a:off x="3120127" y="5904548"/>
              <a:ext cx="1" cy="85185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Group 108"/>
            <p:cNvGrpSpPr/>
            <p:nvPr/>
          </p:nvGrpSpPr>
          <p:grpSpPr>
            <a:xfrm>
              <a:off x="468018" y="5631460"/>
              <a:ext cx="1032735" cy="938863"/>
              <a:chOff x="428596" y="1879830"/>
              <a:chExt cx="1032735" cy="938863"/>
            </a:xfrm>
          </p:grpSpPr>
          <p:pic>
            <p:nvPicPr>
              <p:cNvPr id="11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8596" y="1879830"/>
                <a:ext cx="868680" cy="723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1" name="Text Box 7"/>
              <p:cNvSpPr txBox="1">
                <a:spLocks noChangeArrowheads="1"/>
              </p:cNvSpPr>
              <p:nvPr/>
            </p:nvSpPr>
            <p:spPr bwMode="auto">
              <a:xfrm>
                <a:off x="513261" y="1961072"/>
                <a:ext cx="63999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m</a:t>
                </a:r>
                <a:r>
                  <a:rPr lang="en-US" sz="2000" baseline="-25000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1</a:t>
                </a: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1135400" y="2418583"/>
                <a:ext cx="325931" cy="400110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latin typeface="Comic Sans MS"/>
                    <a:cs typeface="Comic Sans MS"/>
                    <a:sym typeface="Wingdings"/>
                  </a:rPr>
                  <a:t>L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2003768" y="5933105"/>
              <a:ext cx="1032735" cy="938863"/>
              <a:chOff x="428596" y="1879830"/>
              <a:chExt cx="1032735" cy="938863"/>
            </a:xfrm>
          </p:grpSpPr>
          <p:pic>
            <p:nvPicPr>
              <p:cNvPr id="11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8596" y="1879830"/>
                <a:ext cx="868680" cy="723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5" name="Text Box 7"/>
              <p:cNvSpPr txBox="1">
                <a:spLocks noChangeArrowheads="1"/>
              </p:cNvSpPr>
              <p:nvPr/>
            </p:nvSpPr>
            <p:spPr bwMode="auto">
              <a:xfrm>
                <a:off x="513261" y="1961072"/>
                <a:ext cx="63999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m</a:t>
                </a:r>
                <a:r>
                  <a:rPr lang="en-US" sz="2000" baseline="-25000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2</a:t>
                </a:r>
                <a:endParaRPr lang="en-US" sz="2000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1135400" y="2418583"/>
                <a:ext cx="325931" cy="400110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latin typeface="Comic Sans MS"/>
                    <a:cs typeface="Comic Sans MS"/>
                    <a:sym typeface="Wingdings"/>
                  </a:rPr>
                  <a:t>L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4558281" y="5803702"/>
              <a:ext cx="1032735" cy="938863"/>
              <a:chOff x="428596" y="1879830"/>
              <a:chExt cx="1032735" cy="938863"/>
            </a:xfrm>
          </p:grpSpPr>
          <p:pic>
            <p:nvPicPr>
              <p:cNvPr id="12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8596" y="1879830"/>
                <a:ext cx="868680" cy="723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" name="Text Box 7"/>
              <p:cNvSpPr txBox="1">
                <a:spLocks noChangeArrowheads="1"/>
              </p:cNvSpPr>
              <p:nvPr/>
            </p:nvSpPr>
            <p:spPr bwMode="auto">
              <a:xfrm>
                <a:off x="513261" y="1961072"/>
                <a:ext cx="63999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err="1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m</a:t>
                </a:r>
                <a:r>
                  <a:rPr lang="en-US" sz="2000" baseline="-25000" dirty="0" err="1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N</a:t>
                </a:r>
                <a:endParaRPr lang="en-US" sz="2000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1135400" y="2418583"/>
                <a:ext cx="325931" cy="400110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latin typeface="Comic Sans MS"/>
                    <a:cs typeface="Comic Sans MS"/>
                    <a:sym typeface="Wingdings"/>
                  </a:rPr>
                  <a:t>L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30" name="Rectangle 129"/>
          <p:cNvSpPr/>
          <p:nvPr/>
        </p:nvSpPr>
        <p:spPr>
          <a:xfrm>
            <a:off x="5845011" y="978640"/>
            <a:ext cx="3315920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One dist. Decrypt for every N </a:t>
            </a:r>
            <a:r>
              <a:rPr lang="en-US" sz="2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Ciphertexts</a:t>
            </a:r>
            <a:endParaRPr lang="en-US" sz="24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Gain by factor of N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pSp>
        <p:nvGrpSpPr>
          <p:cNvPr id="133" name="Group 132"/>
          <p:cNvGrpSpPr/>
          <p:nvPr/>
        </p:nvGrpSpPr>
        <p:grpSpPr>
          <a:xfrm>
            <a:off x="16931" y="653196"/>
            <a:ext cx="9144000" cy="6204803"/>
            <a:chOff x="16931" y="653196"/>
            <a:chExt cx="9144000" cy="6204803"/>
          </a:xfrm>
        </p:grpSpPr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31" y="653196"/>
              <a:ext cx="9144000" cy="6204803"/>
            </a:xfrm>
            <a:prstGeom prst="rect">
              <a:avLst/>
            </a:prstGeom>
          </p:spPr>
        </p:pic>
        <p:sp>
          <p:nvSpPr>
            <p:cNvPr id="132" name="Rectangle 131"/>
            <p:cNvSpPr/>
            <p:nvPr/>
          </p:nvSpPr>
          <p:spPr>
            <a:xfrm>
              <a:off x="1049865" y="2646401"/>
              <a:ext cx="311917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Distributed Decryption</a:t>
              </a:r>
              <a:endParaRPr lang="en-US" sz="4000" b="1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969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355600" y="108080"/>
            <a:ext cx="9465734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Distributed Decryption of</a:t>
            </a:r>
            <a:endParaRPr lang="en-US" sz="3600" kern="0" dirty="0">
              <a:solidFill>
                <a:srgbClr val="009900"/>
              </a:solidFill>
              <a:latin typeface="Comic Sans MS"/>
              <a:ea typeface="+mj-ea"/>
              <a:cs typeface="Comic Sans MS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506691"/>
              </p:ext>
            </p:extLst>
          </p:nvPr>
        </p:nvGraphicFramePr>
        <p:xfrm>
          <a:off x="931350" y="1501223"/>
          <a:ext cx="452437" cy="83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77" name="Clip" r:id="rId3" imgW="525240" imgH="1361880" progId="">
                  <p:embed/>
                </p:oleObj>
              </mc:Choice>
              <mc:Fallback>
                <p:oleObj name="Clip" r:id="rId3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350" y="1501223"/>
                        <a:ext cx="452437" cy="83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388197"/>
              </p:ext>
            </p:extLst>
          </p:nvPr>
        </p:nvGraphicFramePr>
        <p:xfrm>
          <a:off x="2336817" y="1516028"/>
          <a:ext cx="452437" cy="83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78" name="Clip" r:id="rId5" imgW="525240" imgH="1361880" progId="">
                  <p:embed/>
                </p:oleObj>
              </mc:Choice>
              <mc:Fallback>
                <p:oleObj name="Clip" r:id="rId5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17" y="1516028"/>
                        <a:ext cx="452437" cy="83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7705281"/>
              </p:ext>
            </p:extLst>
          </p:nvPr>
        </p:nvGraphicFramePr>
        <p:xfrm>
          <a:off x="7620011" y="1465229"/>
          <a:ext cx="452437" cy="83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79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11" y="1465229"/>
                        <a:ext cx="452437" cy="83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7345070" y="158879"/>
            <a:ext cx="954701" cy="908085"/>
            <a:chOff x="428596" y="1879830"/>
            <a:chExt cx="954701" cy="90808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8596" y="1879830"/>
              <a:ext cx="86868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564539" y="1944139"/>
              <a:ext cx="5040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m</a:t>
              </a:r>
              <a:endParaRPr lang="en-US" sz="2400" b="1" baseline="-250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35400" y="2418583"/>
              <a:ext cx="247897" cy="369332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latin typeface="Comic Sans MS"/>
                  <a:cs typeface="Comic Sans MS"/>
                  <a:sym typeface="Wingdings"/>
                </a:rPr>
                <a:t>l</a:t>
              </a:r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368609" y="1331362"/>
            <a:ext cx="538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dk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endParaRPr lang="en-US" b="1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23120" y="1331362"/>
            <a:ext cx="538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dk</a:t>
            </a:r>
            <a:r>
              <a:rPr lang="en-US" b="1" baseline="-25000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64307" y="1352425"/>
            <a:ext cx="525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dk</a:t>
            </a:r>
            <a:r>
              <a:rPr lang="en-US" b="1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endParaRPr lang="en-US" b="1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5816" y="2600860"/>
            <a:ext cx="1362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ShareDec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5216" y="3056584"/>
            <a:ext cx="3950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μ</a:t>
            </a:r>
            <a:r>
              <a:rPr lang="en-US" sz="20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2805" y="2586789"/>
            <a:ext cx="1362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ShareDec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77821" y="2471120"/>
            <a:ext cx="1362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ShareDec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09152" y="3056584"/>
            <a:ext cx="422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μ</a:t>
            </a:r>
            <a:r>
              <a:rPr lang="en-US" sz="20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93292" y="2949718"/>
            <a:ext cx="4075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μ</a:t>
            </a:r>
            <a:r>
              <a:rPr lang="en-US" sz="20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9871" y="3478261"/>
            <a:ext cx="8419333" cy="1815882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  <a:latin typeface="Comic Sans MS"/>
                <a:cs typeface="Comic Sans MS"/>
              </a:rPr>
              <a:t>Exchange</a:t>
            </a:r>
            <a:r>
              <a:rPr lang="en-US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omic Sans MS"/>
                <a:ea typeface="Lucida Grande"/>
                <a:cs typeface="Comic Sans MS"/>
              </a:rPr>
              <a:t>μ</a:t>
            </a:r>
            <a:r>
              <a:rPr lang="en-US" sz="32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lang="en-US" sz="32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’s</a:t>
            </a:r>
            <a:r>
              <a:rPr lang="en-US" sz="3200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r>
              <a:rPr lang="en-US" sz="3200" dirty="0" smtClean="0">
                <a:latin typeface="Comic Sans MS"/>
                <a:cs typeface="Comic Sans MS"/>
              </a:rPr>
              <a:t>with each other</a:t>
            </a:r>
          </a:p>
          <a:p>
            <a:pPr algn="ctr">
              <a:spcBef>
                <a:spcPct val="50000"/>
              </a:spcBef>
            </a:pPr>
            <a:endParaRPr lang="en-US" sz="3200" baseline="-25000" dirty="0">
              <a:latin typeface="Comic Sans MS"/>
              <a:cs typeface="Comic Sans M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3293" y="5835106"/>
            <a:ext cx="1893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ShareCombine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31353" y="6290830"/>
            <a:ext cx="3839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/>
                <a:ea typeface="Lucida Grande"/>
                <a:cs typeface="Comic Sans MS"/>
              </a:rPr>
              <a:t>m</a:t>
            </a: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98942" y="5821035"/>
            <a:ext cx="1893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ShareCombine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10092" y="5823897"/>
            <a:ext cx="1893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ShareCombine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75289" y="6290830"/>
            <a:ext cx="3839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/>
                <a:ea typeface="Lucida Grande"/>
                <a:cs typeface="Comic Sans MS"/>
              </a:rPr>
              <a:t>m</a:t>
            </a: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11826" y="6302495"/>
            <a:ext cx="3839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/>
                <a:ea typeface="Lucida Grande"/>
                <a:cs typeface="Comic Sans MS"/>
              </a:rPr>
              <a:t>m</a:t>
            </a: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9993" y="5200517"/>
            <a:ext cx="1137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μ</a:t>
            </a:r>
            <a:r>
              <a:rPr lang="en-US" sz="20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,…..,</a:t>
            </a:r>
            <a:r>
              <a:rPr lang="en-US" sz="2000" dirty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μ</a:t>
            </a:r>
            <a:r>
              <a:rPr lang="en-US" sz="20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52368" y="5200520"/>
            <a:ext cx="1137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μ</a:t>
            </a:r>
            <a:r>
              <a:rPr lang="en-US" sz="20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,…..,</a:t>
            </a:r>
            <a:r>
              <a:rPr lang="en-US" sz="2000" dirty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μ</a:t>
            </a:r>
            <a:r>
              <a:rPr lang="en-US" sz="20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535365" y="5200520"/>
            <a:ext cx="1137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μ</a:t>
            </a:r>
            <a:r>
              <a:rPr lang="en-US" sz="20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,…..,</a:t>
            </a:r>
            <a:r>
              <a:rPr lang="en-US" sz="2000" dirty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μ</a:t>
            </a:r>
            <a:r>
              <a:rPr lang="en-US" sz="20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47416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30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778931" y="3121227"/>
            <a:ext cx="7704671" cy="36933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134533" y="1348294"/>
            <a:ext cx="7704671" cy="36933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118538" y="-10451"/>
            <a:ext cx="9465734" cy="125714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Actively Secure Distributed Decryption when n ≥ 3t+1</a:t>
            </a:r>
            <a:endParaRPr lang="en-US" sz="3600" kern="0" dirty="0">
              <a:solidFill>
                <a:srgbClr val="009900"/>
              </a:solidFill>
              <a:latin typeface="Comic Sans MS"/>
              <a:ea typeface="+mj-ea"/>
              <a:cs typeface="Comic Sans MS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7712921"/>
              </p:ext>
            </p:extLst>
          </p:nvPr>
        </p:nvGraphicFramePr>
        <p:xfrm>
          <a:off x="931350" y="1501223"/>
          <a:ext cx="452437" cy="83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6" name="Clip" r:id="rId3" imgW="525240" imgH="1361880" progId="">
                  <p:embed/>
                </p:oleObj>
              </mc:Choice>
              <mc:Fallback>
                <p:oleObj name="Clip" r:id="rId3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350" y="1501223"/>
                        <a:ext cx="452437" cy="83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327431"/>
              </p:ext>
            </p:extLst>
          </p:nvPr>
        </p:nvGraphicFramePr>
        <p:xfrm>
          <a:off x="2336817" y="1516028"/>
          <a:ext cx="452437" cy="83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7" name="Clip" r:id="rId5" imgW="525240" imgH="1361880" progId="">
                  <p:embed/>
                </p:oleObj>
              </mc:Choice>
              <mc:Fallback>
                <p:oleObj name="Clip" r:id="rId5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17" y="1516028"/>
                        <a:ext cx="452437" cy="83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090673"/>
              </p:ext>
            </p:extLst>
          </p:nvPr>
        </p:nvGraphicFramePr>
        <p:xfrm>
          <a:off x="7620011" y="1465229"/>
          <a:ext cx="452437" cy="83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8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11" y="1465229"/>
                        <a:ext cx="452437" cy="83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368609" y="1331362"/>
            <a:ext cx="538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dk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endParaRPr lang="en-US" b="1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23120" y="1331362"/>
            <a:ext cx="538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dk</a:t>
            </a:r>
            <a:r>
              <a:rPr lang="en-US" b="1" baseline="-25000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64307" y="1352425"/>
            <a:ext cx="525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dk</a:t>
            </a:r>
            <a:r>
              <a:rPr lang="en-US" b="1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endParaRPr lang="en-US" b="1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5816" y="2600860"/>
            <a:ext cx="1362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ShareDec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5216" y="3056584"/>
            <a:ext cx="3950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μ</a:t>
            </a:r>
            <a:r>
              <a:rPr lang="en-US" sz="20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2805" y="2586789"/>
            <a:ext cx="1362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ShareDec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77821" y="2471120"/>
            <a:ext cx="1362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ShareDec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09152" y="3056584"/>
            <a:ext cx="422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μ</a:t>
            </a:r>
            <a:r>
              <a:rPr lang="en-US" sz="20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61024" y="3068249"/>
            <a:ext cx="4075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μ</a:t>
            </a:r>
            <a:r>
              <a:rPr lang="en-US" sz="20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9871" y="3596792"/>
            <a:ext cx="8419333" cy="584776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  <a:latin typeface="Comic Sans MS"/>
                <a:cs typeface="Comic Sans MS"/>
              </a:rPr>
              <a:t>Exchange</a:t>
            </a:r>
            <a:r>
              <a:rPr lang="en-US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omic Sans MS"/>
                <a:ea typeface="Lucida Grande"/>
                <a:cs typeface="Comic Sans MS"/>
              </a:rPr>
              <a:t>μ</a:t>
            </a:r>
            <a:r>
              <a:rPr lang="en-US" sz="32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lang="en-US" sz="32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’s</a:t>
            </a:r>
            <a:r>
              <a:rPr lang="en-US" sz="3200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r>
              <a:rPr lang="en-US" sz="3200" dirty="0" smtClean="0">
                <a:latin typeface="Comic Sans MS"/>
                <a:cs typeface="Comic Sans MS"/>
              </a:rPr>
              <a:t>with each other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3293" y="5835106"/>
            <a:ext cx="1893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ShareCombine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31353" y="6290830"/>
            <a:ext cx="3839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/>
                <a:ea typeface="Lucida Grande"/>
                <a:cs typeface="Comic Sans MS"/>
              </a:rPr>
              <a:t>m</a:t>
            </a: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98942" y="5821035"/>
            <a:ext cx="1893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ShareCombine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10092" y="5823897"/>
            <a:ext cx="1893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ShareCombine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75289" y="6290830"/>
            <a:ext cx="3839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/>
                <a:ea typeface="Lucida Grande"/>
                <a:cs typeface="Comic Sans MS"/>
              </a:rPr>
              <a:t>m</a:t>
            </a: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11826" y="6302495"/>
            <a:ext cx="3839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/>
                <a:ea typeface="Lucida Grande"/>
                <a:cs typeface="Comic Sans MS"/>
              </a:rPr>
              <a:t>m</a:t>
            </a: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8395" y="5319048"/>
            <a:ext cx="1137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μ</a:t>
            </a:r>
            <a:r>
              <a:rPr lang="en-US" sz="20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,…..,</a:t>
            </a:r>
            <a:r>
              <a:rPr lang="en-US" sz="2000" dirty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μ</a:t>
            </a:r>
            <a:r>
              <a:rPr lang="en-US" sz="20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04765" y="5319051"/>
            <a:ext cx="1137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μ</a:t>
            </a:r>
            <a:r>
              <a:rPr lang="en-US" sz="20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,…..,</a:t>
            </a:r>
            <a:r>
              <a:rPr lang="en-US" sz="2000" dirty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μ</a:t>
            </a:r>
            <a:r>
              <a:rPr lang="en-US" sz="20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569231" y="5319051"/>
            <a:ext cx="1137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μ</a:t>
            </a:r>
            <a:r>
              <a:rPr lang="en-US" sz="20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,…..,</a:t>
            </a:r>
            <a:r>
              <a:rPr lang="en-US" sz="2000" dirty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μ</a:t>
            </a:r>
            <a:r>
              <a:rPr lang="en-US" sz="20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947652" y="1857220"/>
            <a:ext cx="2946967" cy="729569"/>
            <a:chOff x="3947652" y="1857220"/>
            <a:chExt cx="2946967" cy="729569"/>
          </a:xfrm>
        </p:grpSpPr>
        <p:sp>
          <p:nvSpPr>
            <p:cNvPr id="29" name="Rounded Rectangular Callout 28"/>
            <p:cNvSpPr/>
            <p:nvPr/>
          </p:nvSpPr>
          <p:spPr>
            <a:xfrm rot="10800000">
              <a:off x="3947652" y="1857220"/>
              <a:ext cx="2946966" cy="729569"/>
            </a:xfrm>
            <a:prstGeom prst="wedgeRoundRect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47653" y="2011397"/>
              <a:ext cx="294696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Comic Sans MS"/>
                  <a:cs typeface="Comic Sans MS"/>
                </a:rPr>
                <a:t>Shamir Secret Sharing</a:t>
              </a:r>
              <a:endParaRPr lang="en-US" sz="20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910666" y="4329484"/>
            <a:ext cx="2102832" cy="1389674"/>
            <a:chOff x="4910666" y="4329484"/>
            <a:chExt cx="2102832" cy="1389673"/>
          </a:xfrm>
        </p:grpSpPr>
        <p:sp>
          <p:nvSpPr>
            <p:cNvPr id="32" name="Rounded Rectangular Callout 31"/>
            <p:cNvSpPr/>
            <p:nvPr/>
          </p:nvSpPr>
          <p:spPr>
            <a:xfrm rot="10800000">
              <a:off x="4910666" y="4329484"/>
              <a:ext cx="2102832" cy="1389673"/>
            </a:xfrm>
            <a:prstGeom prst="wedgeRoundRect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994791" y="4483664"/>
              <a:ext cx="1950975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Wrong Shares </a:t>
              </a:r>
            </a:p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by corrupted </a:t>
              </a:r>
            </a:p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parties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301554" y="4554360"/>
            <a:ext cx="1594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Error Correction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992158" y="4567714"/>
            <a:ext cx="1594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Error Correction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278878" y="4568431"/>
            <a:ext cx="1594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Error Correction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25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1" animBg="1"/>
      <p:bldP spid="19" grpId="0" animBg="1"/>
      <p:bldP spid="34" grpId="0"/>
      <p:bldP spid="35" grpId="0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118538" y="-10451"/>
            <a:ext cx="9465734" cy="125714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Actively Secure Distributed Decryption when n ≥ 2t+1</a:t>
            </a:r>
            <a:endParaRPr lang="en-US" sz="3600" kern="0" dirty="0">
              <a:solidFill>
                <a:srgbClr val="009900"/>
              </a:solidFill>
              <a:latin typeface="Comic Sans MS"/>
              <a:ea typeface="+mj-ea"/>
              <a:cs typeface="Comic Sans MS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0912469"/>
              </p:ext>
            </p:extLst>
          </p:nvPr>
        </p:nvGraphicFramePr>
        <p:xfrm>
          <a:off x="931350" y="1501223"/>
          <a:ext cx="452437" cy="83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0" name="Clip" r:id="rId3" imgW="525240" imgH="1361880" progId="">
                  <p:embed/>
                </p:oleObj>
              </mc:Choice>
              <mc:Fallback>
                <p:oleObj name="Clip" r:id="rId3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350" y="1501223"/>
                        <a:ext cx="452437" cy="83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138745"/>
              </p:ext>
            </p:extLst>
          </p:nvPr>
        </p:nvGraphicFramePr>
        <p:xfrm>
          <a:off x="2336817" y="1516028"/>
          <a:ext cx="452437" cy="83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1" name="Clip" r:id="rId5" imgW="525240" imgH="1361880" progId="">
                  <p:embed/>
                </p:oleObj>
              </mc:Choice>
              <mc:Fallback>
                <p:oleObj name="Clip" r:id="rId5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17" y="1516028"/>
                        <a:ext cx="452437" cy="83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7633277"/>
              </p:ext>
            </p:extLst>
          </p:nvPr>
        </p:nvGraphicFramePr>
        <p:xfrm>
          <a:off x="7620011" y="1465229"/>
          <a:ext cx="452437" cy="83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2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11" y="1465229"/>
                        <a:ext cx="452437" cy="83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368609" y="1331362"/>
            <a:ext cx="538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dk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endParaRPr lang="en-US" b="1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23120" y="1331362"/>
            <a:ext cx="538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dk</a:t>
            </a:r>
            <a:r>
              <a:rPr lang="en-US" b="1" baseline="-25000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64307" y="1352425"/>
            <a:ext cx="525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dk</a:t>
            </a:r>
            <a:r>
              <a:rPr lang="en-US" b="1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endParaRPr lang="en-US" b="1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5816" y="2600860"/>
            <a:ext cx="1362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ShareDec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5216" y="3056584"/>
            <a:ext cx="3950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μ</a:t>
            </a:r>
            <a:r>
              <a:rPr lang="en-US" sz="20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2805" y="2586789"/>
            <a:ext cx="1362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ShareDec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77821" y="2471120"/>
            <a:ext cx="1362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ShareDec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09152" y="3056584"/>
            <a:ext cx="422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μ</a:t>
            </a:r>
            <a:r>
              <a:rPr lang="en-US" sz="20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61024" y="3068249"/>
            <a:ext cx="4075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μ</a:t>
            </a:r>
            <a:r>
              <a:rPr lang="en-US" sz="20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9871" y="3596792"/>
            <a:ext cx="8419333" cy="584776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  <a:latin typeface="Comic Sans MS"/>
                <a:cs typeface="Comic Sans MS"/>
              </a:rPr>
              <a:t>Exchange</a:t>
            </a:r>
            <a:r>
              <a:rPr lang="en-US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omic Sans MS"/>
                <a:ea typeface="Lucida Grande"/>
                <a:cs typeface="Comic Sans MS"/>
              </a:rPr>
              <a:t>μ</a:t>
            </a:r>
            <a:r>
              <a:rPr lang="en-US" sz="32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lang="en-US" sz="32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’s</a:t>
            </a:r>
            <a:r>
              <a:rPr lang="en-US" sz="3200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r>
              <a:rPr lang="en-US" sz="3200" dirty="0" smtClean="0">
                <a:latin typeface="Comic Sans MS"/>
                <a:cs typeface="Comic Sans MS"/>
              </a:rPr>
              <a:t>with each other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3293" y="5835106"/>
            <a:ext cx="1893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ShareCombine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31353" y="6290830"/>
            <a:ext cx="3839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/>
                <a:ea typeface="Lucida Grande"/>
                <a:cs typeface="Comic Sans MS"/>
              </a:rPr>
              <a:t>m</a:t>
            </a: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98942" y="5821035"/>
            <a:ext cx="1893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ShareCombine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10092" y="5823897"/>
            <a:ext cx="1893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ShareCombine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75289" y="6290830"/>
            <a:ext cx="3839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/>
                <a:ea typeface="Lucida Grande"/>
                <a:cs typeface="Comic Sans MS"/>
              </a:rPr>
              <a:t>m</a:t>
            </a: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11826" y="6302495"/>
            <a:ext cx="3839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/>
                <a:ea typeface="Lucida Grande"/>
                <a:cs typeface="Comic Sans MS"/>
              </a:rPr>
              <a:t>m</a:t>
            </a: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8395" y="5319048"/>
            <a:ext cx="1137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μ</a:t>
            </a:r>
            <a:r>
              <a:rPr lang="en-US" sz="20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,…..,</a:t>
            </a:r>
            <a:r>
              <a:rPr lang="en-US" sz="2000" dirty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μ</a:t>
            </a:r>
            <a:r>
              <a:rPr lang="en-US" sz="20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04765" y="5319051"/>
            <a:ext cx="1137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μ</a:t>
            </a:r>
            <a:r>
              <a:rPr lang="en-US" sz="20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,…..,</a:t>
            </a:r>
            <a:r>
              <a:rPr lang="en-US" sz="2000" dirty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μ</a:t>
            </a:r>
            <a:r>
              <a:rPr lang="en-US" sz="20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569231" y="5319051"/>
            <a:ext cx="1137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μ</a:t>
            </a:r>
            <a:r>
              <a:rPr lang="en-US" sz="20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,…..,</a:t>
            </a:r>
            <a:r>
              <a:rPr lang="en-US" sz="2000" dirty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μ</a:t>
            </a:r>
            <a:r>
              <a:rPr lang="en-US" sz="20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861856" y="4329480"/>
            <a:ext cx="2216848" cy="784384"/>
            <a:chOff x="4861856" y="4329484"/>
            <a:chExt cx="2216848" cy="723978"/>
          </a:xfrm>
        </p:grpSpPr>
        <p:sp>
          <p:nvSpPr>
            <p:cNvPr id="32" name="Rounded Rectangular Callout 31"/>
            <p:cNvSpPr/>
            <p:nvPr/>
          </p:nvSpPr>
          <p:spPr>
            <a:xfrm rot="10800000">
              <a:off x="4910666" y="4329484"/>
              <a:ext cx="2102832" cy="723978"/>
            </a:xfrm>
            <a:prstGeom prst="wedgeRoundRect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861856" y="4483664"/>
              <a:ext cx="2216848" cy="3692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Use ZK Proofs !!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301554" y="4554360"/>
            <a:ext cx="1594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Error Correction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992158" y="4567714"/>
            <a:ext cx="1594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Error Correction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278878" y="4568431"/>
            <a:ext cx="1594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Error Correction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766" y="4582501"/>
            <a:ext cx="711200" cy="69381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0622" y="4582501"/>
            <a:ext cx="711200" cy="69381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9335" y="4582501"/>
            <a:ext cx="711200" cy="693816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4699097" y="6146108"/>
            <a:ext cx="2440767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Only t instances !!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01598" y="5468167"/>
            <a:ext cx="2313454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Heavy Machinery</a:t>
            </a:r>
          </a:p>
        </p:txBody>
      </p:sp>
    </p:spTree>
    <p:extLst>
      <p:ext uri="{BB962C8B-B14F-4D97-AF65-F5344CB8AC3E}">
        <p14:creationId xmlns:p14="http://schemas.microsoft.com/office/powerpoint/2010/main" val="205676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118538" y="-10451"/>
            <a:ext cx="9465734" cy="125714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Actively Secure Distributed Decryption when n ≥ 2t+1</a:t>
            </a:r>
            <a:endParaRPr lang="en-US" sz="3600" kern="0" dirty="0">
              <a:solidFill>
                <a:srgbClr val="009900"/>
              </a:solidFill>
              <a:latin typeface="Comic Sans MS"/>
              <a:ea typeface="+mj-ea"/>
              <a:cs typeface="Comic Sans MS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183266"/>
              </p:ext>
            </p:extLst>
          </p:nvPr>
        </p:nvGraphicFramePr>
        <p:xfrm>
          <a:off x="931350" y="1501223"/>
          <a:ext cx="452437" cy="83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5" name="Clip" r:id="rId3" imgW="525240" imgH="1361880" progId="">
                  <p:embed/>
                </p:oleObj>
              </mc:Choice>
              <mc:Fallback>
                <p:oleObj name="Clip" r:id="rId3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350" y="1501223"/>
                        <a:ext cx="452437" cy="83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0911958"/>
              </p:ext>
            </p:extLst>
          </p:nvPr>
        </p:nvGraphicFramePr>
        <p:xfrm>
          <a:off x="2336817" y="1516028"/>
          <a:ext cx="452437" cy="83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6" name="Clip" r:id="rId5" imgW="525240" imgH="1361880" progId="">
                  <p:embed/>
                </p:oleObj>
              </mc:Choice>
              <mc:Fallback>
                <p:oleObj name="Clip" r:id="rId5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17" y="1516028"/>
                        <a:ext cx="452437" cy="83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261946"/>
              </p:ext>
            </p:extLst>
          </p:nvPr>
        </p:nvGraphicFramePr>
        <p:xfrm>
          <a:off x="7620011" y="1465229"/>
          <a:ext cx="452437" cy="83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7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11" y="1465229"/>
                        <a:ext cx="452437" cy="83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368609" y="1331362"/>
            <a:ext cx="538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dk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endParaRPr lang="en-US" b="1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23120" y="1331362"/>
            <a:ext cx="538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dk</a:t>
            </a:r>
            <a:r>
              <a:rPr lang="en-US" b="1" baseline="-25000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64307" y="1352425"/>
            <a:ext cx="525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dk</a:t>
            </a:r>
            <a:r>
              <a:rPr lang="en-US" b="1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endParaRPr lang="en-US" b="1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5816" y="2600860"/>
            <a:ext cx="1362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ShareDec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5216" y="3056584"/>
            <a:ext cx="3950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μ</a:t>
            </a:r>
            <a:r>
              <a:rPr lang="en-US" sz="20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2805" y="2586789"/>
            <a:ext cx="1362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ShareDec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77821" y="2471120"/>
            <a:ext cx="1362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ShareDec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09152" y="3056584"/>
            <a:ext cx="422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μ</a:t>
            </a:r>
            <a:r>
              <a:rPr lang="en-US" sz="20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61024" y="3068249"/>
            <a:ext cx="4075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μ</a:t>
            </a:r>
            <a:r>
              <a:rPr lang="en-US" sz="20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9871" y="3596792"/>
            <a:ext cx="8419333" cy="584776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  <a:latin typeface="Comic Sans MS"/>
                <a:cs typeface="Comic Sans MS"/>
              </a:rPr>
              <a:t>Exchange</a:t>
            </a:r>
            <a:r>
              <a:rPr lang="en-US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omic Sans MS"/>
                <a:ea typeface="Lucida Grande"/>
                <a:cs typeface="Comic Sans MS"/>
              </a:rPr>
              <a:t>μ</a:t>
            </a:r>
            <a:r>
              <a:rPr lang="en-US" sz="32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lang="en-US" sz="32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’s</a:t>
            </a:r>
            <a:r>
              <a:rPr lang="en-US" sz="3200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r>
              <a:rPr lang="en-US" sz="3200" dirty="0" smtClean="0">
                <a:latin typeface="Comic Sans MS"/>
                <a:cs typeface="Comic Sans MS"/>
              </a:rPr>
              <a:t>with each other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3293" y="5835106"/>
            <a:ext cx="1893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ShareCombine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31353" y="6290830"/>
            <a:ext cx="3839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/>
                <a:ea typeface="Lucida Grande"/>
                <a:cs typeface="Comic Sans MS"/>
              </a:rPr>
              <a:t>m</a:t>
            </a: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98942" y="5821035"/>
            <a:ext cx="1893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ShareCombine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10092" y="5823897"/>
            <a:ext cx="1893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ShareCombine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75289" y="6290830"/>
            <a:ext cx="3839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/>
                <a:ea typeface="Lucida Grande"/>
                <a:cs typeface="Comic Sans MS"/>
              </a:rPr>
              <a:t>m</a:t>
            </a: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11826" y="6302495"/>
            <a:ext cx="3839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/>
                <a:ea typeface="Lucida Grande"/>
                <a:cs typeface="Comic Sans MS"/>
              </a:rPr>
              <a:t>m</a:t>
            </a: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8395" y="5319048"/>
            <a:ext cx="1137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μ</a:t>
            </a:r>
            <a:r>
              <a:rPr lang="en-US" sz="20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,…..,</a:t>
            </a:r>
            <a:r>
              <a:rPr lang="en-US" sz="2000" dirty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μ</a:t>
            </a:r>
            <a:r>
              <a:rPr lang="en-US" sz="20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04765" y="5319051"/>
            <a:ext cx="1137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μ</a:t>
            </a:r>
            <a:r>
              <a:rPr lang="en-US" sz="20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,…..,</a:t>
            </a:r>
            <a:r>
              <a:rPr lang="en-US" sz="2000" dirty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μ</a:t>
            </a:r>
            <a:r>
              <a:rPr lang="en-US" sz="20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569231" y="5319051"/>
            <a:ext cx="1137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μ</a:t>
            </a:r>
            <a:r>
              <a:rPr lang="en-US" sz="20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,…..,</a:t>
            </a:r>
            <a:r>
              <a:rPr lang="en-US" sz="2000" dirty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μ</a:t>
            </a:r>
            <a:r>
              <a:rPr lang="en-US" sz="20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861856" y="4329480"/>
            <a:ext cx="2216848" cy="784384"/>
            <a:chOff x="4861856" y="4329484"/>
            <a:chExt cx="2216848" cy="723978"/>
          </a:xfrm>
        </p:grpSpPr>
        <p:sp>
          <p:nvSpPr>
            <p:cNvPr id="32" name="Rounded Rectangular Callout 31"/>
            <p:cNvSpPr/>
            <p:nvPr/>
          </p:nvSpPr>
          <p:spPr>
            <a:xfrm rot="10800000">
              <a:off x="4910666" y="4329484"/>
              <a:ext cx="2102832" cy="723978"/>
            </a:xfrm>
            <a:prstGeom prst="wedgeRoundRect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861856" y="4483664"/>
              <a:ext cx="2216848" cy="3692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Use ZK Proofs !!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301554" y="4554360"/>
            <a:ext cx="1594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Error Detection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992158" y="4567714"/>
            <a:ext cx="1594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Error Detection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278878" y="4568431"/>
            <a:ext cx="1594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Error Detection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99097" y="6146108"/>
            <a:ext cx="2440767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Only t instances !!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701598" y="5468167"/>
            <a:ext cx="2313454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Heavy Machinery</a:t>
            </a:r>
          </a:p>
        </p:txBody>
      </p:sp>
    </p:spTree>
    <p:extLst>
      <p:ext uri="{BB962C8B-B14F-4D97-AF65-F5344CB8AC3E}">
        <p14:creationId xmlns:p14="http://schemas.microsoft.com/office/powerpoint/2010/main" val="549485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9952" y="1315959"/>
            <a:ext cx="7019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O(n/L) field elements per multiplication gate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135471" y="23415"/>
            <a:ext cx="9465734" cy="80631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Communication Complexity of our MPC</a:t>
            </a:r>
            <a:endParaRPr lang="en-US" sz="3600" kern="0" dirty="0">
              <a:solidFill>
                <a:srgbClr val="009900"/>
              </a:solidFill>
              <a:latin typeface="Comic Sans MS"/>
              <a:ea typeface="+mj-ea"/>
              <a:cs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4266" y="2348892"/>
            <a:ext cx="80264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Comic Sans MS"/>
                <a:cs typeface="Comic Sans MS"/>
              </a:rPr>
              <a:t>F</a:t>
            </a:r>
            <a:r>
              <a:rPr lang="en-US" sz="2400" dirty="0" smtClean="0">
                <a:latin typeface="Comic Sans MS"/>
                <a:cs typeface="Comic Sans MS"/>
              </a:rPr>
              <a:t>or small L; i.e. L=5, we already get better exact complexity compared to the traditional practical protocols </a:t>
            </a:r>
          </a:p>
          <a:p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</a:p>
          <a:p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            SHE is efficient for small values of L</a:t>
            </a:r>
          </a:p>
        </p:txBody>
      </p:sp>
      <p:sp>
        <p:nvSpPr>
          <p:cNvPr id="5" name="Rectangle 4"/>
          <p:cNvSpPr/>
          <p:nvPr/>
        </p:nvSpPr>
        <p:spPr>
          <a:xfrm>
            <a:off x="663933" y="4905826"/>
            <a:ext cx="80498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Hope: FHE is a fast growing area. We can increase </a:t>
            </a:r>
          </a:p>
          <a:p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   L and can get even better communication complexity</a:t>
            </a:r>
          </a:p>
        </p:txBody>
      </p:sp>
    </p:spTree>
    <p:extLst>
      <p:ext uri="{BB962C8B-B14F-4D97-AF65-F5344CB8AC3E}">
        <p14:creationId xmlns:p14="http://schemas.microsoft.com/office/powerpoint/2010/main" val="221774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2054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94734"/>
            <a:ext cx="8534400" cy="75895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Comic Sans MS"/>
                <a:cs typeface="Comic Sans MS"/>
              </a:rPr>
              <a:t>MPC Before and After FHE Arrived</a:t>
            </a:r>
            <a:endParaRPr lang="en-US" sz="36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020" y="5120837"/>
            <a:ext cx="4287181" cy="404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Small Computational Overhead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276" y="5525529"/>
            <a:ext cx="428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High Communication Overhead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279" y="5931924"/>
            <a:ext cx="4113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Communication per </a:t>
            </a:r>
            <a:r>
              <a:rPr lang="en-US" sz="2000" dirty="0" err="1" smtClean="0">
                <a:latin typeface="Comic Sans MS"/>
                <a:cs typeface="Comic Sans MS"/>
              </a:rPr>
              <a:t>mult</a:t>
            </a:r>
            <a:r>
              <a:rPr lang="en-US" sz="2000" dirty="0" smtClean="0">
                <a:latin typeface="Comic Sans MS"/>
                <a:cs typeface="Comic Sans MS"/>
              </a:rPr>
              <a:t> gate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87402" y="5120840"/>
            <a:ext cx="4287181" cy="404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Huge Computational Overhead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91658" y="5525532"/>
            <a:ext cx="4282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Low (circuit independent) Communication Overhead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03208" y="1280081"/>
            <a:ext cx="8737575" cy="5051953"/>
            <a:chOff x="203208" y="1280081"/>
            <a:chExt cx="8737575" cy="5051953"/>
          </a:xfrm>
        </p:grpSpPr>
        <p:sp>
          <p:nvSpPr>
            <p:cNvPr id="10" name="TextBox 9"/>
            <p:cNvSpPr txBox="1"/>
            <p:nvPr/>
          </p:nvSpPr>
          <p:spPr>
            <a:xfrm>
              <a:off x="238276" y="1280081"/>
              <a:ext cx="4282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3366FF"/>
                  </a:solidFill>
                  <a:latin typeface="Comic Sans MS"/>
                  <a:cs typeface="Comic Sans MS"/>
                </a:rPr>
                <a:t>P</a:t>
              </a:r>
              <a:r>
                <a:rPr lang="en-US" sz="2400" b="1" dirty="0" smtClean="0">
                  <a:solidFill>
                    <a:srgbClr val="3366FF"/>
                  </a:solidFill>
                  <a:latin typeface="Comic Sans MS"/>
                  <a:cs typeface="Comic Sans MS"/>
                </a:rPr>
                <a:t>rotocols in pre-FHE era</a:t>
              </a:r>
              <a:endParaRPr lang="en-US" sz="2400" b="1" dirty="0" smtClean="0">
                <a:latin typeface="Comic Sans MS"/>
                <a:cs typeface="Comic Sans M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87403" y="1350004"/>
              <a:ext cx="4148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3366FF"/>
                  </a:solidFill>
                  <a:latin typeface="Comic Sans MS"/>
                  <a:cs typeface="Comic Sans MS"/>
                </a:rPr>
                <a:t>P</a:t>
              </a:r>
              <a:r>
                <a:rPr lang="en-US" sz="2400" b="1" dirty="0" smtClean="0">
                  <a:solidFill>
                    <a:srgbClr val="3366FF"/>
                  </a:solidFill>
                  <a:latin typeface="Comic Sans MS"/>
                  <a:cs typeface="Comic Sans MS"/>
                </a:rPr>
                <a:t>rotocols in post-FHE era  </a:t>
              </a:r>
              <a:endParaRPr lang="en-US" sz="2400" b="1" dirty="0" smtClean="0">
                <a:latin typeface="Comic Sans MS"/>
                <a:cs typeface="Comic Sans MS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78116" y="2658529"/>
              <a:ext cx="1862667" cy="143933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208" y="1707880"/>
              <a:ext cx="2726267" cy="3379091"/>
            </a:xfrm>
            <a:prstGeom prst="rect">
              <a:avLst/>
            </a:prstGeom>
          </p:spPr>
        </p:pic>
        <p:cxnSp>
          <p:nvCxnSpPr>
            <p:cNvPr id="7" name="Straight Connector 6"/>
            <p:cNvCxnSpPr>
              <a:stCxn id="10" idx="3"/>
            </p:cNvCxnSpPr>
            <p:nvPr/>
          </p:nvCxnSpPr>
          <p:spPr>
            <a:xfrm>
              <a:off x="4521201" y="1510914"/>
              <a:ext cx="0" cy="482112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2691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/>
          <p:cNvSpPr/>
          <p:nvPr/>
        </p:nvSpPr>
        <p:spPr>
          <a:xfrm>
            <a:off x="6553182" y="3200386"/>
            <a:ext cx="923941" cy="10179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3" name="Rectangle 52"/>
          <p:cNvSpPr/>
          <p:nvPr/>
        </p:nvSpPr>
        <p:spPr>
          <a:xfrm>
            <a:off x="6982475" y="4108447"/>
            <a:ext cx="560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-1</a:t>
            </a:r>
            <a:endParaRPr lang="en-US" sz="24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535293" y="2319867"/>
            <a:ext cx="923941" cy="10179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1" name="Oval 30"/>
          <p:cNvSpPr/>
          <p:nvPr/>
        </p:nvSpPr>
        <p:spPr>
          <a:xfrm>
            <a:off x="5520266" y="2319867"/>
            <a:ext cx="923941" cy="10179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79512" y="1250757"/>
            <a:ext cx="46805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  Inductively associate an integer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label</a:t>
            </a:r>
            <a:r>
              <a:rPr lang="en-US" sz="2400" dirty="0" smtClean="0">
                <a:latin typeface="Comic Sans MS"/>
                <a:cs typeface="Comic Sans MS"/>
              </a:rPr>
              <a:t> with each wire</a:t>
            </a:r>
            <a:endParaRPr lang="en-US" sz="24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2" name="Group 48"/>
          <p:cNvGrpSpPr/>
          <p:nvPr/>
        </p:nvGrpSpPr>
        <p:grpSpPr>
          <a:xfrm>
            <a:off x="5076056" y="1412776"/>
            <a:ext cx="576064" cy="576064"/>
            <a:chOff x="5076056" y="1412776"/>
            <a:chExt cx="576064" cy="576064"/>
          </a:xfrm>
        </p:grpSpPr>
        <p:sp>
          <p:nvSpPr>
            <p:cNvPr id="47" name="Oval 46"/>
            <p:cNvSpPr/>
            <p:nvPr/>
          </p:nvSpPr>
          <p:spPr>
            <a:xfrm>
              <a:off x="5076056" y="1412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omic Sans MS"/>
                <a:cs typeface="Comic Sans MS"/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5156448" y="1455167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1</a:t>
              </a:r>
            </a:p>
          </p:txBody>
        </p:sp>
      </p:grpSp>
      <p:grpSp>
        <p:nvGrpSpPr>
          <p:cNvPr id="3" name="Group 49"/>
          <p:cNvGrpSpPr/>
          <p:nvPr/>
        </p:nvGrpSpPr>
        <p:grpSpPr>
          <a:xfrm>
            <a:off x="6156176" y="1412776"/>
            <a:ext cx="576064" cy="576064"/>
            <a:chOff x="5076056" y="1412776"/>
            <a:chExt cx="576064" cy="576064"/>
          </a:xfrm>
        </p:grpSpPr>
        <p:sp>
          <p:nvSpPr>
            <p:cNvPr id="51" name="Oval 50"/>
            <p:cNvSpPr/>
            <p:nvPr/>
          </p:nvSpPr>
          <p:spPr>
            <a:xfrm>
              <a:off x="5076056" y="1412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omic Sans MS"/>
                <a:cs typeface="Comic Sans MS"/>
              </a:endParaRPr>
            </a:p>
          </p:txBody>
        </p:sp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5156448" y="1455167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2</a:t>
              </a:r>
            </a:p>
          </p:txBody>
        </p:sp>
      </p:grpSp>
      <p:grpSp>
        <p:nvGrpSpPr>
          <p:cNvPr id="4" name="Group 52"/>
          <p:cNvGrpSpPr/>
          <p:nvPr/>
        </p:nvGrpSpPr>
        <p:grpSpPr>
          <a:xfrm>
            <a:off x="7236296" y="1412776"/>
            <a:ext cx="576064" cy="576064"/>
            <a:chOff x="5076056" y="1412776"/>
            <a:chExt cx="576064" cy="576064"/>
          </a:xfrm>
        </p:grpSpPr>
        <p:sp>
          <p:nvSpPr>
            <p:cNvPr id="54" name="Oval 53"/>
            <p:cNvSpPr/>
            <p:nvPr/>
          </p:nvSpPr>
          <p:spPr>
            <a:xfrm>
              <a:off x="5076056" y="1412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omic Sans MS"/>
                <a:cs typeface="Comic Sans MS"/>
              </a:endParaRPr>
            </a:p>
          </p:txBody>
        </p: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5156448" y="1455167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3</a:t>
              </a:r>
            </a:p>
          </p:txBody>
        </p:sp>
      </p:grpSp>
      <p:grpSp>
        <p:nvGrpSpPr>
          <p:cNvPr id="5" name="Group 55"/>
          <p:cNvGrpSpPr/>
          <p:nvPr/>
        </p:nvGrpSpPr>
        <p:grpSpPr>
          <a:xfrm>
            <a:off x="8388424" y="1412776"/>
            <a:ext cx="576064" cy="576064"/>
            <a:chOff x="5076056" y="1412776"/>
            <a:chExt cx="576064" cy="576064"/>
          </a:xfrm>
        </p:grpSpPr>
        <p:sp>
          <p:nvSpPr>
            <p:cNvPr id="57" name="Oval 56"/>
            <p:cNvSpPr/>
            <p:nvPr/>
          </p:nvSpPr>
          <p:spPr>
            <a:xfrm>
              <a:off x="5076056" y="1412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omic Sans MS"/>
                <a:cs typeface="Comic Sans MS"/>
              </a:endParaRPr>
            </a:p>
          </p:txBody>
        </p: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5156448" y="1455167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4</a:t>
              </a:r>
            </a:p>
          </p:txBody>
        </p:sp>
      </p:grp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5724128" y="2483276"/>
            <a:ext cx="504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</a:t>
            </a:r>
            <a:endParaRPr lang="en-US" sz="3600" dirty="0" smtClean="0"/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7740352" y="2492896"/>
            <a:ext cx="504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cxnSp>
        <p:nvCxnSpPr>
          <p:cNvPr id="64" name="Straight Arrow Connector 63"/>
          <p:cNvCxnSpPr>
            <a:stCxn id="47" idx="4"/>
          </p:cNvCxnSpPr>
          <p:nvPr/>
        </p:nvCxnSpPr>
        <p:spPr>
          <a:xfrm>
            <a:off x="5364088" y="1988840"/>
            <a:ext cx="504056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1" idx="4"/>
          </p:cNvCxnSpPr>
          <p:nvPr/>
        </p:nvCxnSpPr>
        <p:spPr>
          <a:xfrm flipH="1">
            <a:off x="6084168" y="1988840"/>
            <a:ext cx="360040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7524328" y="1988840"/>
            <a:ext cx="504056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8172400" y="2060848"/>
            <a:ext cx="360040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6156176" y="2996952"/>
            <a:ext cx="648072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7164288" y="2996952"/>
            <a:ext cx="684076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327804" y="2389238"/>
            <a:ext cx="44644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latin typeface="Comic Sans MS"/>
                <a:cs typeface="Comic Sans MS"/>
              </a:rPr>
              <a:t> Input wires: label 1</a:t>
            </a:r>
            <a:endParaRPr lang="en-US" sz="2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327804" y="3071176"/>
            <a:ext cx="4464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latin typeface="Comic Sans MS"/>
                <a:cs typeface="Comic Sans MS"/>
              </a:rPr>
              <a:t> Output wire of Add gate: min(label of input wires)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61670" y="4054849"/>
            <a:ext cx="49685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>
                <a:latin typeface="Comic Sans MS"/>
                <a:cs typeface="Comic Sans MS"/>
              </a:rPr>
              <a:t>Output wire of </a:t>
            </a:r>
            <a:r>
              <a:rPr lang="en-US" sz="2000" dirty="0" err="1" smtClean="0">
                <a:latin typeface="Comic Sans MS"/>
                <a:cs typeface="Comic Sans MS"/>
              </a:rPr>
              <a:t>Mult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>
                <a:latin typeface="Comic Sans MS"/>
                <a:cs typeface="Comic Sans MS"/>
              </a:rPr>
              <a:t>gate: min(label of input wires</a:t>
            </a:r>
            <a:r>
              <a:rPr lang="en-US" sz="2000" dirty="0" smtClean="0">
                <a:latin typeface="Comic Sans MS"/>
                <a:cs typeface="Comic Sans MS"/>
              </a:rPr>
              <a:t>) - 1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71438" y="150912"/>
            <a:ext cx="89154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kern="0" dirty="0" smtClean="0">
                <a:solidFill>
                  <a:srgbClr val="008000"/>
                </a:solidFill>
                <a:latin typeface="Comic Sans MS"/>
                <a:ea typeface="+mj-ea"/>
                <a:cs typeface="Comic Sans MS"/>
              </a:rPr>
              <a:t>Augmenting the Circuit</a:t>
            </a:r>
            <a:endParaRPr lang="en-US" sz="4000" kern="0" dirty="0">
              <a:solidFill>
                <a:srgbClr val="008000"/>
              </a:solidFill>
              <a:latin typeface="Comic Sans MS"/>
              <a:ea typeface="+mj-ea"/>
              <a:cs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5629" y="2086041"/>
            <a:ext cx="37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344009" y="2018312"/>
            <a:ext cx="37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317181" y="1970503"/>
            <a:ext cx="37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411124" y="2021302"/>
            <a:ext cx="37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7008109" y="4003323"/>
            <a:ext cx="0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5830176" y="4524335"/>
            <a:ext cx="27491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Comic Sans MS"/>
                <a:cs typeface="Comic Sans MS"/>
              </a:rPr>
              <a:t>   f(x</a:t>
            </a:r>
            <a:r>
              <a:rPr lang="en-US" sz="2800" baseline="-25000" dirty="0" smtClean="0">
                <a:latin typeface="Comic Sans MS"/>
                <a:cs typeface="Comic Sans MS"/>
              </a:rPr>
              <a:t>1</a:t>
            </a:r>
            <a:r>
              <a:rPr lang="en-US" sz="2800" dirty="0" smtClean="0">
                <a:latin typeface="Comic Sans MS"/>
                <a:cs typeface="Comic Sans MS"/>
              </a:rPr>
              <a:t>,x</a:t>
            </a:r>
            <a:r>
              <a:rPr lang="en-US" sz="2800" baseline="-25000" dirty="0" smtClean="0">
                <a:latin typeface="Comic Sans MS"/>
                <a:cs typeface="Comic Sans MS"/>
              </a:rPr>
              <a:t>2</a:t>
            </a:r>
            <a:r>
              <a:rPr lang="en-US" sz="2800" dirty="0" smtClean="0">
                <a:latin typeface="Comic Sans MS"/>
                <a:cs typeface="Comic Sans MS"/>
              </a:rPr>
              <a:t>,x</a:t>
            </a:r>
            <a:r>
              <a:rPr lang="en-US" sz="2800" baseline="-25000" dirty="0" smtClean="0">
                <a:latin typeface="Comic Sans MS"/>
                <a:cs typeface="Comic Sans MS"/>
              </a:rPr>
              <a:t>3</a:t>
            </a:r>
            <a:r>
              <a:rPr lang="en-US" sz="2800" dirty="0" smtClean="0">
                <a:latin typeface="Comic Sans MS"/>
                <a:cs typeface="Comic Sans MS"/>
              </a:rPr>
              <a:t>,x</a:t>
            </a:r>
            <a:r>
              <a:rPr lang="en-US" sz="2800" baseline="-25000" dirty="0" smtClean="0">
                <a:latin typeface="Comic Sans MS"/>
                <a:cs typeface="Comic Sans MS"/>
              </a:rPr>
              <a:t>4</a:t>
            </a:r>
            <a:r>
              <a:rPr lang="en-US" sz="2800" dirty="0" smtClean="0">
                <a:latin typeface="Comic Sans MS"/>
                <a:cs typeface="Comic Sans MS"/>
              </a:rPr>
              <a:t>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168833" y="3340059"/>
            <a:ext cx="37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405797" y="3346459"/>
            <a:ext cx="37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  <a:endParaRPr lang="en-US" sz="24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6732240" y="3371695"/>
            <a:ext cx="504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762775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3" grpId="0"/>
      <p:bldP spid="33" grpId="0" animBg="1"/>
      <p:bldP spid="33" grpId="1" animBg="1"/>
      <p:bldP spid="31" grpId="0" animBg="1"/>
      <p:bldP spid="31" grpId="1" animBg="1"/>
      <p:bldP spid="32" grpId="0"/>
      <p:bldP spid="32" grpId="1"/>
      <p:bldP spid="34" grpId="0"/>
      <p:bldP spid="34" grpId="1"/>
      <p:bldP spid="36" grpId="0"/>
      <p:bldP spid="6" grpId="0"/>
      <p:bldP spid="40" grpId="0"/>
      <p:bldP spid="41" grpId="0"/>
      <p:bldP spid="42" grpId="0"/>
      <p:bldP spid="45" grpId="0"/>
      <p:bldP spid="4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71438" y="150912"/>
            <a:ext cx="89154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kern="0" dirty="0" smtClean="0">
                <a:solidFill>
                  <a:srgbClr val="008000"/>
                </a:solidFill>
                <a:latin typeface="Comic Sans MS"/>
                <a:ea typeface="+mj-ea"/>
                <a:cs typeface="Comic Sans MS"/>
              </a:rPr>
              <a:t>Augmenting the Circuit</a:t>
            </a:r>
            <a:endParaRPr lang="en-US" sz="4000" kern="0" dirty="0">
              <a:solidFill>
                <a:srgbClr val="008000"/>
              </a:solidFill>
              <a:latin typeface="Comic Sans MS"/>
              <a:ea typeface="+mj-ea"/>
              <a:cs typeface="Comic Sans M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39150" y="1419880"/>
            <a:ext cx="3888432" cy="3634779"/>
            <a:chOff x="5076056" y="1412776"/>
            <a:chExt cx="3888432" cy="3634779"/>
          </a:xfrm>
        </p:grpSpPr>
        <p:sp>
          <p:nvSpPr>
            <p:cNvPr id="53" name="Rectangle 52"/>
            <p:cNvSpPr/>
            <p:nvPr/>
          </p:nvSpPr>
          <p:spPr>
            <a:xfrm>
              <a:off x="6999408" y="4108447"/>
              <a:ext cx="5603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-1</a:t>
              </a:r>
              <a:endParaRPr lang="en-US" sz="2400" b="1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grpSp>
          <p:nvGrpSpPr>
            <p:cNvPr id="2" name="Group 48"/>
            <p:cNvGrpSpPr/>
            <p:nvPr/>
          </p:nvGrpSpPr>
          <p:grpSpPr>
            <a:xfrm>
              <a:off x="5076056" y="1412776"/>
              <a:ext cx="576064" cy="576064"/>
              <a:chOff x="5076056" y="1412776"/>
              <a:chExt cx="576064" cy="576064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5076056" y="141277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latin typeface="Comic Sans MS"/>
                  <a:cs typeface="Comic Sans MS"/>
                </a:endParaRPr>
              </a:p>
            </p:txBody>
          </p:sp>
          <p:sp>
            <p:nvSpPr>
              <p:cNvPr id="48" name="Text Box 7"/>
              <p:cNvSpPr txBox="1">
                <a:spLocks noChangeArrowheads="1"/>
              </p:cNvSpPr>
              <p:nvPr/>
            </p:nvSpPr>
            <p:spPr bwMode="auto">
              <a:xfrm>
                <a:off x="5156448" y="1455167"/>
                <a:ext cx="49567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latin typeface="Comic Sans MS"/>
                    <a:cs typeface="Comic Sans MS"/>
                  </a:rPr>
                  <a:t>x</a:t>
                </a:r>
                <a:r>
                  <a:rPr lang="en-US" sz="2400" baseline="-25000" dirty="0" smtClean="0">
                    <a:latin typeface="Comic Sans MS"/>
                    <a:cs typeface="Comic Sans MS"/>
                  </a:rPr>
                  <a:t>1</a:t>
                </a:r>
              </a:p>
            </p:txBody>
          </p:sp>
        </p:grpSp>
        <p:grpSp>
          <p:nvGrpSpPr>
            <p:cNvPr id="3" name="Group 49"/>
            <p:cNvGrpSpPr/>
            <p:nvPr/>
          </p:nvGrpSpPr>
          <p:grpSpPr>
            <a:xfrm>
              <a:off x="6156176" y="1412776"/>
              <a:ext cx="576064" cy="576064"/>
              <a:chOff x="5076056" y="1412776"/>
              <a:chExt cx="576064" cy="576064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5076056" y="141277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latin typeface="Comic Sans MS"/>
                  <a:cs typeface="Comic Sans MS"/>
                </a:endParaRPr>
              </a:p>
            </p:txBody>
          </p:sp>
          <p:sp>
            <p:nvSpPr>
              <p:cNvPr id="52" name="Text Box 7"/>
              <p:cNvSpPr txBox="1">
                <a:spLocks noChangeArrowheads="1"/>
              </p:cNvSpPr>
              <p:nvPr/>
            </p:nvSpPr>
            <p:spPr bwMode="auto">
              <a:xfrm>
                <a:off x="5156448" y="1455167"/>
                <a:ext cx="49567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latin typeface="Comic Sans MS"/>
                    <a:cs typeface="Comic Sans MS"/>
                  </a:rPr>
                  <a:t>x</a:t>
                </a:r>
                <a:r>
                  <a:rPr lang="en-US" sz="2400" baseline="-25000" dirty="0" smtClean="0">
                    <a:latin typeface="Comic Sans MS"/>
                    <a:cs typeface="Comic Sans MS"/>
                  </a:rPr>
                  <a:t>2</a:t>
                </a:r>
              </a:p>
            </p:txBody>
          </p:sp>
        </p:grpSp>
        <p:grpSp>
          <p:nvGrpSpPr>
            <p:cNvPr id="4" name="Group 52"/>
            <p:cNvGrpSpPr/>
            <p:nvPr/>
          </p:nvGrpSpPr>
          <p:grpSpPr>
            <a:xfrm>
              <a:off x="7236296" y="1412776"/>
              <a:ext cx="576064" cy="576064"/>
              <a:chOff x="5076056" y="1412776"/>
              <a:chExt cx="576064" cy="576064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76056" y="141277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latin typeface="Comic Sans MS"/>
                  <a:cs typeface="Comic Sans MS"/>
                </a:endParaRPr>
              </a:p>
            </p:txBody>
          </p:sp>
          <p:sp>
            <p:nvSpPr>
              <p:cNvPr id="55" name="Text Box 7"/>
              <p:cNvSpPr txBox="1">
                <a:spLocks noChangeArrowheads="1"/>
              </p:cNvSpPr>
              <p:nvPr/>
            </p:nvSpPr>
            <p:spPr bwMode="auto">
              <a:xfrm>
                <a:off x="5156448" y="1455167"/>
                <a:ext cx="49567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latin typeface="Comic Sans MS"/>
                    <a:cs typeface="Comic Sans MS"/>
                  </a:rPr>
                  <a:t>x</a:t>
                </a:r>
                <a:r>
                  <a:rPr lang="en-US" sz="2400" baseline="-25000" dirty="0" smtClean="0">
                    <a:latin typeface="Comic Sans MS"/>
                    <a:cs typeface="Comic Sans MS"/>
                  </a:rPr>
                  <a:t>3</a:t>
                </a:r>
              </a:p>
            </p:txBody>
          </p:sp>
        </p:grpSp>
        <p:grpSp>
          <p:nvGrpSpPr>
            <p:cNvPr id="5" name="Group 55"/>
            <p:cNvGrpSpPr/>
            <p:nvPr/>
          </p:nvGrpSpPr>
          <p:grpSpPr>
            <a:xfrm>
              <a:off x="8388424" y="1412776"/>
              <a:ext cx="576064" cy="576064"/>
              <a:chOff x="5076056" y="1412776"/>
              <a:chExt cx="576064" cy="576064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5076056" y="141277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latin typeface="Comic Sans MS"/>
                  <a:cs typeface="Comic Sans MS"/>
                </a:endParaRPr>
              </a:p>
            </p:txBody>
          </p:sp>
          <p:sp>
            <p:nvSpPr>
              <p:cNvPr id="58" name="Text Box 7"/>
              <p:cNvSpPr txBox="1">
                <a:spLocks noChangeArrowheads="1"/>
              </p:cNvSpPr>
              <p:nvPr/>
            </p:nvSpPr>
            <p:spPr bwMode="auto">
              <a:xfrm>
                <a:off x="5156448" y="1455167"/>
                <a:ext cx="49567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latin typeface="Comic Sans MS"/>
                    <a:cs typeface="Comic Sans MS"/>
                  </a:rPr>
                  <a:t>x</a:t>
                </a:r>
                <a:r>
                  <a:rPr lang="en-US" sz="2400" baseline="-25000" dirty="0" smtClean="0">
                    <a:latin typeface="Comic Sans MS"/>
                    <a:cs typeface="Comic Sans MS"/>
                  </a:rPr>
                  <a:t>4</a:t>
                </a:r>
              </a:p>
            </p:txBody>
          </p:sp>
        </p:grp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5724128" y="2483276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</a:t>
              </a:r>
              <a:endParaRPr lang="en-US" sz="3600" dirty="0" smtClean="0"/>
            </a:p>
          </p:txBody>
        </p: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7740352" y="2492896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</a:t>
              </a:r>
              <a:endParaRPr lang="en-US" sz="3600" dirty="0" smtClean="0"/>
            </a:p>
          </p:txBody>
        </p:sp>
        <p:cxnSp>
          <p:nvCxnSpPr>
            <p:cNvPr id="64" name="Straight Arrow Connector 63"/>
            <p:cNvCxnSpPr>
              <a:stCxn id="47" idx="4"/>
            </p:cNvCxnSpPr>
            <p:nvPr/>
          </p:nvCxnSpPr>
          <p:spPr>
            <a:xfrm>
              <a:off x="5364088" y="1988840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1" idx="4"/>
            </p:cNvCxnSpPr>
            <p:nvPr/>
          </p:nvCxnSpPr>
          <p:spPr>
            <a:xfrm flipH="1">
              <a:off x="6084168" y="1988840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7524328" y="1988840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H="1">
              <a:off x="8172400" y="2060848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6156176" y="2996952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H="1">
              <a:off x="7164288" y="2996952"/>
              <a:ext cx="684076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5175629" y="2086041"/>
              <a:ext cx="3725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1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344009" y="2018312"/>
              <a:ext cx="3725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1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317181" y="1970503"/>
              <a:ext cx="3725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1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411124" y="2021302"/>
              <a:ext cx="3725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1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7008109" y="4003323"/>
              <a:ext cx="0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>
              <a:off x="5830176" y="4524335"/>
              <a:ext cx="274912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smtClean="0">
                  <a:latin typeface="Comic Sans MS"/>
                  <a:cs typeface="Comic Sans MS"/>
                </a:rPr>
                <a:t>   f(x</a:t>
              </a:r>
              <a:r>
                <a:rPr lang="en-US" sz="2800" baseline="-25000" dirty="0" smtClean="0">
                  <a:latin typeface="Comic Sans MS"/>
                  <a:cs typeface="Comic Sans MS"/>
                </a:rPr>
                <a:t>1</a:t>
              </a:r>
              <a:r>
                <a:rPr lang="en-US" sz="2800" dirty="0" smtClean="0">
                  <a:latin typeface="Comic Sans MS"/>
                  <a:cs typeface="Comic Sans MS"/>
                </a:rPr>
                <a:t>,x</a:t>
              </a:r>
              <a:r>
                <a:rPr lang="en-US" sz="2800" baseline="-25000" dirty="0" smtClean="0">
                  <a:latin typeface="Comic Sans MS"/>
                  <a:cs typeface="Comic Sans MS"/>
                </a:rPr>
                <a:t>2</a:t>
              </a:r>
              <a:r>
                <a:rPr lang="en-US" sz="2800" dirty="0" smtClean="0">
                  <a:latin typeface="Comic Sans MS"/>
                  <a:cs typeface="Comic Sans MS"/>
                </a:rPr>
                <a:t>,x</a:t>
              </a:r>
              <a:r>
                <a:rPr lang="en-US" sz="2800" baseline="-25000" dirty="0" smtClean="0">
                  <a:latin typeface="Comic Sans MS"/>
                  <a:cs typeface="Comic Sans MS"/>
                </a:rPr>
                <a:t>3</a:t>
              </a:r>
              <a:r>
                <a:rPr lang="en-US" sz="2800" dirty="0" smtClean="0">
                  <a:latin typeface="Comic Sans MS"/>
                  <a:cs typeface="Comic Sans MS"/>
                </a:rPr>
                <a:t>,x</a:t>
              </a:r>
              <a:r>
                <a:rPr lang="en-US" sz="2800" baseline="-25000" dirty="0" smtClean="0">
                  <a:latin typeface="Comic Sans MS"/>
                  <a:cs typeface="Comic Sans MS"/>
                </a:rPr>
                <a:t>4</a:t>
              </a:r>
              <a:r>
                <a:rPr lang="en-US" sz="2800" dirty="0" smtClean="0">
                  <a:latin typeface="Comic Sans MS"/>
                  <a:cs typeface="Comic Sans MS"/>
                </a:rPr>
                <a:t>)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168833" y="3340059"/>
              <a:ext cx="3725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1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405797" y="3346459"/>
              <a:ext cx="3725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0</a:t>
              </a:r>
              <a:endParaRPr lang="en-US" sz="2400" b="1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6732240" y="3371695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</a:t>
              </a:r>
              <a:endParaRPr lang="en-US" sz="3600" dirty="0" smtClean="0"/>
            </a:p>
          </p:txBody>
        </p:sp>
      </p:grp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4911811" y="1504689"/>
            <a:ext cx="40750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Comic Sans MS"/>
                <a:cs typeface="Comic Sans MS"/>
              </a:rPr>
              <a:t> Augment such that </a:t>
            </a:r>
            <a:r>
              <a:rPr lang="en-US" sz="2400" dirty="0">
                <a:latin typeface="Comic Sans MS"/>
                <a:cs typeface="Comic Sans MS"/>
              </a:rPr>
              <a:t>a</a:t>
            </a:r>
            <a:r>
              <a:rPr lang="en-US" sz="2400" dirty="0" smtClean="0">
                <a:latin typeface="Comic Sans MS"/>
                <a:cs typeface="Comic Sans MS"/>
              </a:rPr>
              <a:t>llowed labels [1,…,L]</a:t>
            </a:r>
          </a:p>
        </p:txBody>
      </p: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5023773" y="2439272"/>
            <a:ext cx="40922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Comic Sans MS"/>
                <a:cs typeface="Comic Sans MS"/>
              </a:rPr>
              <a:t>Refresh Gate: Re-</a:t>
            </a:r>
            <a:r>
              <a:rPr lang="en-US" sz="2400" dirty="0" err="1">
                <a:latin typeface="Comic Sans MS"/>
                <a:cs typeface="Comic Sans MS"/>
              </a:rPr>
              <a:t>labelling</a:t>
            </a:r>
            <a:endParaRPr lang="en-US" sz="2400" dirty="0">
              <a:latin typeface="Comic Sans MS"/>
              <a:cs typeface="Comic Sans M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231458" y="3888737"/>
            <a:ext cx="491067" cy="468168"/>
            <a:chOff x="6858000" y="4586491"/>
            <a:chExt cx="491067" cy="468168"/>
          </a:xfrm>
        </p:grpSpPr>
        <p:sp>
          <p:nvSpPr>
            <p:cNvPr id="8" name="Oval 7"/>
            <p:cNvSpPr/>
            <p:nvPr/>
          </p:nvSpPr>
          <p:spPr>
            <a:xfrm>
              <a:off x="6858000" y="4586491"/>
              <a:ext cx="491067" cy="46816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25400" dir="5400000" rotWithShape="0">
                <a:schemeClr val="tx1">
                  <a:alpha val="4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886115" y="4631818"/>
              <a:ext cx="4561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Re</a:t>
              </a:r>
              <a:endParaRPr lang="en-US" dirty="0">
                <a:latin typeface="Comic Sans MS"/>
                <a:cs typeface="Comic Sans MS"/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6463106" y="3194160"/>
            <a:ext cx="0" cy="6741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496975" y="4396406"/>
            <a:ext cx="0" cy="6741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519333" y="3216321"/>
            <a:ext cx="981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[1…L]</a:t>
            </a:r>
            <a:endParaRPr lang="en-US" sz="24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603994" y="4494868"/>
            <a:ext cx="35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L</a:t>
            </a:r>
            <a:endParaRPr lang="en-US" sz="24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8806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1" grpId="0"/>
      <p:bldP spid="63" grpId="0"/>
      <p:bldP spid="6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71438" y="150912"/>
            <a:ext cx="89154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kern="0" dirty="0" smtClean="0">
                <a:solidFill>
                  <a:srgbClr val="008000"/>
                </a:solidFill>
                <a:latin typeface="Comic Sans MS"/>
                <a:ea typeface="+mj-ea"/>
                <a:cs typeface="Comic Sans MS"/>
              </a:rPr>
              <a:t>Augmenting the Circuit</a:t>
            </a:r>
            <a:endParaRPr lang="en-US" sz="4000" kern="0" dirty="0">
              <a:solidFill>
                <a:srgbClr val="008000"/>
              </a:solidFill>
              <a:latin typeface="Comic Sans MS"/>
              <a:ea typeface="+mj-ea"/>
              <a:cs typeface="Comic Sans MS"/>
            </a:endParaRPr>
          </a:p>
        </p:txBody>
      </p:sp>
      <p:grpSp>
        <p:nvGrpSpPr>
          <p:cNvPr id="2" name="Group 48"/>
          <p:cNvGrpSpPr/>
          <p:nvPr/>
        </p:nvGrpSpPr>
        <p:grpSpPr>
          <a:xfrm>
            <a:off x="5040556" y="1417039"/>
            <a:ext cx="576064" cy="576064"/>
            <a:chOff x="5076056" y="1412776"/>
            <a:chExt cx="576064" cy="576064"/>
          </a:xfrm>
        </p:grpSpPr>
        <p:sp>
          <p:nvSpPr>
            <p:cNvPr id="47" name="Oval 46"/>
            <p:cNvSpPr/>
            <p:nvPr/>
          </p:nvSpPr>
          <p:spPr>
            <a:xfrm>
              <a:off x="5076056" y="1412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omic Sans MS"/>
                <a:cs typeface="Comic Sans MS"/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5156448" y="1455167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1</a:t>
              </a:r>
            </a:p>
          </p:txBody>
        </p:sp>
      </p:grpSp>
      <p:grpSp>
        <p:nvGrpSpPr>
          <p:cNvPr id="3" name="Group 49"/>
          <p:cNvGrpSpPr/>
          <p:nvPr/>
        </p:nvGrpSpPr>
        <p:grpSpPr>
          <a:xfrm>
            <a:off x="6120676" y="1417039"/>
            <a:ext cx="576064" cy="576064"/>
            <a:chOff x="5076056" y="1412776"/>
            <a:chExt cx="576064" cy="576064"/>
          </a:xfrm>
        </p:grpSpPr>
        <p:sp>
          <p:nvSpPr>
            <p:cNvPr id="51" name="Oval 50"/>
            <p:cNvSpPr/>
            <p:nvPr/>
          </p:nvSpPr>
          <p:spPr>
            <a:xfrm>
              <a:off x="5076056" y="1412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omic Sans MS"/>
                <a:cs typeface="Comic Sans MS"/>
              </a:endParaRPr>
            </a:p>
          </p:txBody>
        </p:sp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5156448" y="1455167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2</a:t>
              </a:r>
            </a:p>
          </p:txBody>
        </p:sp>
      </p:grpSp>
      <p:grpSp>
        <p:nvGrpSpPr>
          <p:cNvPr id="4" name="Group 52"/>
          <p:cNvGrpSpPr/>
          <p:nvPr/>
        </p:nvGrpSpPr>
        <p:grpSpPr>
          <a:xfrm>
            <a:off x="7200796" y="1417039"/>
            <a:ext cx="576064" cy="576064"/>
            <a:chOff x="5076056" y="1412776"/>
            <a:chExt cx="576064" cy="576064"/>
          </a:xfrm>
        </p:grpSpPr>
        <p:sp>
          <p:nvSpPr>
            <p:cNvPr id="54" name="Oval 53"/>
            <p:cNvSpPr/>
            <p:nvPr/>
          </p:nvSpPr>
          <p:spPr>
            <a:xfrm>
              <a:off x="5076056" y="1412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omic Sans MS"/>
                <a:cs typeface="Comic Sans MS"/>
              </a:endParaRPr>
            </a:p>
          </p:txBody>
        </p: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5156448" y="1455167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3</a:t>
              </a:r>
            </a:p>
          </p:txBody>
        </p:sp>
      </p:grpSp>
      <p:grpSp>
        <p:nvGrpSpPr>
          <p:cNvPr id="5" name="Group 55"/>
          <p:cNvGrpSpPr/>
          <p:nvPr/>
        </p:nvGrpSpPr>
        <p:grpSpPr>
          <a:xfrm>
            <a:off x="8352924" y="1417039"/>
            <a:ext cx="576064" cy="576064"/>
            <a:chOff x="5076056" y="1412776"/>
            <a:chExt cx="576064" cy="576064"/>
          </a:xfrm>
        </p:grpSpPr>
        <p:sp>
          <p:nvSpPr>
            <p:cNvPr id="57" name="Oval 56"/>
            <p:cNvSpPr/>
            <p:nvPr/>
          </p:nvSpPr>
          <p:spPr>
            <a:xfrm>
              <a:off x="5076056" y="1412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omic Sans MS"/>
                <a:cs typeface="Comic Sans MS"/>
              </a:endParaRPr>
            </a:p>
          </p:txBody>
        </p: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5156448" y="1455167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4</a:t>
              </a:r>
            </a:p>
          </p:txBody>
        </p:sp>
      </p:grp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5862408" y="5561511"/>
            <a:ext cx="27491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Comic Sans MS"/>
                <a:cs typeface="Comic Sans MS"/>
              </a:rPr>
              <a:t>   f(x</a:t>
            </a:r>
            <a:r>
              <a:rPr lang="en-US" sz="2800" baseline="-25000" dirty="0" smtClean="0">
                <a:latin typeface="Comic Sans MS"/>
                <a:cs typeface="Comic Sans MS"/>
              </a:rPr>
              <a:t>1</a:t>
            </a:r>
            <a:r>
              <a:rPr lang="en-US" sz="2800" dirty="0" smtClean="0">
                <a:latin typeface="Comic Sans MS"/>
                <a:cs typeface="Comic Sans MS"/>
              </a:rPr>
              <a:t>,x</a:t>
            </a:r>
            <a:r>
              <a:rPr lang="en-US" sz="2800" baseline="-25000" dirty="0" smtClean="0">
                <a:latin typeface="Comic Sans MS"/>
                <a:cs typeface="Comic Sans MS"/>
              </a:rPr>
              <a:t>2</a:t>
            </a:r>
            <a:r>
              <a:rPr lang="en-US" sz="2800" dirty="0" smtClean="0">
                <a:latin typeface="Comic Sans MS"/>
                <a:cs typeface="Comic Sans MS"/>
              </a:rPr>
              <a:t>,x</a:t>
            </a:r>
            <a:r>
              <a:rPr lang="en-US" sz="2800" baseline="-25000" dirty="0" smtClean="0">
                <a:latin typeface="Comic Sans MS"/>
                <a:cs typeface="Comic Sans MS"/>
              </a:rPr>
              <a:t>3</a:t>
            </a:r>
            <a:r>
              <a:rPr lang="en-US" sz="2800" dirty="0" smtClean="0">
                <a:latin typeface="Comic Sans MS"/>
                <a:cs typeface="Comic Sans MS"/>
              </a:rPr>
              <a:t>,x</a:t>
            </a:r>
            <a:r>
              <a:rPr lang="en-US" sz="2800" baseline="-25000" dirty="0" smtClean="0">
                <a:latin typeface="Comic Sans MS"/>
                <a:cs typeface="Comic Sans MS"/>
              </a:rPr>
              <a:t>4</a:t>
            </a:r>
            <a:r>
              <a:rPr lang="en-US" sz="2800" dirty="0" smtClean="0">
                <a:latin typeface="Comic Sans MS"/>
                <a:cs typeface="Comic Sans MS"/>
              </a:rPr>
              <a:t>)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756360" y="3520452"/>
            <a:ext cx="1080120" cy="1318448"/>
            <a:chOff x="5756360" y="3520452"/>
            <a:chExt cx="1080120" cy="1318448"/>
          </a:xfrm>
        </p:grpSpPr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5756360" y="3520452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</a:t>
              </a:r>
              <a:endParaRPr lang="en-US" sz="3600" dirty="0" smtClean="0"/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6188408" y="4034128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6201065" y="4377235"/>
              <a:ext cx="3541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L</a:t>
              </a:r>
              <a:endParaRPr lang="en-US" sz="2400" b="1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96520" y="3530072"/>
            <a:ext cx="1080120" cy="1315228"/>
            <a:chOff x="7196520" y="3530072"/>
            <a:chExt cx="1080120" cy="1315228"/>
          </a:xfrm>
        </p:grpSpPr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7772584" y="3530072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</a:t>
              </a:r>
              <a:endParaRPr lang="en-US" sz="3600" dirty="0" smtClean="0"/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flipH="1">
              <a:off x="7196520" y="4034128"/>
              <a:ext cx="684076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7438029" y="4383635"/>
              <a:ext cx="72988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L-1</a:t>
              </a:r>
              <a:endParaRPr lang="en-US" sz="2400" b="1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764472" y="4408871"/>
            <a:ext cx="997055" cy="1207692"/>
            <a:chOff x="6764472" y="4408871"/>
            <a:chExt cx="997055" cy="1207692"/>
          </a:xfrm>
        </p:grpSpPr>
        <p:sp>
          <p:nvSpPr>
            <p:cNvPr id="53" name="Rectangle 52"/>
            <p:cNvSpPr/>
            <p:nvPr/>
          </p:nvSpPr>
          <p:spPr>
            <a:xfrm>
              <a:off x="7031640" y="5145623"/>
              <a:ext cx="72988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L-2</a:t>
              </a:r>
              <a:endParaRPr lang="en-US" sz="2400" b="1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7040341" y="5040499"/>
              <a:ext cx="0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6764472" y="4408871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</a:t>
              </a:r>
              <a:endParaRPr lang="en-US" sz="3600" dirty="0" smtClean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980939" y="1992158"/>
            <a:ext cx="711192" cy="1649472"/>
            <a:chOff x="183147" y="1995944"/>
            <a:chExt cx="711192" cy="1649472"/>
          </a:xfrm>
        </p:grpSpPr>
        <p:cxnSp>
          <p:nvCxnSpPr>
            <p:cNvPr id="84" name="Straight Arrow Connector 83"/>
            <p:cNvCxnSpPr/>
            <p:nvPr/>
          </p:nvCxnSpPr>
          <p:spPr>
            <a:xfrm>
              <a:off x="627182" y="1995944"/>
              <a:ext cx="0" cy="44332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303259" y="2025413"/>
              <a:ext cx="3725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1</a:t>
              </a: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403272" y="2452402"/>
              <a:ext cx="491067" cy="468168"/>
              <a:chOff x="6858000" y="4586491"/>
              <a:chExt cx="491067" cy="468168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6858000" y="4586491"/>
                <a:ext cx="491067" cy="46816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25400" dir="5400000" rotWithShape="0">
                  <a:schemeClr val="tx1">
                    <a:alpha val="4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6886115" y="4631818"/>
                <a:ext cx="4561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latin typeface="Comic Sans MS"/>
                    <a:cs typeface="Comic Sans MS"/>
                  </a:rPr>
                  <a:t>Re</a:t>
                </a:r>
                <a:endParaRPr lang="en-US" dirty="0">
                  <a:latin typeface="Comic Sans MS"/>
                  <a:cs typeface="Comic Sans MS"/>
                </a:endParaRPr>
              </a:p>
            </p:txBody>
          </p:sp>
        </p:grpSp>
        <p:cxnSp>
          <p:nvCxnSpPr>
            <p:cNvPr id="87" name="Straight Arrow Connector 86"/>
            <p:cNvCxnSpPr/>
            <p:nvPr/>
          </p:nvCxnSpPr>
          <p:spPr>
            <a:xfrm flipH="1">
              <a:off x="284745" y="2978061"/>
              <a:ext cx="376306" cy="66735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183147" y="2903637"/>
              <a:ext cx="3541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L</a:t>
              </a:r>
              <a:endParaRPr lang="en-US" sz="2400" b="1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181171" y="1977574"/>
            <a:ext cx="716358" cy="1697571"/>
            <a:chOff x="303259" y="1995944"/>
            <a:chExt cx="716358" cy="1697571"/>
          </a:xfrm>
        </p:grpSpPr>
        <p:cxnSp>
          <p:nvCxnSpPr>
            <p:cNvPr id="92" name="Straight Arrow Connector 91"/>
            <p:cNvCxnSpPr/>
            <p:nvPr/>
          </p:nvCxnSpPr>
          <p:spPr>
            <a:xfrm>
              <a:off x="627182" y="1995944"/>
              <a:ext cx="0" cy="44332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>
              <a:off x="303259" y="2025413"/>
              <a:ext cx="3725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1</a:t>
              </a: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403272" y="2452402"/>
              <a:ext cx="491067" cy="468168"/>
              <a:chOff x="6858000" y="4586491"/>
              <a:chExt cx="491067" cy="468168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6858000" y="4586491"/>
                <a:ext cx="491067" cy="46816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25400" dir="5400000" rotWithShape="0">
                  <a:schemeClr val="tx1">
                    <a:alpha val="4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6886115" y="4631818"/>
                <a:ext cx="4561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latin typeface="Comic Sans MS"/>
                    <a:cs typeface="Comic Sans MS"/>
                  </a:rPr>
                  <a:t>Re</a:t>
                </a:r>
                <a:endParaRPr lang="en-US" dirty="0">
                  <a:latin typeface="Comic Sans MS"/>
                  <a:cs typeface="Comic Sans MS"/>
                </a:endParaRPr>
              </a:p>
            </p:txBody>
          </p:sp>
        </p:grpSp>
        <p:cxnSp>
          <p:nvCxnSpPr>
            <p:cNvPr id="95" name="Straight Arrow Connector 94"/>
            <p:cNvCxnSpPr/>
            <p:nvPr/>
          </p:nvCxnSpPr>
          <p:spPr>
            <a:xfrm>
              <a:off x="677984" y="2944195"/>
              <a:ext cx="341633" cy="7493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504874" y="2971369"/>
              <a:ext cx="3541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L</a:t>
              </a:r>
              <a:endParaRPr lang="en-US" sz="2400" b="1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196254" y="1992157"/>
            <a:ext cx="760575" cy="1682988"/>
            <a:chOff x="8196254" y="1992157"/>
            <a:chExt cx="760575" cy="1682988"/>
          </a:xfrm>
        </p:grpSpPr>
        <p:cxnSp>
          <p:nvCxnSpPr>
            <p:cNvPr id="65" name="Straight Arrow Connector 64"/>
            <p:cNvCxnSpPr/>
            <p:nvPr/>
          </p:nvCxnSpPr>
          <p:spPr>
            <a:xfrm flipH="1">
              <a:off x="8196254" y="2972277"/>
              <a:ext cx="460968" cy="7028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Group 98"/>
            <p:cNvGrpSpPr/>
            <p:nvPr/>
          </p:nvGrpSpPr>
          <p:grpSpPr>
            <a:xfrm>
              <a:off x="8333299" y="1992157"/>
              <a:ext cx="623530" cy="1403224"/>
              <a:chOff x="303259" y="1995944"/>
              <a:chExt cx="623530" cy="1403224"/>
            </a:xfrm>
          </p:grpSpPr>
          <p:cxnSp>
            <p:nvCxnSpPr>
              <p:cNvPr id="100" name="Straight Arrow Connector 99"/>
              <p:cNvCxnSpPr/>
              <p:nvPr/>
            </p:nvCxnSpPr>
            <p:spPr>
              <a:xfrm>
                <a:off x="627182" y="1995944"/>
                <a:ext cx="0" cy="44332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Rectangle 100"/>
              <p:cNvSpPr/>
              <p:nvPr/>
            </p:nvSpPr>
            <p:spPr>
              <a:xfrm>
                <a:off x="303259" y="2025413"/>
                <a:ext cx="3725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1</a:t>
                </a:r>
              </a:p>
            </p:txBody>
          </p:sp>
          <p:grpSp>
            <p:nvGrpSpPr>
              <p:cNvPr id="102" name="Group 101"/>
              <p:cNvGrpSpPr/>
              <p:nvPr/>
            </p:nvGrpSpPr>
            <p:grpSpPr>
              <a:xfrm>
                <a:off x="403272" y="2452402"/>
                <a:ext cx="491067" cy="468168"/>
                <a:chOff x="6858000" y="4586491"/>
                <a:chExt cx="491067" cy="468168"/>
              </a:xfrm>
            </p:grpSpPr>
            <p:sp>
              <p:nvSpPr>
                <p:cNvPr id="105" name="Oval 104"/>
                <p:cNvSpPr/>
                <p:nvPr/>
              </p:nvSpPr>
              <p:spPr>
                <a:xfrm>
                  <a:off x="6858000" y="4586491"/>
                  <a:ext cx="491067" cy="46816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  <a:effectLst>
                  <a:outerShdw blurRad="50800" dist="25400" dir="5400000" rotWithShape="0">
                    <a:schemeClr val="tx1">
                      <a:alpha val="45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6886115" y="4631818"/>
                  <a:ext cx="45618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 smtClean="0">
                      <a:latin typeface="Comic Sans MS"/>
                      <a:cs typeface="Comic Sans MS"/>
                    </a:rPr>
                    <a:t>Re</a:t>
                  </a:r>
                  <a:endParaRPr lang="en-US" dirty="0">
                    <a:latin typeface="Comic Sans MS"/>
                    <a:cs typeface="Comic Sans M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572606" y="2937503"/>
                <a:ext cx="35418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L</a:t>
                </a:r>
                <a:endParaRPr lang="en-US" sz="2400" b="1" dirty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5027838" y="1988140"/>
            <a:ext cx="840810" cy="1653490"/>
            <a:chOff x="5027838" y="1988140"/>
            <a:chExt cx="840810" cy="1653490"/>
          </a:xfrm>
        </p:grpSpPr>
        <p:cxnSp>
          <p:nvCxnSpPr>
            <p:cNvPr id="64" name="Straight Arrow Connector 63"/>
            <p:cNvCxnSpPr/>
            <p:nvPr/>
          </p:nvCxnSpPr>
          <p:spPr>
            <a:xfrm>
              <a:off x="5335707" y="1992158"/>
              <a:ext cx="0" cy="44332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5027838" y="1988140"/>
              <a:ext cx="3778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1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129279" y="2415129"/>
              <a:ext cx="498078" cy="468168"/>
              <a:chOff x="6858000" y="4586491"/>
              <a:chExt cx="491067" cy="468168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6858000" y="4586491"/>
                <a:ext cx="491067" cy="46816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25400" dir="5400000" rotWithShape="0">
                  <a:schemeClr val="tx1">
                    <a:alpha val="4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886115" y="4631818"/>
                <a:ext cx="4561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latin typeface="Comic Sans MS"/>
                    <a:cs typeface="Comic Sans MS"/>
                  </a:rPr>
                  <a:t>Re</a:t>
                </a:r>
                <a:endParaRPr lang="en-US" dirty="0"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82" name="Rectangle 81"/>
            <p:cNvSpPr/>
            <p:nvPr/>
          </p:nvSpPr>
          <p:spPr>
            <a:xfrm>
              <a:off x="5127591" y="2917163"/>
              <a:ext cx="35923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L</a:t>
              </a:r>
              <a:endParaRPr lang="en-US" sz="2400" b="1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5364592" y="2921550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Rectangle 139"/>
          <p:cNvSpPr/>
          <p:nvPr/>
        </p:nvSpPr>
        <p:spPr>
          <a:xfrm>
            <a:off x="2262502" y="4115551"/>
            <a:ext cx="560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-1</a:t>
            </a:r>
            <a:endParaRPr lang="en-US" sz="24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141" name="Group 48"/>
          <p:cNvGrpSpPr/>
          <p:nvPr/>
        </p:nvGrpSpPr>
        <p:grpSpPr>
          <a:xfrm>
            <a:off x="339150" y="1419880"/>
            <a:ext cx="576064" cy="576064"/>
            <a:chOff x="5076056" y="1412776"/>
            <a:chExt cx="576064" cy="576064"/>
          </a:xfrm>
        </p:grpSpPr>
        <p:sp>
          <p:nvSpPr>
            <p:cNvPr id="168" name="Oval 167"/>
            <p:cNvSpPr/>
            <p:nvPr/>
          </p:nvSpPr>
          <p:spPr>
            <a:xfrm>
              <a:off x="5076056" y="1412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omic Sans MS"/>
                <a:cs typeface="Comic Sans MS"/>
              </a:endParaRPr>
            </a:p>
          </p:txBody>
        </p:sp>
        <p:sp>
          <p:nvSpPr>
            <p:cNvPr id="169" name="Text Box 7"/>
            <p:cNvSpPr txBox="1">
              <a:spLocks noChangeArrowheads="1"/>
            </p:cNvSpPr>
            <p:nvPr/>
          </p:nvSpPr>
          <p:spPr bwMode="auto">
            <a:xfrm>
              <a:off x="5156448" y="1455167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1</a:t>
              </a:r>
            </a:p>
          </p:txBody>
        </p:sp>
      </p:grpSp>
      <p:grpSp>
        <p:nvGrpSpPr>
          <p:cNvPr id="142" name="Group 49"/>
          <p:cNvGrpSpPr/>
          <p:nvPr/>
        </p:nvGrpSpPr>
        <p:grpSpPr>
          <a:xfrm>
            <a:off x="1419270" y="1419880"/>
            <a:ext cx="576064" cy="576064"/>
            <a:chOff x="5076056" y="1412776"/>
            <a:chExt cx="576064" cy="576064"/>
          </a:xfrm>
        </p:grpSpPr>
        <p:sp>
          <p:nvSpPr>
            <p:cNvPr id="166" name="Oval 165"/>
            <p:cNvSpPr/>
            <p:nvPr/>
          </p:nvSpPr>
          <p:spPr>
            <a:xfrm>
              <a:off x="5076056" y="1412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omic Sans MS"/>
                <a:cs typeface="Comic Sans MS"/>
              </a:endParaRPr>
            </a:p>
          </p:txBody>
        </p:sp>
        <p:sp>
          <p:nvSpPr>
            <p:cNvPr id="167" name="Text Box 7"/>
            <p:cNvSpPr txBox="1">
              <a:spLocks noChangeArrowheads="1"/>
            </p:cNvSpPr>
            <p:nvPr/>
          </p:nvSpPr>
          <p:spPr bwMode="auto">
            <a:xfrm>
              <a:off x="5156448" y="1455167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2</a:t>
              </a:r>
            </a:p>
          </p:txBody>
        </p:sp>
      </p:grpSp>
      <p:grpSp>
        <p:nvGrpSpPr>
          <p:cNvPr id="143" name="Group 52"/>
          <p:cNvGrpSpPr/>
          <p:nvPr/>
        </p:nvGrpSpPr>
        <p:grpSpPr>
          <a:xfrm>
            <a:off x="2499390" y="1419880"/>
            <a:ext cx="576064" cy="576064"/>
            <a:chOff x="5076056" y="1412776"/>
            <a:chExt cx="576064" cy="576064"/>
          </a:xfrm>
        </p:grpSpPr>
        <p:sp>
          <p:nvSpPr>
            <p:cNvPr id="164" name="Oval 163"/>
            <p:cNvSpPr/>
            <p:nvPr/>
          </p:nvSpPr>
          <p:spPr>
            <a:xfrm>
              <a:off x="5076056" y="1412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omic Sans MS"/>
                <a:cs typeface="Comic Sans MS"/>
              </a:endParaRPr>
            </a:p>
          </p:txBody>
        </p:sp>
        <p:sp>
          <p:nvSpPr>
            <p:cNvPr id="165" name="Text Box 7"/>
            <p:cNvSpPr txBox="1">
              <a:spLocks noChangeArrowheads="1"/>
            </p:cNvSpPr>
            <p:nvPr/>
          </p:nvSpPr>
          <p:spPr bwMode="auto">
            <a:xfrm>
              <a:off x="5156448" y="1455167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3</a:t>
              </a:r>
            </a:p>
          </p:txBody>
        </p:sp>
      </p:grpSp>
      <p:grpSp>
        <p:nvGrpSpPr>
          <p:cNvPr id="144" name="Group 55"/>
          <p:cNvGrpSpPr/>
          <p:nvPr/>
        </p:nvGrpSpPr>
        <p:grpSpPr>
          <a:xfrm>
            <a:off x="3651518" y="1419880"/>
            <a:ext cx="576064" cy="576064"/>
            <a:chOff x="5076056" y="1412776"/>
            <a:chExt cx="576064" cy="576064"/>
          </a:xfrm>
        </p:grpSpPr>
        <p:sp>
          <p:nvSpPr>
            <p:cNvPr id="162" name="Oval 161"/>
            <p:cNvSpPr/>
            <p:nvPr/>
          </p:nvSpPr>
          <p:spPr>
            <a:xfrm>
              <a:off x="5076056" y="141277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omic Sans MS"/>
                <a:cs typeface="Comic Sans MS"/>
              </a:endParaRPr>
            </a:p>
          </p:txBody>
        </p:sp>
        <p:sp>
          <p:nvSpPr>
            <p:cNvPr id="163" name="Text Box 7"/>
            <p:cNvSpPr txBox="1">
              <a:spLocks noChangeArrowheads="1"/>
            </p:cNvSpPr>
            <p:nvPr/>
          </p:nvSpPr>
          <p:spPr bwMode="auto">
            <a:xfrm>
              <a:off x="5156448" y="1455167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4</a:t>
              </a:r>
            </a:p>
          </p:txBody>
        </p:sp>
      </p:grpSp>
      <p:sp>
        <p:nvSpPr>
          <p:cNvPr id="145" name="Text Box 7"/>
          <p:cNvSpPr txBox="1">
            <a:spLocks noChangeArrowheads="1"/>
          </p:cNvSpPr>
          <p:nvPr/>
        </p:nvSpPr>
        <p:spPr bwMode="auto">
          <a:xfrm>
            <a:off x="987222" y="2490380"/>
            <a:ext cx="504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</a:t>
            </a:r>
            <a:endParaRPr lang="en-US" sz="3600" dirty="0" smtClean="0"/>
          </a:p>
        </p:txBody>
      </p:sp>
      <p:sp>
        <p:nvSpPr>
          <p:cNvPr id="146" name="Text Box 7"/>
          <p:cNvSpPr txBox="1">
            <a:spLocks noChangeArrowheads="1"/>
          </p:cNvSpPr>
          <p:nvPr/>
        </p:nvSpPr>
        <p:spPr bwMode="auto">
          <a:xfrm>
            <a:off x="3003446" y="2500000"/>
            <a:ext cx="504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cxnSp>
        <p:nvCxnSpPr>
          <p:cNvPr id="151" name="Straight Arrow Connector 150"/>
          <p:cNvCxnSpPr/>
          <p:nvPr/>
        </p:nvCxnSpPr>
        <p:spPr>
          <a:xfrm>
            <a:off x="1419270" y="3004056"/>
            <a:ext cx="648072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 flipH="1">
            <a:off x="2427382" y="3004056"/>
            <a:ext cx="684076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438723" y="1995944"/>
            <a:ext cx="692515" cy="720080"/>
            <a:chOff x="438723" y="1995944"/>
            <a:chExt cx="692515" cy="720080"/>
          </a:xfrm>
        </p:grpSpPr>
        <p:cxnSp>
          <p:nvCxnSpPr>
            <p:cNvPr id="147" name="Straight Arrow Connector 146"/>
            <p:cNvCxnSpPr>
              <a:stCxn id="168" idx="4"/>
            </p:cNvCxnSpPr>
            <p:nvPr/>
          </p:nvCxnSpPr>
          <p:spPr>
            <a:xfrm>
              <a:off x="627182" y="199594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Rectangle 152"/>
            <p:cNvSpPr/>
            <p:nvPr/>
          </p:nvSpPr>
          <p:spPr>
            <a:xfrm>
              <a:off x="438723" y="2093145"/>
              <a:ext cx="3725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1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47262" y="1977607"/>
            <a:ext cx="2699474" cy="738417"/>
            <a:chOff x="1347262" y="1977607"/>
            <a:chExt cx="2699474" cy="738417"/>
          </a:xfrm>
        </p:grpSpPr>
        <p:cxnSp>
          <p:nvCxnSpPr>
            <p:cNvPr id="149" name="Straight Arrow Connector 148"/>
            <p:cNvCxnSpPr/>
            <p:nvPr/>
          </p:nvCxnSpPr>
          <p:spPr>
            <a:xfrm>
              <a:off x="2787422" y="199594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/>
            <p:nvPr/>
          </p:nvCxnSpPr>
          <p:spPr>
            <a:xfrm flipH="1">
              <a:off x="3435494" y="2067952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1347262" y="1995944"/>
              <a:ext cx="632359" cy="648072"/>
              <a:chOff x="1347262" y="1995944"/>
              <a:chExt cx="632359" cy="648072"/>
            </a:xfrm>
          </p:grpSpPr>
          <p:cxnSp>
            <p:nvCxnSpPr>
              <p:cNvPr id="148" name="Straight Arrow Connector 147"/>
              <p:cNvCxnSpPr>
                <a:stCxn id="166" idx="4"/>
              </p:cNvCxnSpPr>
              <p:nvPr/>
            </p:nvCxnSpPr>
            <p:spPr>
              <a:xfrm flipH="1">
                <a:off x="1347262" y="1995944"/>
                <a:ext cx="360040" cy="64807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Rectangle 153"/>
              <p:cNvSpPr/>
              <p:nvPr/>
            </p:nvSpPr>
            <p:spPr>
              <a:xfrm>
                <a:off x="1607103" y="2025416"/>
                <a:ext cx="3725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1</a:t>
                </a:r>
              </a:p>
            </p:txBody>
          </p:sp>
        </p:grpSp>
        <p:sp>
          <p:nvSpPr>
            <p:cNvPr id="155" name="Rectangle 154"/>
            <p:cNvSpPr/>
            <p:nvPr/>
          </p:nvSpPr>
          <p:spPr>
            <a:xfrm>
              <a:off x="2580275" y="1977607"/>
              <a:ext cx="3725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1</a:t>
              </a: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3674218" y="2028406"/>
              <a:ext cx="3725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1</a:t>
              </a:r>
            </a:p>
          </p:txBody>
        </p:sp>
      </p:grpSp>
      <p:cxnSp>
        <p:nvCxnSpPr>
          <p:cNvPr id="157" name="Straight Arrow Connector 156"/>
          <p:cNvCxnSpPr/>
          <p:nvPr/>
        </p:nvCxnSpPr>
        <p:spPr>
          <a:xfrm>
            <a:off x="2271203" y="4010427"/>
            <a:ext cx="0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 Box 7"/>
          <p:cNvSpPr txBox="1">
            <a:spLocks noChangeArrowheads="1"/>
          </p:cNvSpPr>
          <p:nvPr/>
        </p:nvSpPr>
        <p:spPr bwMode="auto">
          <a:xfrm>
            <a:off x="1093270" y="4531439"/>
            <a:ext cx="27491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Comic Sans MS"/>
                <a:cs typeface="Comic Sans MS"/>
              </a:rPr>
              <a:t>   f(x</a:t>
            </a:r>
            <a:r>
              <a:rPr lang="en-US" sz="2800" baseline="-25000" dirty="0" smtClean="0">
                <a:latin typeface="Comic Sans MS"/>
                <a:cs typeface="Comic Sans MS"/>
              </a:rPr>
              <a:t>1</a:t>
            </a:r>
            <a:r>
              <a:rPr lang="en-US" sz="2800" dirty="0" smtClean="0">
                <a:latin typeface="Comic Sans MS"/>
                <a:cs typeface="Comic Sans MS"/>
              </a:rPr>
              <a:t>,x</a:t>
            </a:r>
            <a:r>
              <a:rPr lang="en-US" sz="2800" baseline="-25000" dirty="0" smtClean="0">
                <a:latin typeface="Comic Sans MS"/>
                <a:cs typeface="Comic Sans MS"/>
              </a:rPr>
              <a:t>2</a:t>
            </a:r>
            <a:r>
              <a:rPr lang="en-US" sz="2800" dirty="0" smtClean="0">
                <a:latin typeface="Comic Sans MS"/>
                <a:cs typeface="Comic Sans MS"/>
              </a:rPr>
              <a:t>,x</a:t>
            </a:r>
            <a:r>
              <a:rPr lang="en-US" sz="2800" baseline="-25000" dirty="0" smtClean="0">
                <a:latin typeface="Comic Sans MS"/>
                <a:cs typeface="Comic Sans MS"/>
              </a:rPr>
              <a:t>3</a:t>
            </a:r>
            <a:r>
              <a:rPr lang="en-US" sz="2800" dirty="0" smtClean="0">
                <a:latin typeface="Comic Sans MS"/>
                <a:cs typeface="Comic Sans MS"/>
              </a:rPr>
              <a:t>,x</a:t>
            </a:r>
            <a:r>
              <a:rPr lang="en-US" sz="2800" baseline="-25000" dirty="0" smtClean="0">
                <a:latin typeface="Comic Sans MS"/>
                <a:cs typeface="Comic Sans MS"/>
              </a:rPr>
              <a:t>4</a:t>
            </a:r>
            <a:r>
              <a:rPr lang="en-US" sz="2800" dirty="0" smtClean="0">
                <a:latin typeface="Comic Sans MS"/>
                <a:cs typeface="Comic Sans MS"/>
              </a:rPr>
              <a:t>)</a:t>
            </a:r>
          </a:p>
        </p:txBody>
      </p:sp>
      <p:sp>
        <p:nvSpPr>
          <p:cNvPr id="159" name="Rectangle 158"/>
          <p:cNvSpPr/>
          <p:nvPr/>
        </p:nvSpPr>
        <p:spPr>
          <a:xfrm>
            <a:off x="1431927" y="3347163"/>
            <a:ext cx="37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2668891" y="3353563"/>
            <a:ext cx="37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  <a:endParaRPr lang="en-US" sz="24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61" name="Text Box 7"/>
          <p:cNvSpPr txBox="1">
            <a:spLocks noChangeArrowheads="1"/>
          </p:cNvSpPr>
          <p:nvPr/>
        </p:nvSpPr>
        <p:spPr bwMode="auto">
          <a:xfrm>
            <a:off x="1995334" y="3378799"/>
            <a:ext cx="504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sp>
        <p:nvSpPr>
          <p:cNvPr id="170" name="Text Box 7"/>
          <p:cNvSpPr txBox="1">
            <a:spLocks noChangeArrowheads="1"/>
          </p:cNvSpPr>
          <p:nvPr/>
        </p:nvSpPr>
        <p:spPr bwMode="auto">
          <a:xfrm>
            <a:off x="152865" y="5823121"/>
            <a:ext cx="35918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Comic Sans MS"/>
                <a:cs typeface="Comic Sans MS"/>
              </a:rPr>
              <a:t>   Assume L &gt;= 3</a:t>
            </a:r>
          </a:p>
        </p:txBody>
      </p:sp>
    </p:spTree>
    <p:extLst>
      <p:ext uri="{BB962C8B-B14F-4D97-AF65-F5344CB8AC3E}">
        <p14:creationId xmlns:p14="http://schemas.microsoft.com/office/powerpoint/2010/main" val="311340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7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27063" y="161908"/>
            <a:ext cx="7883525" cy="8382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rgbClr val="008000"/>
                </a:solidFill>
                <a:latin typeface="Comic Sans MS"/>
                <a:cs typeface="Comic Sans MS"/>
              </a:rPr>
              <a:t>Threshold L-</a:t>
            </a:r>
            <a:r>
              <a:rPr lang="en-US" sz="44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levelled</a:t>
            </a:r>
            <a:r>
              <a:rPr lang="en-US" sz="4400" dirty="0" smtClean="0">
                <a:solidFill>
                  <a:srgbClr val="008000"/>
                </a:solidFill>
                <a:latin typeface="Comic Sans MS"/>
                <a:cs typeface="Comic Sans MS"/>
              </a:rPr>
              <a:t> SHE</a:t>
            </a:r>
          </a:p>
        </p:txBody>
      </p:sp>
      <p:sp>
        <p:nvSpPr>
          <p:cNvPr id="3" name="Rectangle 2"/>
          <p:cNvSpPr/>
          <p:nvPr/>
        </p:nvSpPr>
        <p:spPr>
          <a:xfrm>
            <a:off x="392302" y="1297005"/>
            <a:ext cx="1240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Comic Sans MS"/>
                <a:cs typeface="Comic Sans MS"/>
              </a:rPr>
              <a:t>KeyGen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031992" y="1388539"/>
            <a:ext cx="1410522" cy="457209"/>
          </a:xfrm>
          <a:prstGeom prst="rightArrow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/>
              <a:cs typeface="Comic Sans M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81710" y="1374802"/>
            <a:ext cx="802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mic Sans MS"/>
                <a:cs typeface="Comic Sans MS"/>
              </a:rPr>
              <a:t>pk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sk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6171" y="2008208"/>
            <a:ext cx="696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Enc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2031994" y="2133608"/>
            <a:ext cx="1410519" cy="440262"/>
          </a:xfrm>
          <a:prstGeom prst="rightArrow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/>
              <a:cs typeface="Comic Sans M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20378" y="2076415"/>
            <a:ext cx="732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(c,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L) </a:t>
            </a:r>
            <a:endParaRPr lang="en-US" baseline="-25000" dirty="0">
              <a:latin typeface="Comic Sans MS"/>
              <a:cs typeface="Comic Sans M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59831" y="1828815"/>
            <a:ext cx="744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mic Sans MS"/>
                <a:cs typeface="Comic Sans MS"/>
              </a:rPr>
              <a:t>p</a:t>
            </a:r>
            <a:r>
              <a:rPr lang="en-US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k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, m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3107" y="2837928"/>
            <a:ext cx="733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Dec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40510" y="2906135"/>
            <a:ext cx="363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m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baseline="-25000" dirty="0">
              <a:latin typeface="Comic Sans MS"/>
              <a:cs typeface="Comic Sans M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192103" y="2658535"/>
            <a:ext cx="1025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mic Sans MS"/>
                <a:cs typeface="Comic Sans MS"/>
              </a:rPr>
              <a:t>s</a:t>
            </a:r>
            <a:r>
              <a:rPr lang="en-US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k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, 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mic Sans MS"/>
                <a:cs typeface="Comic Sans MS"/>
              </a:rPr>
              <a:t>c,l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)</a:t>
            </a:r>
          </a:p>
        </p:txBody>
      </p:sp>
      <p:sp>
        <p:nvSpPr>
          <p:cNvPr id="35" name="Right Arrow 34"/>
          <p:cNvSpPr/>
          <p:nvPr/>
        </p:nvSpPr>
        <p:spPr>
          <a:xfrm>
            <a:off x="2048930" y="2963328"/>
            <a:ext cx="1410519" cy="440262"/>
          </a:xfrm>
          <a:prstGeom prst="rightArrow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/>
              <a:cs typeface="Comic Sans M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661909" y="1113777"/>
            <a:ext cx="2082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Decryption Keys: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dk</a:t>
            </a:r>
            <a:r>
              <a:rPr lang="en-US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,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…….…</a:t>
            </a:r>
            <a:r>
              <a:rPr lang="en-US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dk</a:t>
            </a:r>
            <a:r>
              <a:rPr lang="en-US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n</a:t>
            </a:r>
            <a:endParaRPr lang="en-US" baseline="-25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89115" y="4869891"/>
            <a:ext cx="1598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ShareDec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209039" y="4605833"/>
            <a:ext cx="1025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dk</a:t>
            </a:r>
            <a:r>
              <a:rPr lang="en-US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, 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Comic Sans MS"/>
                <a:cs typeface="Comic Sans MS"/>
              </a:rPr>
              <a:t>c,l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)</a:t>
            </a:r>
          </a:p>
        </p:txBody>
      </p:sp>
      <p:sp>
        <p:nvSpPr>
          <p:cNvPr id="42" name="Right Arrow 41"/>
          <p:cNvSpPr/>
          <p:nvPr/>
        </p:nvSpPr>
        <p:spPr>
          <a:xfrm>
            <a:off x="2065866" y="4910626"/>
            <a:ext cx="1410519" cy="440262"/>
          </a:xfrm>
          <a:prstGeom prst="rightArrow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/>
              <a:cs typeface="Comic Sans M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60524" y="4917492"/>
            <a:ext cx="347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omic Sans MS"/>
                <a:ea typeface="Lucida Grande"/>
                <a:cs typeface="Comic Sans MS"/>
              </a:rPr>
              <a:t>μ</a:t>
            </a:r>
            <a:r>
              <a:rPr lang="en-US" baseline="-25000" dirty="0" err="1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9330" y="5716544"/>
            <a:ext cx="24239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ShareCombine</a:t>
            </a:r>
            <a:endParaRPr lang="en-US" sz="22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056645" y="5435553"/>
            <a:ext cx="1631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Comic Sans MS"/>
                <a:cs typeface="Comic Sans MS"/>
              </a:rPr>
              <a:t>c,l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),{</a:t>
            </a:r>
            <a:r>
              <a:rPr lang="en-US" dirty="0" smtClean="0">
                <a:solidFill>
                  <a:srgbClr val="FF0000"/>
                </a:solidFill>
                <a:latin typeface="Comic Sans MS"/>
                <a:ea typeface="Lucida Grande"/>
                <a:cs typeface="Comic Sans MS"/>
              </a:rPr>
              <a:t>μ</a:t>
            </a:r>
            <a:r>
              <a:rPr lang="en-US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...</a:t>
            </a:r>
            <a:r>
              <a:rPr lang="en-US" dirty="0">
                <a:solidFill>
                  <a:srgbClr val="FF0000"/>
                </a:solidFill>
                <a:latin typeface="Comic Sans MS"/>
                <a:ea typeface="Lucida Grande"/>
                <a:cs typeface="Comic Sans MS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/>
                <a:ea typeface="Lucida Grande"/>
                <a:cs typeface="Comic Sans MS"/>
              </a:rPr>
              <a:t>μ</a:t>
            </a:r>
            <a:r>
              <a:rPr lang="en-US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}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46" name="Right Arrow 45"/>
          <p:cNvSpPr/>
          <p:nvPr/>
        </p:nvSpPr>
        <p:spPr>
          <a:xfrm>
            <a:off x="2167467" y="5757279"/>
            <a:ext cx="1410519" cy="440262"/>
          </a:xfrm>
          <a:prstGeom prst="rightArrow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/>
              <a:cs typeface="Comic Sans M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962125" y="5764145"/>
            <a:ext cx="363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/>
                <a:ea typeface="Lucida Grande"/>
                <a:cs typeface="Comic Sans MS"/>
              </a:rPr>
              <a:t>m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89118" y="6296793"/>
            <a:ext cx="2283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* l 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= [0,,,,L]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43110" y="3616849"/>
            <a:ext cx="768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Eval</a:t>
            </a:r>
            <a:endParaRPr lang="en-US" sz="2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840513" y="3685056"/>
            <a:ext cx="3709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(e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,l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),…(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e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out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,l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out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); l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….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 l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out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=[0,..,L] </a:t>
            </a:r>
            <a:endParaRPr lang="en-US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192105" y="3437456"/>
            <a:ext cx="1042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Ckt,ek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</a:p>
        </p:txBody>
      </p:sp>
      <p:sp>
        <p:nvSpPr>
          <p:cNvPr id="52" name="Right Arrow 51"/>
          <p:cNvSpPr/>
          <p:nvPr/>
        </p:nvSpPr>
        <p:spPr>
          <a:xfrm>
            <a:off x="2048933" y="3742249"/>
            <a:ext cx="1410519" cy="440262"/>
          </a:xfrm>
          <a:prstGeom prst="rightArrow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/>
              <a:cs typeface="Comic Sans M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919812" y="4136179"/>
            <a:ext cx="1618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(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c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,L),…,(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c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in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,L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435172" y="1408684"/>
            <a:ext cx="3200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Evaluation Key: 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ek</a:t>
            </a:r>
            <a:endParaRPr lang="en-US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566242" y="6379540"/>
            <a:ext cx="2754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L = Label of freshness</a:t>
            </a:r>
            <a:endParaRPr lang="en-US" b="1" dirty="0">
              <a:latin typeface="Comic Sans MS"/>
              <a:cs typeface="Comic Sans M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394623" y="4379926"/>
            <a:ext cx="4739358" cy="1003524"/>
            <a:chOff x="5075927" y="4379926"/>
            <a:chExt cx="4170756" cy="1003524"/>
          </a:xfrm>
        </p:grpSpPr>
        <p:sp>
          <p:nvSpPr>
            <p:cNvPr id="31" name="Rectangle 30"/>
            <p:cNvSpPr/>
            <p:nvPr/>
          </p:nvSpPr>
          <p:spPr>
            <a:xfrm>
              <a:off x="5075927" y="4379926"/>
              <a:ext cx="77136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 Add</a:t>
              </a:r>
              <a:endParaRPr lang="en-US" sz="24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632376" y="4411868"/>
              <a:ext cx="1396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(</a:t>
              </a:r>
              <a:r>
                <a:rPr lang="en-US" dirty="0" err="1">
                  <a:solidFill>
                    <a:srgbClr val="0000FF"/>
                  </a:solidFill>
                  <a:latin typeface="Comic Sans MS"/>
                  <a:cs typeface="Comic Sans MS"/>
                </a:rPr>
                <a:t>c</a:t>
              </a:r>
              <a:r>
                <a:rPr lang="en-US" dirty="0" err="1" smtClean="0">
                  <a:solidFill>
                    <a:srgbClr val="0000FF"/>
                  </a:solidFill>
                  <a:latin typeface="Comic Sans MS"/>
                  <a:cs typeface="Comic Sans MS"/>
                </a:rPr>
                <a:t>,</a:t>
              </a:r>
              <a:r>
                <a:rPr lang="en-US" b="1" dirty="0" err="1" smtClean="0">
                  <a:solidFill>
                    <a:srgbClr val="FF0000"/>
                  </a:solidFill>
                  <a:latin typeface="Comic Sans MS"/>
                  <a:cs typeface="Comic Sans MS"/>
                </a:rPr>
                <a:t>min</a:t>
              </a:r>
              <a:r>
                <a:rPr lang="en-US" b="1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(l</a:t>
              </a:r>
              <a:r>
                <a:rPr lang="en-US" b="1" baseline="-250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1,,</a:t>
              </a:r>
              <a:r>
                <a:rPr lang="en-US" b="1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l</a:t>
              </a:r>
              <a:r>
                <a:rPr lang="en-US" b="1" baseline="-25000" dirty="0">
                  <a:solidFill>
                    <a:srgbClr val="FF0000"/>
                  </a:solidFill>
                  <a:latin typeface="Comic Sans MS"/>
                  <a:cs typeface="Comic Sans MS"/>
                </a:rPr>
                <a:t>2</a:t>
              </a:r>
              <a:r>
                <a:rPr lang="en-US" b="1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)</a:t>
              </a:r>
              <a:r>
                <a:rPr lang="en-US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); </a:t>
              </a:r>
              <a:endParaRPr lang="en-US" baseline="-250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897857" y="4421167"/>
              <a:ext cx="19431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latin typeface="Comic Sans MS"/>
                  <a:cs typeface="Comic Sans MS"/>
                </a:rPr>
                <a:t>(</a:t>
              </a:r>
              <a:r>
                <a:rPr lang="en-US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c</a:t>
              </a:r>
              <a:r>
                <a:rPr lang="en-US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1</a:t>
              </a:r>
              <a:r>
                <a:rPr lang="en-US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,l</a:t>
              </a:r>
              <a:r>
                <a:rPr lang="en-US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1</a:t>
              </a:r>
              <a:r>
                <a:rPr lang="en-US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) </a:t>
              </a:r>
              <a:r>
                <a:rPr lang="en-US" dirty="0" smtClean="0">
                  <a:sym typeface="Symbol"/>
                </a:rPr>
                <a:t> </a:t>
              </a:r>
              <a:r>
                <a:rPr lang="en-US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(c</a:t>
              </a:r>
              <a:r>
                <a:rPr lang="en-US" baseline="-25000" dirty="0">
                  <a:solidFill>
                    <a:srgbClr val="0000FF"/>
                  </a:solidFill>
                  <a:latin typeface="Comic Sans MS"/>
                  <a:cs typeface="Comic Sans MS"/>
                </a:rPr>
                <a:t>2</a:t>
              </a:r>
              <a:r>
                <a:rPr lang="en-US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,l</a:t>
              </a:r>
              <a:r>
                <a:rPr lang="en-US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2</a:t>
              </a:r>
              <a:r>
                <a:rPr lang="en-US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)  =</a:t>
              </a:r>
              <a:endParaRPr lang="en-US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136318" y="4921785"/>
              <a:ext cx="8457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 smtClean="0">
                  <a:solidFill>
                    <a:srgbClr val="0000FF"/>
                  </a:solidFill>
                  <a:latin typeface="Comic Sans MS"/>
                  <a:cs typeface="Comic Sans MS"/>
                </a:rPr>
                <a:t>Mult</a:t>
              </a:r>
              <a:endParaRPr lang="en-US" sz="24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534779" y="4902928"/>
              <a:ext cx="17119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(</a:t>
              </a:r>
              <a:r>
                <a:rPr lang="en-US" dirty="0" err="1">
                  <a:solidFill>
                    <a:srgbClr val="0000FF"/>
                  </a:solidFill>
                  <a:latin typeface="Comic Sans MS"/>
                  <a:cs typeface="Comic Sans MS"/>
                </a:rPr>
                <a:t>c</a:t>
              </a:r>
              <a:r>
                <a:rPr lang="en-US" dirty="0" err="1" smtClean="0">
                  <a:solidFill>
                    <a:srgbClr val="0000FF"/>
                  </a:solidFill>
                  <a:latin typeface="Comic Sans MS"/>
                  <a:cs typeface="Comic Sans MS"/>
                </a:rPr>
                <a:t>,</a:t>
              </a:r>
              <a:r>
                <a:rPr lang="en-US" b="1" dirty="0" err="1" smtClean="0">
                  <a:solidFill>
                    <a:srgbClr val="FF0000"/>
                  </a:solidFill>
                  <a:latin typeface="Comic Sans MS"/>
                  <a:cs typeface="Comic Sans MS"/>
                </a:rPr>
                <a:t>min</a:t>
              </a:r>
              <a:r>
                <a:rPr lang="en-US" b="1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(l</a:t>
              </a:r>
              <a:r>
                <a:rPr lang="en-US" b="1" baseline="-250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1,,</a:t>
              </a:r>
              <a:r>
                <a:rPr lang="en-US" b="1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l</a:t>
              </a:r>
              <a:r>
                <a:rPr lang="en-US" b="1" baseline="-25000" dirty="0">
                  <a:solidFill>
                    <a:srgbClr val="FF0000"/>
                  </a:solidFill>
                  <a:latin typeface="Comic Sans MS"/>
                  <a:cs typeface="Comic Sans MS"/>
                </a:rPr>
                <a:t>2</a:t>
              </a:r>
              <a:r>
                <a:rPr lang="en-US" b="1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) – 1</a:t>
              </a:r>
              <a:r>
                <a:rPr lang="en-US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; </a:t>
              </a:r>
              <a:endParaRPr lang="en-US" baseline="-250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897857" y="4941825"/>
              <a:ext cx="16428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latin typeface="Comic Sans MS"/>
                  <a:cs typeface="Comic Sans MS"/>
                </a:rPr>
                <a:t>(</a:t>
              </a:r>
              <a:r>
                <a:rPr lang="en-US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c</a:t>
              </a:r>
              <a:r>
                <a:rPr lang="en-US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1</a:t>
              </a:r>
              <a:r>
                <a:rPr lang="en-US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,l</a:t>
              </a:r>
              <a:r>
                <a:rPr lang="en-US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1</a:t>
              </a:r>
              <a:r>
                <a:rPr lang="en-US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)</a:t>
              </a:r>
              <a:r>
                <a:rPr lang="en-US" dirty="0">
                  <a:latin typeface="Comic Sans MS"/>
                  <a:cs typeface="Comic Sans MS"/>
                  <a:sym typeface="Symbol"/>
                </a:rPr>
                <a:t> </a:t>
              </a:r>
              <a:r>
                <a:rPr lang="en-US" dirty="0" smtClean="0">
                  <a:latin typeface="Comic Sans MS"/>
                  <a:cs typeface="Comic Sans MS"/>
                  <a:sym typeface="Symbol"/>
                </a:rPr>
                <a:t></a:t>
              </a:r>
              <a:r>
                <a:rPr lang="en-US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 (c</a:t>
              </a:r>
              <a:r>
                <a:rPr lang="en-US" baseline="-25000" dirty="0">
                  <a:solidFill>
                    <a:srgbClr val="0000FF"/>
                  </a:solidFill>
                  <a:latin typeface="Comic Sans MS"/>
                  <a:cs typeface="Comic Sans MS"/>
                </a:rPr>
                <a:t>2</a:t>
              </a:r>
              <a:r>
                <a:rPr lang="en-US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,l</a:t>
              </a:r>
              <a:r>
                <a:rPr lang="en-US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2</a:t>
              </a:r>
              <a:r>
                <a:rPr lang="en-US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) =</a:t>
              </a:r>
              <a:endParaRPr lang="en-US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809261" y="1771145"/>
            <a:ext cx="1755859" cy="1252726"/>
            <a:chOff x="6809261" y="1771145"/>
            <a:chExt cx="1755859" cy="1252726"/>
          </a:xfrm>
        </p:grpSpPr>
        <p:sp>
          <p:nvSpPr>
            <p:cNvPr id="6" name="Left Brace 5"/>
            <p:cNvSpPr/>
            <p:nvPr/>
          </p:nvSpPr>
          <p:spPr>
            <a:xfrm rot="16200000">
              <a:off x="7533150" y="1548265"/>
              <a:ext cx="267639" cy="7134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809261" y="2100541"/>
              <a:ext cx="1755859" cy="923330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Any t+1 </a:t>
              </a:r>
              <a:r>
                <a:rPr lang="en-US" b="1" dirty="0" smtClean="0">
                  <a:solidFill>
                    <a:srgbClr val="FF0000"/>
                  </a:solidFill>
                  <a:latin typeface="Comic Sans MS"/>
                  <a:cs typeface="Comic Sans MS"/>
                  <a:sym typeface="Wingdings"/>
                </a:rPr>
                <a:t> </a:t>
              </a:r>
              <a:r>
                <a:rPr lang="en-US" b="1" dirty="0" err="1" smtClean="0">
                  <a:solidFill>
                    <a:srgbClr val="FF0000"/>
                  </a:solidFill>
                  <a:latin typeface="Comic Sans MS"/>
                  <a:cs typeface="Comic Sans MS"/>
                  <a:sym typeface="Wingdings"/>
                </a:rPr>
                <a:t>sk</a:t>
              </a:r>
              <a:endParaRPr lang="en-US" b="1" dirty="0" smtClean="0">
                <a:solidFill>
                  <a:srgbClr val="FF0000"/>
                </a:solidFill>
                <a:latin typeface="Comic Sans MS"/>
                <a:cs typeface="Comic Sans MS"/>
                <a:sym typeface="Wingdings"/>
              </a:endParaRPr>
            </a:p>
            <a:p>
              <a:endParaRPr lang="en-US" b="1" dirty="0">
                <a:solidFill>
                  <a:srgbClr val="FF0000"/>
                </a:solidFill>
                <a:latin typeface="Comic Sans MS"/>
                <a:cs typeface="Comic Sans MS"/>
                <a:sym typeface="Wingdings"/>
              </a:endParaRPr>
            </a:p>
            <a:p>
              <a:r>
                <a:rPr lang="en-US" b="1" dirty="0" smtClean="0">
                  <a:solidFill>
                    <a:srgbClr val="FF0000"/>
                  </a:solidFill>
                  <a:latin typeface="Comic Sans MS"/>
                  <a:cs typeface="Comic Sans MS"/>
                  <a:sym typeface="Wingdings"/>
                </a:rPr>
                <a:t>t is threshold</a:t>
              </a:r>
              <a:endParaRPr lang="en-US" b="1" dirty="0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5458168" y="6376591"/>
            <a:ext cx="18486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l</a:t>
            </a:r>
            <a:r>
              <a:rPr lang="en-US" sz="2000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</a:rPr>
              <a:t>,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l</a:t>
            </a:r>
            <a:r>
              <a:rPr lang="en-US" sz="2000" b="1" baseline="-25000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=[0,..,L] </a:t>
            </a:r>
            <a:endParaRPr lang="en-US" sz="2000" b="1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54834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3" grpId="0"/>
      <p:bldP spid="24" grpId="0"/>
      <p:bldP spid="25" grpId="0" animBg="1"/>
      <p:bldP spid="27" grpId="0"/>
      <p:bldP spid="28" grpId="0"/>
      <p:bldP spid="30" grpId="0"/>
      <p:bldP spid="32" grpId="0"/>
      <p:bldP spid="33" grpId="0"/>
      <p:bldP spid="35" grpId="0" animBg="1"/>
      <p:bldP spid="37" grpId="0"/>
      <p:bldP spid="38" grpId="0"/>
      <p:bldP spid="40" grpId="0"/>
      <p:bldP spid="42" grpId="0" animBg="1"/>
      <p:bldP spid="11" grpId="0"/>
      <p:bldP spid="43" grpId="0"/>
      <p:bldP spid="44" grpId="0"/>
      <p:bldP spid="46" grpId="0" animBg="1"/>
      <p:bldP spid="47" grpId="0"/>
      <p:bldP spid="48" grpId="0"/>
      <p:bldP spid="49" grpId="0"/>
      <p:bldP spid="50" grpId="0"/>
      <p:bldP spid="51" grpId="0"/>
      <p:bldP spid="52" grpId="0" animBg="1"/>
      <p:bldP spid="53" grpId="0"/>
      <p:bldP spid="54" grpId="0"/>
      <p:bldP spid="55" grpId="0"/>
      <p:bldP spid="6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468" y="71414"/>
            <a:ext cx="88392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Representing Encrypted Value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2878413" y="1945410"/>
            <a:ext cx="5655987" cy="52876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800" dirty="0" err="1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Ciphertext</a:t>
            </a:r>
            <a:r>
              <a:rPr lang="en-US" sz="2800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 of plaintext m </a:t>
            </a:r>
          </a:p>
          <a:p>
            <a:pPr eaLnBrk="0" hangingPunct="0"/>
            <a:r>
              <a:rPr lang="en-US" sz="2800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with level l = [0,..,L]</a:t>
            </a:r>
            <a:endParaRPr lang="en-US" sz="28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28596" y="1879830"/>
            <a:ext cx="954701" cy="908085"/>
            <a:chOff x="428596" y="1879830"/>
            <a:chExt cx="954701" cy="908085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596" y="1879830"/>
              <a:ext cx="86868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564539" y="1944139"/>
              <a:ext cx="5040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m</a:t>
              </a:r>
              <a:endParaRPr lang="en-US" sz="2400" b="1" baseline="-250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135400" y="2418583"/>
              <a:ext cx="247897" cy="369332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latin typeface="Comic Sans MS"/>
                  <a:cs typeface="Comic Sans MS"/>
                  <a:sym typeface="Wingdings"/>
                </a:rPr>
                <a:t>l</a:t>
              </a:r>
              <a:endParaRPr lang="en-US" dirty="0"/>
            </a:p>
          </p:txBody>
        </p:sp>
      </p:grpSp>
      <p:sp>
        <p:nvSpPr>
          <p:cNvPr id="3" name="Right Arrow 2"/>
          <p:cNvSpPr/>
          <p:nvPr/>
        </p:nvSpPr>
        <p:spPr>
          <a:xfrm>
            <a:off x="1467962" y="1879830"/>
            <a:ext cx="1207503" cy="53875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81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1438" y="-27384"/>
            <a:ext cx="89154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Distributed Refresh/Bootstrapping</a:t>
            </a:r>
            <a:endParaRPr lang="en-US" sz="4000" kern="0" dirty="0">
              <a:solidFill>
                <a:srgbClr val="009900"/>
              </a:solidFill>
              <a:latin typeface="Comic Sans MS"/>
              <a:ea typeface="+mj-ea"/>
              <a:cs typeface="Comic Sans MS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30311" y="1250757"/>
            <a:ext cx="17678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Comic Sans MS"/>
                <a:cs typeface="Comic Sans MS"/>
              </a:rPr>
              <a:t>Refresh</a:t>
            </a:r>
            <a:endParaRPr lang="en-US" sz="24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130867" y="2614083"/>
            <a:ext cx="10347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Comic Sans MS"/>
                <a:cs typeface="Comic Sans MS"/>
              </a:rPr>
              <a:t> (</a:t>
            </a:r>
            <a:r>
              <a:rPr lang="en-US" sz="2400" dirty="0" err="1" smtClean="0">
                <a:latin typeface="Comic Sans MS"/>
                <a:cs typeface="Comic Sans MS"/>
              </a:rPr>
              <a:t>c</a:t>
            </a:r>
            <a:r>
              <a:rPr lang="en-US" sz="2400" baseline="-25000" dirty="0" err="1">
                <a:latin typeface="Comic Sans MS"/>
                <a:cs typeface="Comic Sans MS"/>
              </a:rPr>
              <a:t>r</a:t>
            </a:r>
            <a:r>
              <a:rPr lang="en-US" sz="2400" dirty="0" err="1" smtClean="0">
                <a:latin typeface="Comic Sans MS"/>
                <a:cs typeface="Comic Sans MS"/>
              </a:rPr>
              <a:t>,</a:t>
            </a:r>
            <a:r>
              <a:rPr lang="en-US" sz="2400" dirty="0" err="1">
                <a:latin typeface="Comic Sans MS"/>
                <a:cs typeface="Comic Sans MS"/>
              </a:rPr>
              <a:t>L</a:t>
            </a:r>
            <a:r>
              <a:rPr lang="en-US" sz="2400" dirty="0" smtClean="0">
                <a:latin typeface="Comic Sans MS"/>
                <a:cs typeface="Comic Sans MS"/>
              </a:rPr>
              <a:t>)</a:t>
            </a:r>
            <a:endParaRPr lang="en-US" sz="24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48149" y="1258425"/>
            <a:ext cx="897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omic Sans MS"/>
                <a:cs typeface="Comic Sans MS"/>
              </a:rPr>
              <a:t>(</a:t>
            </a:r>
            <a:r>
              <a:rPr lang="en-US" sz="2400" dirty="0" err="1">
                <a:latin typeface="Comic Sans MS"/>
                <a:cs typeface="Comic Sans MS"/>
              </a:rPr>
              <a:t>c</a:t>
            </a:r>
            <a:r>
              <a:rPr lang="en-US" sz="2400" baseline="-25000" dirty="0" err="1">
                <a:latin typeface="Comic Sans MS"/>
                <a:cs typeface="Comic Sans MS"/>
              </a:rPr>
              <a:t>m</a:t>
            </a:r>
            <a:r>
              <a:rPr lang="en-US" sz="2400" dirty="0" err="1">
                <a:latin typeface="Comic Sans MS"/>
                <a:cs typeface="Comic Sans MS"/>
              </a:rPr>
              <a:t>,l</a:t>
            </a:r>
            <a:r>
              <a:rPr lang="en-US" sz="2400" dirty="0">
                <a:latin typeface="Comic Sans MS"/>
                <a:cs typeface="Comic Sans MS"/>
              </a:rPr>
              <a:t>)</a:t>
            </a:r>
            <a:endParaRPr lang="en-US" sz="2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9014" y="849867"/>
            <a:ext cx="139649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6804416" y="1878224"/>
            <a:ext cx="18004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r is random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659181" y="2497149"/>
            <a:ext cx="504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</a:t>
            </a:r>
            <a:endParaRPr lang="en-US" sz="36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1660482" y="2647949"/>
            <a:ext cx="897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omic Sans MS"/>
                <a:cs typeface="Comic Sans MS"/>
              </a:rPr>
              <a:t>(</a:t>
            </a:r>
            <a:r>
              <a:rPr lang="en-US" sz="2400" dirty="0" err="1">
                <a:latin typeface="Comic Sans MS"/>
                <a:cs typeface="Comic Sans MS"/>
              </a:rPr>
              <a:t>c</a:t>
            </a:r>
            <a:r>
              <a:rPr lang="en-US" sz="2400" baseline="-25000" dirty="0" err="1">
                <a:latin typeface="Comic Sans MS"/>
                <a:cs typeface="Comic Sans MS"/>
              </a:rPr>
              <a:t>m</a:t>
            </a:r>
            <a:r>
              <a:rPr lang="en-US" sz="2400" dirty="0" err="1">
                <a:latin typeface="Comic Sans MS"/>
                <a:cs typeface="Comic Sans MS"/>
              </a:rPr>
              <a:t>,l</a:t>
            </a:r>
            <a:r>
              <a:rPr lang="en-US" sz="2400" dirty="0">
                <a:latin typeface="Comic Sans MS"/>
                <a:cs typeface="Comic Sans MS"/>
              </a:rPr>
              <a:t>)</a:t>
            </a:r>
            <a:endParaRPr lang="en-US" sz="2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706383" y="1244637"/>
            <a:ext cx="1209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Comic Sans MS"/>
                <a:cs typeface="Comic Sans MS"/>
              </a:rPr>
              <a:t> (</a:t>
            </a:r>
            <a:r>
              <a:rPr lang="en-US" sz="2400" dirty="0" err="1" smtClean="0">
                <a:latin typeface="Comic Sans MS"/>
                <a:cs typeface="Comic Sans MS"/>
              </a:rPr>
              <a:t>c</a:t>
            </a:r>
            <a:r>
              <a:rPr lang="en-US" sz="2400" baseline="-25000" dirty="0" err="1">
                <a:latin typeface="Comic Sans MS"/>
                <a:cs typeface="Comic Sans MS"/>
              </a:rPr>
              <a:t>r</a:t>
            </a:r>
            <a:r>
              <a:rPr lang="en-US" sz="2400" dirty="0" err="1" smtClean="0">
                <a:latin typeface="Comic Sans MS"/>
                <a:cs typeface="Comic Sans MS"/>
              </a:rPr>
              <a:t>,</a:t>
            </a:r>
            <a:r>
              <a:rPr lang="en-US" sz="2400" dirty="0" err="1">
                <a:latin typeface="Comic Sans MS"/>
                <a:cs typeface="Comic Sans MS"/>
              </a:rPr>
              <a:t>L</a:t>
            </a:r>
            <a:r>
              <a:rPr lang="en-US" sz="2400" dirty="0" smtClean="0">
                <a:latin typeface="Comic Sans MS"/>
                <a:cs typeface="Comic Sans MS"/>
              </a:rPr>
              <a:t>)</a:t>
            </a:r>
            <a:endParaRPr lang="en-US" sz="24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233322" y="2647949"/>
            <a:ext cx="677333" cy="4616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5251043" y="2641830"/>
            <a:ext cx="16171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Comic Sans MS"/>
                <a:cs typeface="Comic Sans MS"/>
              </a:rPr>
              <a:t> (</a:t>
            </a:r>
            <a:r>
              <a:rPr lang="en-US" sz="2400" dirty="0" err="1" smtClean="0">
                <a:latin typeface="Comic Sans MS"/>
                <a:cs typeface="Comic Sans MS"/>
              </a:rPr>
              <a:t>c</a:t>
            </a:r>
            <a:r>
              <a:rPr lang="en-US" sz="2400" baseline="-25000" dirty="0" err="1" smtClean="0">
                <a:latin typeface="Comic Sans MS"/>
                <a:cs typeface="Comic Sans MS"/>
              </a:rPr>
              <a:t>m+r</a:t>
            </a:r>
            <a:r>
              <a:rPr lang="en-US" sz="2400" dirty="0" err="1" smtClean="0">
                <a:latin typeface="Comic Sans MS"/>
                <a:cs typeface="Comic Sans MS"/>
              </a:rPr>
              <a:t>,l</a:t>
            </a:r>
            <a:r>
              <a:rPr lang="en-US" sz="2400" dirty="0" smtClean="0">
                <a:latin typeface="Comic Sans MS"/>
                <a:cs typeface="Comic Sans MS"/>
              </a:rPr>
              <a:t>)</a:t>
            </a:r>
            <a:endParaRPr lang="en-US" sz="24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0311" y="2709504"/>
            <a:ext cx="928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Mask: </a:t>
            </a:r>
            <a:endParaRPr lang="en-US" sz="20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60485" y="3257540"/>
            <a:ext cx="6404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omic Sans MS"/>
                <a:cs typeface="Comic Sans MS"/>
              </a:rPr>
              <a:t>(</a:t>
            </a:r>
            <a:r>
              <a:rPr lang="en-US" sz="2400" dirty="0" err="1" smtClean="0">
                <a:latin typeface="Comic Sans MS"/>
                <a:cs typeface="Comic Sans MS"/>
              </a:rPr>
              <a:t>c</a:t>
            </a:r>
            <a:r>
              <a:rPr lang="en-US" sz="2400" baseline="-25000" dirty="0" err="1" smtClean="0">
                <a:latin typeface="Comic Sans MS"/>
                <a:cs typeface="Comic Sans MS"/>
              </a:rPr>
              <a:t>m+r</a:t>
            </a:r>
            <a:r>
              <a:rPr lang="en-US" sz="2400" dirty="0" err="1" smtClean="0">
                <a:latin typeface="Comic Sans MS"/>
                <a:cs typeface="Comic Sans MS"/>
              </a:rPr>
              <a:t>,</a:t>
            </a:r>
            <a:r>
              <a:rPr lang="en-US" sz="2400" dirty="0" err="1">
                <a:latin typeface="Comic Sans MS"/>
                <a:cs typeface="Comic Sans MS"/>
              </a:rPr>
              <a:t>l</a:t>
            </a:r>
            <a:r>
              <a:rPr lang="en-US" sz="2400" dirty="0" smtClean="0">
                <a:latin typeface="Comic Sans MS"/>
                <a:cs typeface="Comic Sans MS"/>
              </a:rPr>
              <a:t>) using distributed decryption of SHE</a:t>
            </a:r>
            <a:endParaRPr lang="en-US" sz="2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0314" y="3319095"/>
            <a:ext cx="1279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Decrypt: </a:t>
            </a:r>
            <a:endParaRPr lang="en-US" sz="20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4267191" y="3714731"/>
            <a:ext cx="677333" cy="4616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5284912" y="3708612"/>
            <a:ext cx="9228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latin typeface="Comic Sans MS"/>
                <a:cs typeface="Comic Sans MS"/>
              </a:rPr>
              <a:t>m+r</a:t>
            </a:r>
            <a:endParaRPr lang="en-US" sz="24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0317" y="4470542"/>
            <a:ext cx="1692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Re-encrypt: </a:t>
            </a:r>
            <a:endParaRPr lang="en-US" sz="20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5164643" y="4459786"/>
            <a:ext cx="677333" cy="4616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894503" y="4453667"/>
            <a:ext cx="15053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>
                <a:latin typeface="Comic Sans MS"/>
                <a:cs typeface="Comic Sans MS"/>
              </a:rPr>
              <a:t>(</a:t>
            </a:r>
            <a:r>
              <a:rPr lang="en-US" sz="2400" dirty="0" err="1">
                <a:latin typeface="Comic Sans MS"/>
                <a:cs typeface="Comic Sans MS"/>
              </a:rPr>
              <a:t>c</a:t>
            </a:r>
            <a:r>
              <a:rPr lang="en-US" sz="2400" baseline="-25000" dirty="0" err="1">
                <a:latin typeface="Comic Sans MS"/>
                <a:cs typeface="Comic Sans MS"/>
              </a:rPr>
              <a:t>m+r</a:t>
            </a:r>
            <a:r>
              <a:rPr lang="en-US" sz="2400" dirty="0" err="1" smtClean="0">
                <a:latin typeface="Comic Sans MS"/>
                <a:cs typeface="Comic Sans MS"/>
              </a:rPr>
              <a:t>,L</a:t>
            </a:r>
            <a:r>
              <a:rPr lang="en-US" sz="2400" dirty="0" smtClean="0">
                <a:latin typeface="Comic Sans MS"/>
                <a:cs typeface="Comic Sans MS"/>
              </a:rPr>
              <a:t>) </a:t>
            </a:r>
            <a:endParaRPr lang="en-US" sz="24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27033" y="4441205"/>
            <a:ext cx="3279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Comic Sans MS"/>
                <a:cs typeface="Comic Sans MS"/>
              </a:rPr>
              <a:t>m</a:t>
            </a:r>
            <a:r>
              <a:rPr lang="en-US" sz="2400" dirty="0" err="1" smtClean="0">
                <a:latin typeface="Comic Sans MS"/>
                <a:cs typeface="Comic Sans MS"/>
              </a:rPr>
              <a:t>+r</a:t>
            </a:r>
            <a:r>
              <a:rPr lang="en-US" sz="2400" dirty="0" smtClean="0">
                <a:latin typeface="Comic Sans MS"/>
                <a:cs typeface="Comic Sans MS"/>
              </a:rPr>
              <a:t> using </a:t>
            </a:r>
            <a:r>
              <a:rPr lang="en-US" sz="2400" dirty="0" err="1" smtClean="0">
                <a:latin typeface="Comic Sans MS"/>
                <a:cs typeface="Comic Sans MS"/>
              </a:rPr>
              <a:t>Enc</a:t>
            </a:r>
            <a:r>
              <a:rPr lang="en-US" sz="2400" dirty="0" smtClean="0">
                <a:latin typeface="Comic Sans MS"/>
                <a:cs typeface="Comic Sans MS"/>
              </a:rPr>
              <a:t> of SHE    </a:t>
            </a:r>
            <a:endParaRPr lang="en-US" sz="2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3198602" y="5238701"/>
            <a:ext cx="10347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Comic Sans MS"/>
                <a:cs typeface="Comic Sans MS"/>
              </a:rPr>
              <a:t> (</a:t>
            </a:r>
            <a:r>
              <a:rPr lang="en-US" sz="2400" dirty="0" err="1" smtClean="0">
                <a:latin typeface="Comic Sans MS"/>
                <a:cs typeface="Comic Sans MS"/>
              </a:rPr>
              <a:t>c</a:t>
            </a:r>
            <a:r>
              <a:rPr lang="en-US" sz="2400" baseline="-25000" dirty="0" err="1">
                <a:latin typeface="Comic Sans MS"/>
                <a:cs typeface="Comic Sans MS"/>
              </a:rPr>
              <a:t>r</a:t>
            </a:r>
            <a:r>
              <a:rPr lang="en-US" sz="2400" dirty="0" err="1" smtClean="0">
                <a:latin typeface="Comic Sans MS"/>
                <a:cs typeface="Comic Sans MS"/>
              </a:rPr>
              <a:t>,</a:t>
            </a:r>
            <a:r>
              <a:rPr lang="en-US" sz="2400" dirty="0" err="1">
                <a:latin typeface="Comic Sans MS"/>
                <a:cs typeface="Comic Sans MS"/>
              </a:rPr>
              <a:t>L</a:t>
            </a:r>
            <a:r>
              <a:rPr lang="en-US" sz="2400" dirty="0" smtClean="0">
                <a:latin typeface="Comic Sans MS"/>
                <a:cs typeface="Comic Sans MS"/>
              </a:rPr>
              <a:t>)</a:t>
            </a:r>
            <a:endParaRPr lang="en-US" sz="24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2828514" y="5138700"/>
            <a:ext cx="504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</a:t>
            </a:r>
            <a:endParaRPr lang="en-US" sz="3600" dirty="0" smtClean="0"/>
          </a:p>
        </p:txBody>
      </p:sp>
      <p:sp>
        <p:nvSpPr>
          <p:cNvPr id="34" name="Rectangle 33"/>
          <p:cNvSpPr/>
          <p:nvPr/>
        </p:nvSpPr>
        <p:spPr>
          <a:xfrm>
            <a:off x="1728217" y="5272567"/>
            <a:ext cx="1179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omic Sans MS"/>
                <a:cs typeface="Comic Sans MS"/>
              </a:rPr>
              <a:t>(</a:t>
            </a:r>
            <a:r>
              <a:rPr lang="en-US" sz="2400" dirty="0" err="1" smtClean="0">
                <a:latin typeface="Comic Sans MS"/>
                <a:cs typeface="Comic Sans MS"/>
              </a:rPr>
              <a:t>c</a:t>
            </a:r>
            <a:r>
              <a:rPr lang="en-US" sz="2400" baseline="-25000" dirty="0" err="1" smtClean="0">
                <a:latin typeface="Comic Sans MS"/>
                <a:cs typeface="Comic Sans MS"/>
              </a:rPr>
              <a:t>m+r</a:t>
            </a:r>
            <a:r>
              <a:rPr lang="en-US" sz="2400" dirty="0" err="1" smtClean="0">
                <a:latin typeface="Comic Sans MS"/>
                <a:cs typeface="Comic Sans MS"/>
              </a:rPr>
              <a:t>,L</a:t>
            </a:r>
            <a:r>
              <a:rPr lang="en-US" sz="2400" dirty="0" smtClean="0">
                <a:latin typeface="Comic Sans MS"/>
                <a:cs typeface="Comic Sans MS"/>
              </a:rPr>
              <a:t>)</a:t>
            </a:r>
            <a:endParaRPr lang="en-US" sz="2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4233325" y="5272567"/>
            <a:ext cx="677333" cy="4616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5251046" y="5266448"/>
            <a:ext cx="10989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Comic Sans MS"/>
                <a:cs typeface="Comic Sans MS"/>
              </a:rPr>
              <a:t> (</a:t>
            </a:r>
            <a:r>
              <a:rPr lang="en-US" sz="2400" dirty="0" err="1" smtClean="0">
                <a:latin typeface="Comic Sans MS"/>
                <a:cs typeface="Comic Sans MS"/>
              </a:rPr>
              <a:t>c</a:t>
            </a:r>
            <a:r>
              <a:rPr lang="en-US" sz="2400" baseline="-25000" dirty="0" err="1" smtClean="0">
                <a:latin typeface="Comic Sans MS"/>
                <a:cs typeface="Comic Sans MS"/>
              </a:rPr>
              <a:t>m</a:t>
            </a:r>
            <a:r>
              <a:rPr lang="en-US" sz="2400" dirty="0" err="1" smtClean="0">
                <a:latin typeface="Comic Sans MS"/>
                <a:cs typeface="Comic Sans MS"/>
              </a:rPr>
              <a:t>,</a:t>
            </a:r>
            <a:r>
              <a:rPr lang="en-US" sz="2400" dirty="0" err="1">
                <a:latin typeface="Comic Sans MS"/>
                <a:cs typeface="Comic Sans MS"/>
              </a:rPr>
              <a:t>L</a:t>
            </a:r>
            <a:r>
              <a:rPr lang="en-US" sz="2400" dirty="0" smtClean="0">
                <a:latin typeface="Comic Sans MS"/>
                <a:cs typeface="Comic Sans MS"/>
              </a:rPr>
              <a:t>)</a:t>
            </a:r>
            <a:endParaRPr lang="en-US" sz="24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98046" y="5334122"/>
            <a:ext cx="1224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Unmask: </a:t>
            </a:r>
            <a:endParaRPr lang="en-US" sz="20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757075" y="1237926"/>
            <a:ext cx="954701" cy="908085"/>
            <a:chOff x="428596" y="1879830"/>
            <a:chExt cx="954701" cy="908085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596" y="1879830"/>
              <a:ext cx="86868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564539" y="1944139"/>
              <a:ext cx="5040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m</a:t>
              </a:r>
              <a:endParaRPr lang="en-US" sz="2400" b="1" baseline="-250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135400" y="2418583"/>
              <a:ext cx="247897" cy="369332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latin typeface="Comic Sans MS"/>
                  <a:cs typeface="Comic Sans MS"/>
                  <a:sym typeface="Wingdings"/>
                </a:rPr>
                <a:t>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29964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2" grpId="0"/>
      <p:bldP spid="25" grpId="0"/>
      <p:bldP spid="26" grpId="0" animBg="1"/>
      <p:bldP spid="27" grpId="0"/>
      <p:bldP spid="28" grpId="0"/>
      <p:bldP spid="29" grpId="0" animBg="1"/>
      <p:bldP spid="30" grpId="0"/>
      <p:bldP spid="31" grpId="0"/>
      <p:bldP spid="32" grpId="0"/>
      <p:bldP spid="33" grpId="0"/>
      <p:bldP spid="34" grpId="0"/>
      <p:bldP spid="35" grpId="0" animBg="1"/>
      <p:bldP spid="36" grpId="0"/>
      <p:bldP spid="3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1438" y="-27384"/>
            <a:ext cx="89154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Distributed Refresh/Bootstrapping</a:t>
            </a:r>
            <a:endParaRPr lang="en-US" sz="4000" kern="0" dirty="0">
              <a:solidFill>
                <a:srgbClr val="009900"/>
              </a:solidFill>
              <a:latin typeface="Comic Sans MS"/>
              <a:ea typeface="+mj-ea"/>
              <a:cs typeface="Comic Sans M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60485" y="3257540"/>
            <a:ext cx="6404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omic Sans MS"/>
                <a:cs typeface="Comic Sans MS"/>
              </a:rPr>
              <a:t>(</a:t>
            </a:r>
            <a:r>
              <a:rPr lang="en-US" sz="2400" dirty="0" err="1" smtClean="0">
                <a:latin typeface="Comic Sans MS"/>
                <a:cs typeface="Comic Sans MS"/>
              </a:rPr>
              <a:t>c</a:t>
            </a:r>
            <a:r>
              <a:rPr lang="en-US" sz="2400" baseline="-25000" dirty="0" err="1" smtClean="0">
                <a:latin typeface="Comic Sans MS"/>
                <a:cs typeface="Comic Sans MS"/>
              </a:rPr>
              <a:t>m+r</a:t>
            </a:r>
            <a:r>
              <a:rPr lang="en-US" sz="2400" dirty="0" err="1" smtClean="0">
                <a:latin typeface="Comic Sans MS"/>
                <a:cs typeface="Comic Sans MS"/>
              </a:rPr>
              <a:t>,</a:t>
            </a:r>
            <a:r>
              <a:rPr lang="en-US" sz="2400" dirty="0" err="1">
                <a:latin typeface="Comic Sans MS"/>
                <a:cs typeface="Comic Sans MS"/>
              </a:rPr>
              <a:t>l</a:t>
            </a:r>
            <a:r>
              <a:rPr lang="en-US" sz="2400" dirty="0" smtClean="0">
                <a:latin typeface="Comic Sans MS"/>
                <a:cs typeface="Comic Sans MS"/>
              </a:rPr>
              <a:t>) using distributed decryption of SHE</a:t>
            </a:r>
            <a:endParaRPr lang="en-US" sz="2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0314" y="3319095"/>
            <a:ext cx="1279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Decrypt: </a:t>
            </a:r>
            <a:endParaRPr lang="en-US" sz="20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4267191" y="3714731"/>
            <a:ext cx="677333" cy="4616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5284912" y="3708612"/>
            <a:ext cx="9228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latin typeface="Comic Sans MS"/>
                <a:cs typeface="Comic Sans MS"/>
              </a:rPr>
              <a:t>m+r</a:t>
            </a:r>
            <a:endParaRPr lang="en-US" sz="24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0311" y="849867"/>
            <a:ext cx="8374598" cy="4935164"/>
            <a:chOff x="230311" y="849867"/>
            <a:chExt cx="8374598" cy="4935164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79014" y="849867"/>
              <a:ext cx="1396495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6804416" y="1878224"/>
              <a:ext cx="180049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2000" dirty="0" smtClean="0">
                  <a:latin typeface="Comic Sans MS"/>
                  <a:cs typeface="Comic Sans MS"/>
                </a:rPr>
                <a:t>r is random</a:t>
              </a:r>
              <a:endParaRPr lang="en-US" sz="2000" dirty="0">
                <a:latin typeface="Comic Sans MS"/>
                <a:cs typeface="Comic Sans MS"/>
              </a:endParaRP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6706383" y="1244637"/>
              <a:ext cx="120902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 (</a:t>
              </a:r>
              <a:r>
                <a:rPr lang="en-US" sz="2400" dirty="0" err="1" smtClean="0">
                  <a:latin typeface="Comic Sans MS"/>
                  <a:cs typeface="Comic Sans MS"/>
                </a:rPr>
                <a:t>c</a:t>
              </a:r>
              <a:r>
                <a:rPr lang="en-US" sz="2400" baseline="-25000" dirty="0" err="1">
                  <a:latin typeface="Comic Sans MS"/>
                  <a:cs typeface="Comic Sans MS"/>
                </a:rPr>
                <a:t>r</a:t>
              </a:r>
              <a:r>
                <a:rPr lang="en-US" sz="2400" dirty="0" err="1" smtClean="0">
                  <a:latin typeface="Comic Sans MS"/>
                  <a:cs typeface="Comic Sans MS"/>
                </a:rPr>
                <a:t>,</a:t>
              </a:r>
              <a:r>
                <a:rPr lang="en-US" sz="2400" dirty="0" err="1">
                  <a:latin typeface="Comic Sans MS"/>
                  <a:cs typeface="Comic Sans MS"/>
                </a:rPr>
                <a:t>L</a:t>
              </a:r>
              <a:r>
                <a:rPr lang="en-US" sz="2400" dirty="0" smtClean="0">
                  <a:latin typeface="Comic Sans MS"/>
                  <a:cs typeface="Comic Sans MS"/>
                </a:rPr>
                <a:t>)</a:t>
              </a:r>
              <a:endParaRPr lang="en-US" sz="24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4" name="Text Box 7"/>
            <p:cNvSpPr txBox="1">
              <a:spLocks noChangeArrowheads="1"/>
            </p:cNvSpPr>
            <p:nvPr/>
          </p:nvSpPr>
          <p:spPr bwMode="auto">
            <a:xfrm>
              <a:off x="230311" y="1250757"/>
              <a:ext cx="176782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Refresh</a:t>
              </a:r>
              <a:endParaRPr lang="en-US" sz="24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3130867" y="2614083"/>
              <a:ext cx="103472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 (</a:t>
              </a:r>
              <a:r>
                <a:rPr lang="en-US" sz="2400" dirty="0" err="1" smtClean="0">
                  <a:latin typeface="Comic Sans MS"/>
                  <a:cs typeface="Comic Sans MS"/>
                </a:rPr>
                <a:t>c</a:t>
              </a:r>
              <a:r>
                <a:rPr lang="en-US" sz="2400" baseline="-25000" dirty="0" err="1">
                  <a:latin typeface="Comic Sans MS"/>
                  <a:cs typeface="Comic Sans MS"/>
                </a:rPr>
                <a:t>r</a:t>
              </a:r>
              <a:r>
                <a:rPr lang="en-US" sz="2400" dirty="0" err="1" smtClean="0">
                  <a:latin typeface="Comic Sans MS"/>
                  <a:cs typeface="Comic Sans MS"/>
                </a:rPr>
                <a:t>,</a:t>
              </a:r>
              <a:r>
                <a:rPr lang="en-US" sz="2400" dirty="0" err="1">
                  <a:latin typeface="Comic Sans MS"/>
                  <a:cs typeface="Comic Sans MS"/>
                </a:rPr>
                <a:t>L</a:t>
              </a:r>
              <a:r>
                <a:rPr lang="en-US" sz="2400" dirty="0" smtClean="0">
                  <a:latin typeface="Comic Sans MS"/>
                  <a:cs typeface="Comic Sans MS"/>
                </a:rPr>
                <a:t>)</a:t>
              </a:r>
              <a:endParaRPr lang="en-US" sz="24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725777" y="1258425"/>
              <a:ext cx="8971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omic Sans MS"/>
                  <a:cs typeface="Comic Sans MS"/>
                </a:rPr>
                <a:t>(</a:t>
              </a:r>
              <a:r>
                <a:rPr lang="en-US" sz="2400" dirty="0" err="1">
                  <a:latin typeface="Comic Sans MS"/>
                  <a:cs typeface="Comic Sans MS"/>
                </a:rPr>
                <a:t>c</a:t>
              </a:r>
              <a:r>
                <a:rPr lang="en-US" sz="2400" baseline="-25000" dirty="0" err="1">
                  <a:latin typeface="Comic Sans MS"/>
                  <a:cs typeface="Comic Sans MS"/>
                </a:rPr>
                <a:t>m</a:t>
              </a:r>
              <a:r>
                <a:rPr lang="en-US" sz="2400" dirty="0" err="1">
                  <a:latin typeface="Comic Sans MS"/>
                  <a:cs typeface="Comic Sans MS"/>
                </a:rPr>
                <a:t>,l</a:t>
              </a:r>
              <a:r>
                <a:rPr lang="en-US" sz="2400" dirty="0">
                  <a:latin typeface="Comic Sans MS"/>
                  <a:cs typeface="Comic Sans MS"/>
                </a:rPr>
                <a:t>)</a:t>
              </a:r>
              <a:endParaRPr lang="en-US" sz="24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2659181" y="2497149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</a:t>
              </a:r>
              <a:endParaRPr lang="en-US" sz="3600" dirty="0" smtClean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60482" y="2647949"/>
              <a:ext cx="8971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omic Sans MS"/>
                  <a:cs typeface="Comic Sans MS"/>
                </a:rPr>
                <a:t>(</a:t>
              </a:r>
              <a:r>
                <a:rPr lang="en-US" sz="2400" dirty="0" err="1">
                  <a:latin typeface="Comic Sans MS"/>
                  <a:cs typeface="Comic Sans MS"/>
                </a:rPr>
                <a:t>c</a:t>
              </a:r>
              <a:r>
                <a:rPr lang="en-US" sz="2400" baseline="-25000" dirty="0" err="1">
                  <a:latin typeface="Comic Sans MS"/>
                  <a:cs typeface="Comic Sans MS"/>
                </a:rPr>
                <a:t>m</a:t>
              </a:r>
              <a:r>
                <a:rPr lang="en-US" sz="2400" dirty="0" err="1">
                  <a:latin typeface="Comic Sans MS"/>
                  <a:cs typeface="Comic Sans MS"/>
                </a:rPr>
                <a:t>,l</a:t>
              </a:r>
              <a:r>
                <a:rPr lang="en-US" sz="2400" dirty="0">
                  <a:latin typeface="Comic Sans MS"/>
                  <a:cs typeface="Comic Sans MS"/>
                </a:rPr>
                <a:t>)</a:t>
              </a:r>
              <a:endParaRPr lang="en-US" sz="24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4233322" y="2647949"/>
              <a:ext cx="677333" cy="46166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5251043" y="2641830"/>
              <a:ext cx="161712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 (</a:t>
              </a:r>
              <a:r>
                <a:rPr lang="en-US" sz="2400" dirty="0" err="1" smtClean="0">
                  <a:latin typeface="Comic Sans MS"/>
                  <a:cs typeface="Comic Sans MS"/>
                </a:rPr>
                <a:t>c</a:t>
              </a:r>
              <a:r>
                <a:rPr lang="en-US" sz="2400" baseline="-25000" dirty="0" err="1" smtClean="0">
                  <a:latin typeface="Comic Sans MS"/>
                  <a:cs typeface="Comic Sans MS"/>
                </a:rPr>
                <a:t>m+r</a:t>
              </a:r>
              <a:r>
                <a:rPr lang="en-US" sz="2400" dirty="0" err="1" smtClean="0">
                  <a:latin typeface="Comic Sans MS"/>
                  <a:cs typeface="Comic Sans MS"/>
                </a:rPr>
                <a:t>,l</a:t>
              </a:r>
              <a:r>
                <a:rPr lang="en-US" sz="2400" dirty="0" smtClean="0">
                  <a:latin typeface="Comic Sans MS"/>
                  <a:cs typeface="Comic Sans MS"/>
                </a:rPr>
                <a:t>)</a:t>
              </a:r>
              <a:endParaRPr lang="en-US" sz="24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30311" y="2709504"/>
              <a:ext cx="92818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Mask: </a:t>
              </a:r>
              <a:endParaRPr lang="en-US" sz="2000" b="1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30317" y="4470542"/>
              <a:ext cx="16923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Re-encrypt: </a:t>
              </a:r>
              <a:endParaRPr lang="en-US" sz="2000" b="1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5164643" y="4459786"/>
              <a:ext cx="677333" cy="46166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5894503" y="4453667"/>
              <a:ext cx="150536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 </a:t>
              </a:r>
              <a:r>
                <a:rPr lang="en-US" sz="2400" dirty="0">
                  <a:latin typeface="Comic Sans MS"/>
                  <a:cs typeface="Comic Sans MS"/>
                </a:rPr>
                <a:t>(</a:t>
              </a:r>
              <a:r>
                <a:rPr lang="en-US" sz="2400" dirty="0" err="1">
                  <a:latin typeface="Comic Sans MS"/>
                  <a:cs typeface="Comic Sans MS"/>
                </a:rPr>
                <a:t>c</a:t>
              </a:r>
              <a:r>
                <a:rPr lang="en-US" sz="2400" baseline="-25000" dirty="0" err="1">
                  <a:latin typeface="Comic Sans MS"/>
                  <a:cs typeface="Comic Sans MS"/>
                </a:rPr>
                <a:t>m+r</a:t>
              </a:r>
              <a:r>
                <a:rPr lang="en-US" sz="2400" dirty="0" err="1" smtClean="0">
                  <a:latin typeface="Comic Sans MS"/>
                  <a:cs typeface="Comic Sans MS"/>
                </a:rPr>
                <a:t>,L</a:t>
              </a:r>
              <a:r>
                <a:rPr lang="en-US" sz="2400" dirty="0" smtClean="0">
                  <a:latin typeface="Comic Sans MS"/>
                  <a:cs typeface="Comic Sans MS"/>
                </a:rPr>
                <a:t>) </a:t>
              </a:r>
              <a:endParaRPr lang="en-US" sz="24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27033" y="4441205"/>
              <a:ext cx="32797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omic Sans MS"/>
                  <a:cs typeface="Comic Sans MS"/>
                </a:rPr>
                <a:t>m</a:t>
              </a:r>
              <a:r>
                <a:rPr lang="en-US" sz="2400" dirty="0" err="1" smtClean="0">
                  <a:latin typeface="Comic Sans MS"/>
                  <a:cs typeface="Comic Sans MS"/>
                </a:rPr>
                <a:t>+r</a:t>
              </a:r>
              <a:r>
                <a:rPr lang="en-US" sz="2400" dirty="0" smtClean="0">
                  <a:latin typeface="Comic Sans MS"/>
                  <a:cs typeface="Comic Sans MS"/>
                </a:rPr>
                <a:t> using </a:t>
              </a:r>
              <a:r>
                <a:rPr lang="en-US" sz="2400" dirty="0" err="1" smtClean="0">
                  <a:latin typeface="Comic Sans MS"/>
                  <a:cs typeface="Comic Sans MS"/>
                </a:rPr>
                <a:t>Enc</a:t>
              </a:r>
              <a:r>
                <a:rPr lang="en-US" sz="2400" dirty="0" smtClean="0">
                  <a:latin typeface="Comic Sans MS"/>
                  <a:cs typeface="Comic Sans MS"/>
                </a:rPr>
                <a:t> of SHE    </a:t>
              </a:r>
              <a:endParaRPr lang="en-US" sz="24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3198602" y="5238701"/>
              <a:ext cx="103472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 (</a:t>
              </a:r>
              <a:r>
                <a:rPr lang="en-US" sz="2400" dirty="0" err="1" smtClean="0">
                  <a:latin typeface="Comic Sans MS"/>
                  <a:cs typeface="Comic Sans MS"/>
                </a:rPr>
                <a:t>c</a:t>
              </a:r>
              <a:r>
                <a:rPr lang="en-US" sz="2400" baseline="-25000" dirty="0" err="1">
                  <a:latin typeface="Comic Sans MS"/>
                  <a:cs typeface="Comic Sans MS"/>
                </a:rPr>
                <a:t>r</a:t>
              </a:r>
              <a:r>
                <a:rPr lang="en-US" sz="2400" dirty="0" err="1" smtClean="0">
                  <a:latin typeface="Comic Sans MS"/>
                  <a:cs typeface="Comic Sans MS"/>
                </a:rPr>
                <a:t>,</a:t>
              </a:r>
              <a:r>
                <a:rPr lang="en-US" sz="2400" dirty="0" err="1">
                  <a:latin typeface="Comic Sans MS"/>
                  <a:cs typeface="Comic Sans MS"/>
                </a:rPr>
                <a:t>L</a:t>
              </a:r>
              <a:r>
                <a:rPr lang="en-US" sz="2400" dirty="0" smtClean="0">
                  <a:latin typeface="Comic Sans MS"/>
                  <a:cs typeface="Comic Sans MS"/>
                </a:rPr>
                <a:t>)</a:t>
              </a:r>
              <a:endParaRPr lang="en-US" sz="24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2828514" y="5138700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</a:t>
              </a:r>
              <a:endParaRPr lang="en-US" sz="3600" dirty="0" smtClean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728217" y="5272567"/>
              <a:ext cx="11794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omic Sans MS"/>
                  <a:cs typeface="Comic Sans MS"/>
                </a:rPr>
                <a:t>(</a:t>
              </a:r>
              <a:r>
                <a:rPr lang="en-US" sz="2400" dirty="0" err="1" smtClean="0">
                  <a:latin typeface="Comic Sans MS"/>
                  <a:cs typeface="Comic Sans MS"/>
                </a:rPr>
                <a:t>c</a:t>
              </a:r>
              <a:r>
                <a:rPr lang="en-US" sz="2400" baseline="-25000" dirty="0" err="1" smtClean="0">
                  <a:latin typeface="Comic Sans MS"/>
                  <a:cs typeface="Comic Sans MS"/>
                </a:rPr>
                <a:t>m+r</a:t>
              </a:r>
              <a:r>
                <a:rPr lang="en-US" sz="2400" dirty="0" err="1" smtClean="0">
                  <a:latin typeface="Comic Sans MS"/>
                  <a:cs typeface="Comic Sans MS"/>
                </a:rPr>
                <a:t>,L</a:t>
              </a:r>
              <a:r>
                <a:rPr lang="en-US" sz="2400" dirty="0" smtClean="0">
                  <a:latin typeface="Comic Sans MS"/>
                  <a:cs typeface="Comic Sans MS"/>
                </a:rPr>
                <a:t>)</a:t>
              </a:r>
              <a:endParaRPr lang="en-US" sz="24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4233325" y="5272567"/>
              <a:ext cx="677333" cy="46166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5251046" y="5266448"/>
              <a:ext cx="10989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 (</a:t>
              </a:r>
              <a:r>
                <a:rPr lang="en-US" sz="2400" dirty="0" err="1" smtClean="0">
                  <a:latin typeface="Comic Sans MS"/>
                  <a:cs typeface="Comic Sans MS"/>
                </a:rPr>
                <a:t>c</a:t>
              </a:r>
              <a:r>
                <a:rPr lang="en-US" sz="2400" baseline="-25000" dirty="0" err="1" smtClean="0">
                  <a:latin typeface="Comic Sans MS"/>
                  <a:cs typeface="Comic Sans MS"/>
                </a:rPr>
                <a:t>m</a:t>
              </a:r>
              <a:r>
                <a:rPr lang="en-US" sz="2400" dirty="0" err="1" smtClean="0">
                  <a:latin typeface="Comic Sans MS"/>
                  <a:cs typeface="Comic Sans MS"/>
                </a:rPr>
                <a:t>,</a:t>
              </a:r>
              <a:r>
                <a:rPr lang="en-US" sz="2400" dirty="0" err="1">
                  <a:latin typeface="Comic Sans MS"/>
                  <a:cs typeface="Comic Sans MS"/>
                </a:rPr>
                <a:t>L</a:t>
              </a:r>
              <a:r>
                <a:rPr lang="en-US" sz="2400" dirty="0" smtClean="0">
                  <a:latin typeface="Comic Sans MS"/>
                  <a:cs typeface="Comic Sans MS"/>
                </a:rPr>
                <a:t>)</a:t>
              </a:r>
              <a:endParaRPr lang="en-US" sz="24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98046" y="5334122"/>
              <a:ext cx="12242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Unmask: </a:t>
              </a:r>
              <a:endParaRPr lang="en-US" sz="2000" b="1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298046" y="4421602"/>
            <a:ext cx="8688791" cy="1323439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Decrypt: </a:t>
            </a:r>
            <a:r>
              <a:rPr lang="en-US" sz="4000" dirty="0" smtClean="0">
                <a:latin typeface="Comic Sans MS"/>
                <a:cs typeface="Comic Sans MS"/>
              </a:rPr>
              <a:t>The only step involving communication in Online Phase</a:t>
            </a:r>
            <a:endParaRPr lang="en-US" sz="4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91805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921520" y="1178519"/>
            <a:ext cx="553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…….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3711851" y="880588"/>
            <a:ext cx="456971" cy="8466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09553" y="931390"/>
            <a:ext cx="460505" cy="8466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628140" y="880591"/>
            <a:ext cx="1" cy="8466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-1856777" y="2106186"/>
            <a:ext cx="738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mic Sans MS"/>
                <a:cs typeface="Comic Sans MS"/>
              </a:rPr>
              <a:t>(</a:t>
            </a:r>
            <a:r>
              <a:rPr lang="en-US" dirty="0" smtClean="0">
                <a:latin typeface="Comic Sans MS"/>
                <a:cs typeface="Comic Sans MS"/>
              </a:rPr>
              <a:t>c</a:t>
            </a:r>
            <a:r>
              <a:rPr lang="en-US" baseline="-25000" dirty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,l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2644014" y="1528486"/>
            <a:ext cx="787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mic Sans MS"/>
                <a:cs typeface="Comic Sans MS"/>
              </a:rPr>
              <a:t>(</a:t>
            </a:r>
            <a:r>
              <a:rPr lang="en-US" dirty="0" smtClean="0">
                <a:latin typeface="Comic Sans MS"/>
                <a:cs typeface="Comic Sans MS"/>
              </a:rPr>
              <a:t>c</a:t>
            </a:r>
            <a:r>
              <a:rPr lang="en-US" baseline="-25000" dirty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,l</a:t>
            </a:r>
            <a:r>
              <a:rPr lang="en-US" baseline="-25000" dirty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00665" y="1039561"/>
            <a:ext cx="787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mic Sans MS"/>
                <a:cs typeface="Comic Sans MS"/>
              </a:rPr>
              <a:t>(</a:t>
            </a:r>
            <a:r>
              <a:rPr lang="en-US" dirty="0" smtClean="0">
                <a:latin typeface="Comic Sans MS"/>
                <a:cs typeface="Comic Sans MS"/>
              </a:rPr>
              <a:t>c</a:t>
            </a:r>
            <a:r>
              <a:rPr lang="en-US" baseline="-25000" dirty="0">
                <a:latin typeface="Comic Sans MS"/>
                <a:cs typeface="Comic Sans MS"/>
              </a:rPr>
              <a:t>3</a:t>
            </a:r>
            <a:r>
              <a:rPr lang="en-US" dirty="0" smtClean="0">
                <a:latin typeface="Comic Sans MS"/>
                <a:cs typeface="Comic Sans MS"/>
              </a:rPr>
              <a:t>,l</a:t>
            </a:r>
            <a:r>
              <a:rPr lang="en-US" baseline="-25000" dirty="0" smtClean="0">
                <a:latin typeface="Comic Sans MS"/>
                <a:cs typeface="Comic Sans MS"/>
              </a:rPr>
              <a:t>3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2279128" y="3032666"/>
            <a:ext cx="84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mic Sans MS"/>
                <a:cs typeface="Comic Sans MS"/>
              </a:rPr>
              <a:t>(</a:t>
            </a:r>
            <a:r>
              <a:rPr lang="en-US" dirty="0" err="1" smtClean="0">
                <a:latin typeface="Comic Sans MS"/>
                <a:cs typeface="Comic Sans MS"/>
              </a:rPr>
              <a:t>c</a:t>
            </a:r>
            <a:r>
              <a:rPr lang="en-US" baseline="-25000" dirty="0" err="1" smtClean="0">
                <a:latin typeface="Comic Sans MS"/>
                <a:cs typeface="Comic Sans MS"/>
              </a:rPr>
              <a:t>N</a:t>
            </a:r>
            <a:r>
              <a:rPr lang="en-US" dirty="0" err="1" smtClean="0">
                <a:latin typeface="Comic Sans MS"/>
                <a:cs typeface="Comic Sans MS"/>
              </a:rPr>
              <a:t>,l</a:t>
            </a:r>
            <a:r>
              <a:rPr lang="en-US" baseline="-25000" dirty="0" err="1" smtClean="0">
                <a:latin typeface="Comic Sans MS"/>
                <a:cs typeface="Comic Sans MS"/>
              </a:rPr>
              <a:t>N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794116" y="1739072"/>
            <a:ext cx="2982020" cy="1529059"/>
            <a:chOff x="794116" y="1739072"/>
            <a:chExt cx="2982020" cy="1529059"/>
          </a:xfrm>
        </p:grpSpPr>
        <p:sp>
          <p:nvSpPr>
            <p:cNvPr id="32" name="Rectangle 31"/>
            <p:cNvSpPr/>
            <p:nvPr/>
          </p:nvSpPr>
          <p:spPr>
            <a:xfrm>
              <a:off x="1253125" y="1739072"/>
              <a:ext cx="2523011" cy="584776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Pack</a:t>
              </a:r>
              <a:endParaRPr lang="en-US" sz="3200" b="1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2541665" y="2475518"/>
              <a:ext cx="0" cy="79261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794116" y="2648226"/>
              <a:ext cx="17716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omic Sans MS"/>
                  <a:cs typeface="Comic Sans MS"/>
                </a:rPr>
                <a:t>(</a:t>
              </a:r>
              <a:r>
                <a:rPr lang="en-US" dirty="0" err="1" smtClean="0">
                  <a:latin typeface="Comic Sans MS"/>
                  <a:cs typeface="Comic Sans MS"/>
                </a:rPr>
                <a:t>c,</a:t>
              </a:r>
              <a:r>
                <a:rPr lang="en-US" b="1" dirty="0" err="1" smtClean="0">
                  <a:solidFill>
                    <a:srgbClr val="FF0000"/>
                  </a:solidFill>
                  <a:latin typeface="Comic Sans MS"/>
                  <a:cs typeface="Comic Sans MS"/>
                </a:rPr>
                <a:t>min</a:t>
              </a:r>
              <a:r>
                <a:rPr lang="en-US" b="1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(l</a:t>
              </a:r>
              <a:r>
                <a:rPr lang="en-US" b="1" baseline="-250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1</a:t>
              </a:r>
              <a:r>
                <a:rPr lang="en-US" b="1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,….</a:t>
              </a:r>
              <a:r>
                <a:rPr lang="en-US" b="1" dirty="0" err="1" smtClean="0">
                  <a:solidFill>
                    <a:srgbClr val="FF0000"/>
                  </a:solidFill>
                  <a:latin typeface="Comic Sans MS"/>
                  <a:cs typeface="Comic Sans MS"/>
                </a:rPr>
                <a:t>l</a:t>
              </a:r>
              <a:r>
                <a:rPr lang="en-US" b="1" baseline="-25000" dirty="0" err="1" smtClean="0">
                  <a:solidFill>
                    <a:srgbClr val="FF0000"/>
                  </a:solidFill>
                  <a:latin typeface="Comic Sans MS"/>
                  <a:cs typeface="Comic Sans MS"/>
                </a:rPr>
                <a:t>N</a:t>
              </a:r>
              <a:r>
                <a:rPr lang="en-US" b="1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)</a:t>
              </a:r>
              <a:r>
                <a:rPr lang="en-US" dirty="0" smtClean="0">
                  <a:latin typeface="Comic Sans MS"/>
                  <a:cs typeface="Comic Sans MS"/>
                </a:rPr>
                <a:t>) </a:t>
              </a:r>
              <a:endParaRPr lang="en-US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0" y="6482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Parallelizing Refresh for N </a:t>
            </a:r>
            <a:r>
              <a:rPr lang="en-US" sz="3600" kern="0" dirty="0" err="1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ciphertexts</a:t>
            </a: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 </a:t>
            </a:r>
            <a:endParaRPr lang="en-US" sz="3600" kern="0" dirty="0">
              <a:solidFill>
                <a:srgbClr val="009900"/>
              </a:solidFill>
              <a:latin typeface="Comic Sans MS"/>
              <a:ea typeface="+mj-ea"/>
              <a:cs typeface="Comic Sans MS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551374" y="798406"/>
            <a:ext cx="3416320" cy="2058632"/>
            <a:chOff x="5737637" y="1272530"/>
            <a:chExt cx="3416320" cy="2058632"/>
          </a:xfrm>
        </p:grpSpPr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19009" y="1272530"/>
              <a:ext cx="1396495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Rectangle 36"/>
            <p:cNvSpPr/>
            <p:nvPr/>
          </p:nvSpPr>
          <p:spPr>
            <a:xfrm>
              <a:off x="5737637" y="2623276"/>
              <a:ext cx="341632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2000" dirty="0" smtClean="0">
                  <a:latin typeface="Comic Sans MS"/>
                  <a:cs typeface="Comic Sans MS"/>
                </a:rPr>
                <a:t>r is random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2000" dirty="0" err="1" smtClean="0">
                  <a:latin typeface="Comic Sans MS"/>
                  <a:cs typeface="Comic Sans MS"/>
                </a:rPr>
                <a:t>c</a:t>
              </a:r>
              <a:r>
                <a:rPr lang="en-US" sz="2000" baseline="-25000" dirty="0" err="1" smtClean="0">
                  <a:latin typeface="Comic Sans MS"/>
                  <a:cs typeface="Comic Sans MS"/>
                </a:rPr>
                <a:t>r</a:t>
              </a:r>
              <a:r>
                <a:rPr lang="en-US" sz="2000" dirty="0">
                  <a:latin typeface="Comic Sans MS"/>
                  <a:cs typeface="Comic Sans MS"/>
                </a:rPr>
                <a:t> </a:t>
              </a:r>
              <a:r>
                <a:rPr lang="en-US" sz="2000" dirty="0" smtClean="0">
                  <a:latin typeface="Comic Sans MS"/>
                  <a:cs typeface="Comic Sans MS"/>
                </a:rPr>
                <a:t>is a packed </a:t>
              </a:r>
              <a:r>
                <a:rPr lang="en-US" sz="2000" dirty="0" err="1" smtClean="0">
                  <a:latin typeface="Comic Sans MS"/>
                  <a:cs typeface="Comic Sans MS"/>
                </a:rPr>
                <a:t>ciphertext</a:t>
              </a:r>
              <a:r>
                <a:rPr lang="en-US" sz="2000" dirty="0" smtClean="0">
                  <a:latin typeface="Comic Sans MS"/>
                  <a:cs typeface="Comic Sans MS"/>
                </a:rPr>
                <a:t> </a:t>
              </a:r>
              <a:endParaRPr lang="en-US" sz="2000" dirty="0">
                <a:latin typeface="Comic Sans MS"/>
                <a:cs typeface="Comic Sans MS"/>
              </a:endParaRPr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5737637" y="1727255"/>
              <a:ext cx="120902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 (</a:t>
              </a:r>
              <a:r>
                <a:rPr lang="en-US" sz="2400" dirty="0" err="1" smtClean="0">
                  <a:latin typeface="Comic Sans MS"/>
                  <a:cs typeface="Comic Sans MS"/>
                </a:rPr>
                <a:t>c</a:t>
              </a:r>
              <a:r>
                <a:rPr lang="en-US" sz="2400" baseline="-25000" dirty="0" err="1">
                  <a:latin typeface="Comic Sans MS"/>
                  <a:cs typeface="Comic Sans MS"/>
                </a:rPr>
                <a:t>r</a:t>
              </a:r>
              <a:r>
                <a:rPr lang="en-US" sz="2400" dirty="0" err="1" smtClean="0">
                  <a:latin typeface="Comic Sans MS"/>
                  <a:cs typeface="Comic Sans MS"/>
                </a:rPr>
                <a:t>,</a:t>
              </a:r>
              <a:r>
                <a:rPr lang="en-US" sz="2400" dirty="0" err="1">
                  <a:latin typeface="Comic Sans MS"/>
                  <a:cs typeface="Comic Sans MS"/>
                </a:rPr>
                <a:t>L</a:t>
              </a:r>
              <a:r>
                <a:rPr lang="en-US" sz="2400" dirty="0" smtClean="0">
                  <a:latin typeface="Comic Sans MS"/>
                  <a:cs typeface="Comic Sans MS"/>
                </a:rPr>
                <a:t>)</a:t>
              </a:r>
              <a:endParaRPr lang="en-US" sz="24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cxnSp>
        <p:nvCxnSpPr>
          <p:cNvPr id="41" name="Straight Arrow Connector 40"/>
          <p:cNvCxnSpPr>
            <a:stCxn id="38" idx="2"/>
          </p:cNvCxnSpPr>
          <p:nvPr/>
        </p:nvCxnSpPr>
        <p:spPr>
          <a:xfrm flipH="1">
            <a:off x="2709337" y="1714796"/>
            <a:ext cx="3446549" cy="15025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1883732" y="3281318"/>
            <a:ext cx="1441508" cy="1802111"/>
            <a:chOff x="1883732" y="3281318"/>
            <a:chExt cx="1441508" cy="1802111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2560408" y="4499859"/>
              <a:ext cx="5384" cy="5835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71"/>
            <p:cNvGrpSpPr/>
            <p:nvPr/>
          </p:nvGrpSpPr>
          <p:grpSpPr>
            <a:xfrm>
              <a:off x="1883732" y="3281318"/>
              <a:ext cx="1441508" cy="1683580"/>
              <a:chOff x="1883732" y="3281318"/>
              <a:chExt cx="1441508" cy="168358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883732" y="3281318"/>
                <a:ext cx="1441508" cy="120032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Mask</a:t>
                </a:r>
              </a:p>
              <a:p>
                <a:pPr algn="ctr"/>
                <a:r>
                  <a:rPr lang="en-US" b="1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Decrypt</a:t>
                </a:r>
                <a:endParaRPr lang="en-US" b="1" dirty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  <a:p>
                <a:pPr algn="ctr"/>
                <a:r>
                  <a:rPr lang="en-US" b="1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Re-encrypt</a:t>
                </a:r>
                <a:endParaRPr lang="en-US" b="1" dirty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  <a:p>
                <a:pPr algn="ctr"/>
                <a:r>
                  <a:rPr lang="en-US" b="1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Unmask </a:t>
                </a:r>
                <a:endParaRPr lang="en-US" b="1" dirty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927310" y="4595566"/>
                <a:ext cx="5822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latin typeface="Comic Sans MS"/>
                    <a:cs typeface="Comic Sans MS"/>
                  </a:rPr>
                  <a:t>(</a:t>
                </a:r>
                <a:r>
                  <a:rPr lang="en-US" dirty="0" err="1" smtClean="0">
                    <a:latin typeface="Comic Sans MS"/>
                    <a:cs typeface="Comic Sans MS"/>
                  </a:rPr>
                  <a:t>c,</a:t>
                </a:r>
                <a:r>
                  <a:rPr lang="en-US" b="1" dirty="0" err="1">
                    <a:solidFill>
                      <a:srgbClr val="FF0000"/>
                    </a:solidFill>
                    <a:latin typeface="Comic Sans MS"/>
                    <a:cs typeface="Comic Sans MS"/>
                  </a:rPr>
                  <a:t>L</a:t>
                </a:r>
                <a:r>
                  <a:rPr lang="en-US" dirty="0" smtClean="0">
                    <a:latin typeface="Comic Sans MS"/>
                    <a:cs typeface="Comic Sans MS"/>
                  </a:rPr>
                  <a:t> </a:t>
                </a:r>
                <a:endParaRPr lang="en-US" dirty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>
            <a:off x="316568" y="5104272"/>
            <a:ext cx="4162580" cy="1533595"/>
            <a:chOff x="316568" y="5104272"/>
            <a:chExt cx="4162580" cy="1533595"/>
          </a:xfrm>
        </p:grpSpPr>
        <p:sp>
          <p:nvSpPr>
            <p:cNvPr id="48" name="Rectangle 47"/>
            <p:cNvSpPr/>
            <p:nvPr/>
          </p:nvSpPr>
          <p:spPr>
            <a:xfrm>
              <a:off x="1327165" y="5104272"/>
              <a:ext cx="2523011" cy="584776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Unpack</a:t>
              </a:r>
              <a:endParaRPr lang="en-US" sz="3200" b="1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H="1">
              <a:off x="809553" y="5709413"/>
              <a:ext cx="517616" cy="92845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H="1">
              <a:off x="1591731" y="5689048"/>
              <a:ext cx="386773" cy="9488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3528450" y="5684416"/>
              <a:ext cx="345103" cy="95345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2685388" y="6033146"/>
              <a:ext cx="5539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…….</a:t>
              </a:r>
              <a:endParaRPr lang="en-US" dirty="0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 flipH="1">
              <a:off x="2541665" y="5718285"/>
              <a:ext cx="19673" cy="91958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316568" y="5982347"/>
              <a:ext cx="7326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omic Sans MS"/>
                  <a:cs typeface="Comic Sans MS"/>
                </a:rPr>
                <a:t>(</a:t>
              </a:r>
              <a:r>
                <a:rPr lang="en-US" dirty="0" smtClean="0">
                  <a:latin typeface="Comic Sans MS"/>
                  <a:cs typeface="Comic Sans MS"/>
                </a:rPr>
                <a:t>c</a:t>
              </a:r>
              <a:r>
                <a:rPr lang="en-US" baseline="-25000" dirty="0">
                  <a:latin typeface="Comic Sans MS"/>
                  <a:cs typeface="Comic Sans MS"/>
                </a:rPr>
                <a:t>1</a:t>
              </a:r>
              <a:r>
                <a:rPr lang="en-US" dirty="0" smtClean="0">
                  <a:latin typeface="Comic Sans MS"/>
                  <a:cs typeface="Comic Sans MS"/>
                </a:rPr>
                <a:t>,</a:t>
              </a:r>
              <a:r>
                <a:rPr lang="en-US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L</a:t>
              </a:r>
              <a:r>
                <a:rPr lang="en-US" dirty="0" smtClean="0">
                  <a:latin typeface="Comic Sans MS"/>
                  <a:cs typeface="Comic Sans MS"/>
                </a:rPr>
                <a:t>)</a:t>
              </a:r>
              <a:endParaRPr lang="en-US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061623" y="5931551"/>
              <a:ext cx="7572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omic Sans MS"/>
                  <a:cs typeface="Comic Sans MS"/>
                </a:rPr>
                <a:t>(</a:t>
              </a:r>
              <a:r>
                <a:rPr lang="en-US" dirty="0" smtClean="0">
                  <a:latin typeface="Comic Sans MS"/>
                  <a:cs typeface="Comic Sans MS"/>
                </a:rPr>
                <a:t>c</a:t>
              </a:r>
              <a:r>
                <a:rPr lang="en-US" baseline="-25000" dirty="0">
                  <a:latin typeface="Comic Sans MS"/>
                  <a:cs typeface="Comic Sans MS"/>
                </a:rPr>
                <a:t>2</a:t>
              </a:r>
              <a:r>
                <a:rPr lang="en-US" dirty="0" smtClean="0">
                  <a:latin typeface="Comic Sans MS"/>
                  <a:cs typeface="Comic Sans MS"/>
                </a:rPr>
                <a:t>,</a:t>
              </a:r>
              <a:r>
                <a:rPr lang="en-US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L</a:t>
              </a:r>
              <a:r>
                <a:rPr lang="en-US" dirty="0" smtClean="0">
                  <a:latin typeface="Comic Sans MS"/>
                  <a:cs typeface="Comic Sans MS"/>
                </a:rPr>
                <a:t>)</a:t>
              </a:r>
              <a:endParaRPr lang="en-US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55744" y="5933151"/>
              <a:ext cx="7572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omic Sans MS"/>
                  <a:cs typeface="Comic Sans MS"/>
                </a:rPr>
                <a:t>(</a:t>
              </a:r>
              <a:r>
                <a:rPr lang="en-US" dirty="0" smtClean="0">
                  <a:latin typeface="Comic Sans MS"/>
                  <a:cs typeface="Comic Sans MS"/>
                </a:rPr>
                <a:t>c</a:t>
              </a:r>
              <a:r>
                <a:rPr lang="en-US" baseline="-25000" dirty="0">
                  <a:latin typeface="Comic Sans MS"/>
                  <a:cs typeface="Comic Sans MS"/>
                </a:rPr>
                <a:t>3</a:t>
              </a:r>
              <a:r>
                <a:rPr lang="en-US" dirty="0" smtClean="0">
                  <a:latin typeface="Comic Sans MS"/>
                  <a:cs typeface="Comic Sans MS"/>
                </a:rPr>
                <a:t>,</a:t>
              </a:r>
              <a:r>
                <a:rPr lang="en-US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L</a:t>
              </a:r>
              <a:r>
                <a:rPr lang="en-US" dirty="0" smtClean="0">
                  <a:latin typeface="Comic Sans MS"/>
                  <a:cs typeface="Comic Sans MS"/>
                </a:rPr>
                <a:t>)</a:t>
              </a:r>
              <a:endParaRPr lang="en-US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693168" y="5899285"/>
              <a:ext cx="7859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omic Sans MS"/>
                  <a:cs typeface="Comic Sans MS"/>
                </a:rPr>
                <a:t>(</a:t>
              </a:r>
              <a:r>
                <a:rPr lang="en-US" dirty="0" err="1" smtClean="0">
                  <a:latin typeface="Comic Sans MS"/>
                  <a:cs typeface="Comic Sans MS"/>
                </a:rPr>
                <a:t>c</a:t>
              </a:r>
              <a:r>
                <a:rPr lang="en-US" baseline="-25000" dirty="0" err="1" smtClean="0">
                  <a:latin typeface="Comic Sans MS"/>
                  <a:cs typeface="Comic Sans MS"/>
                </a:rPr>
                <a:t>N</a:t>
              </a:r>
              <a:r>
                <a:rPr lang="en-US" dirty="0" err="1" smtClean="0">
                  <a:latin typeface="Comic Sans MS"/>
                  <a:cs typeface="Comic Sans MS"/>
                </a:rPr>
                <a:t>,</a:t>
              </a:r>
              <a:r>
                <a:rPr lang="en-US" dirty="0" err="1">
                  <a:solidFill>
                    <a:srgbClr val="FF0000"/>
                  </a:solidFill>
                  <a:latin typeface="Comic Sans MS"/>
                  <a:cs typeface="Comic Sans MS"/>
                </a:rPr>
                <a:t>L</a:t>
              </a:r>
              <a:r>
                <a:rPr lang="en-US" dirty="0" smtClean="0">
                  <a:latin typeface="Comic Sans MS"/>
                  <a:cs typeface="Comic Sans MS"/>
                </a:rPr>
                <a:t>)</a:t>
              </a:r>
              <a:endParaRPr lang="en-US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83067" y="1173918"/>
            <a:ext cx="1023981" cy="908085"/>
            <a:chOff x="428596" y="1879830"/>
            <a:chExt cx="1023981" cy="908085"/>
          </a:xfrm>
        </p:grpSpPr>
        <p:pic>
          <p:nvPicPr>
            <p:cNvPr id="7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596" y="1879830"/>
              <a:ext cx="86868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" name="Text Box 7"/>
            <p:cNvSpPr txBox="1">
              <a:spLocks noChangeArrowheads="1"/>
            </p:cNvSpPr>
            <p:nvPr/>
          </p:nvSpPr>
          <p:spPr bwMode="auto">
            <a:xfrm>
              <a:off x="513261" y="1961072"/>
              <a:ext cx="63999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m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1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135400" y="2418583"/>
              <a:ext cx="317177" cy="369332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Comic Sans MS"/>
                  <a:cs typeface="Comic Sans MS"/>
                  <a:sym typeface="Wingdings"/>
                </a:rPr>
                <a:t>l</a:t>
              </a:r>
              <a:r>
                <a:rPr lang="en-US" baseline="-25000" dirty="0" smtClean="0">
                  <a:solidFill>
                    <a:srgbClr val="0000FF"/>
                  </a:solidFill>
                  <a:latin typeface="Comic Sans MS"/>
                  <a:cs typeface="Comic Sans MS"/>
                  <a:sym typeface="Wingdings"/>
                </a:rPr>
                <a:t>1</a:t>
              </a:r>
              <a:endParaRPr lang="en-US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118023" y="1074443"/>
            <a:ext cx="1077331" cy="908085"/>
            <a:chOff x="428596" y="1879830"/>
            <a:chExt cx="1077331" cy="908085"/>
          </a:xfrm>
        </p:grpSpPr>
        <p:pic>
          <p:nvPicPr>
            <p:cNvPr id="8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596" y="1879830"/>
              <a:ext cx="86868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" name="Text Box 7"/>
            <p:cNvSpPr txBox="1">
              <a:spLocks noChangeArrowheads="1"/>
            </p:cNvSpPr>
            <p:nvPr/>
          </p:nvSpPr>
          <p:spPr bwMode="auto">
            <a:xfrm>
              <a:off x="513261" y="1961072"/>
              <a:ext cx="63999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 smtClean="0">
                  <a:solidFill>
                    <a:srgbClr val="0000FF"/>
                  </a:solidFill>
                  <a:latin typeface="Comic Sans MS"/>
                  <a:cs typeface="Comic Sans MS"/>
                </a:rPr>
                <a:t>m</a:t>
              </a:r>
              <a:r>
                <a:rPr lang="en-US" sz="2000" baseline="-25000" dirty="0" err="1" smtClean="0">
                  <a:solidFill>
                    <a:srgbClr val="0000FF"/>
                  </a:solidFill>
                  <a:latin typeface="Comic Sans MS"/>
                  <a:cs typeface="Comic Sans MS"/>
                </a:rPr>
                <a:t>N</a:t>
              </a:r>
              <a:endPara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135400" y="2418583"/>
              <a:ext cx="370527" cy="369332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FF"/>
                  </a:solidFill>
                  <a:latin typeface="Comic Sans MS"/>
                  <a:cs typeface="Comic Sans MS"/>
                  <a:sym typeface="Wingdings"/>
                </a:rPr>
                <a:t>l</a:t>
              </a:r>
              <a:r>
                <a:rPr lang="en-US" baseline="-25000" dirty="0" err="1" smtClean="0">
                  <a:solidFill>
                    <a:srgbClr val="0000FF"/>
                  </a:solidFill>
                  <a:latin typeface="Comic Sans MS"/>
                  <a:cs typeface="Comic Sans MS"/>
                  <a:sym typeface="Wingdings"/>
                </a:rPr>
                <a:t>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47069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27063" y="161908"/>
            <a:ext cx="7883525" cy="8382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Threshold L-</a:t>
            </a:r>
            <a:r>
              <a:rPr lang="en-US" dirty="0" err="1" smtClean="0">
                <a:solidFill>
                  <a:srgbClr val="008000"/>
                </a:solidFill>
                <a:latin typeface="Comic Sans MS" pitchFamily="66" charset="0"/>
              </a:rPr>
              <a:t>levelled</a:t>
            </a:r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 SHE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203738" y="1312342"/>
            <a:ext cx="894026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None/>
            </a:pPr>
            <a:r>
              <a:rPr lang="en-US" sz="3200" dirty="0" smtClean="0">
                <a:solidFill>
                  <a:srgbClr val="000000"/>
                </a:solidFill>
                <a:latin typeface="Comic Sans MS"/>
                <a:cs typeface="Comic Sans MS"/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KeyGen</a:t>
            </a: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,      </a:t>
            </a:r>
            <a:r>
              <a:rPr lang="en-US" sz="24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Enc</a:t>
            </a: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,      Dec,             </a:t>
            </a:r>
            <a:r>
              <a:rPr lang="en-US" sz="24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ShareDec</a:t>
            </a: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,  </a:t>
            </a:r>
            <a:r>
              <a:rPr lang="en-US" sz="24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ShareCombine</a:t>
            </a: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    </a:t>
            </a:r>
            <a:endParaRPr lang="en-US" sz="3200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2794" y="3074997"/>
            <a:ext cx="802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mic Sans MS"/>
                <a:cs typeface="Comic Sans MS"/>
              </a:rPr>
              <a:t>pk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sk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508007" y="2150542"/>
            <a:ext cx="321733" cy="74505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72295" y="3064931"/>
            <a:ext cx="663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c,L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) </a:t>
            </a:r>
            <a:endParaRPr lang="en-US" baseline="-25000" dirty="0"/>
          </a:p>
        </p:txBody>
      </p:sp>
      <p:sp>
        <p:nvSpPr>
          <p:cNvPr id="13" name="Down Arrow 12"/>
          <p:cNvSpPr/>
          <p:nvPr/>
        </p:nvSpPr>
        <p:spPr>
          <a:xfrm>
            <a:off x="3409654" y="2150542"/>
            <a:ext cx="321733" cy="5757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21793" y="2875468"/>
            <a:ext cx="1719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m = </a:t>
            </a:r>
            <a:r>
              <a:rPr lang="en-US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Dec</a:t>
            </a:r>
            <a:r>
              <a:rPr lang="en-US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sk</a:t>
            </a:r>
            <a:r>
              <a:rPr lang="en-US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c,l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); </a:t>
            </a:r>
          </a:p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l = [0,,,,L] </a:t>
            </a:r>
            <a:endParaRPr lang="en-US" baseline="-25000" dirty="0"/>
          </a:p>
        </p:txBody>
      </p:sp>
      <p:sp>
        <p:nvSpPr>
          <p:cNvPr id="15" name="Rectangle 14"/>
          <p:cNvSpPr/>
          <p:nvPr/>
        </p:nvSpPr>
        <p:spPr>
          <a:xfrm>
            <a:off x="372541" y="4124867"/>
            <a:ext cx="1230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d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k</a:t>
            </a:r>
            <a:r>
              <a:rPr lang="en-US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,……</a:t>
            </a:r>
            <a:r>
              <a:rPr lang="en-US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dk</a:t>
            </a:r>
            <a:r>
              <a:rPr lang="en-US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baseline="-25000" dirty="0"/>
          </a:p>
        </p:txBody>
      </p:sp>
      <p:sp>
        <p:nvSpPr>
          <p:cNvPr id="16" name="Rectangle 15"/>
          <p:cNvSpPr/>
          <p:nvPr/>
        </p:nvSpPr>
        <p:spPr>
          <a:xfrm>
            <a:off x="220144" y="3751996"/>
            <a:ext cx="1935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Decryption Keys</a:t>
            </a:r>
            <a:endParaRPr lang="en-US" baseline="-25000" dirty="0"/>
          </a:p>
        </p:txBody>
      </p:sp>
      <p:sp>
        <p:nvSpPr>
          <p:cNvPr id="17" name="Down Arrow 16"/>
          <p:cNvSpPr/>
          <p:nvPr/>
        </p:nvSpPr>
        <p:spPr>
          <a:xfrm>
            <a:off x="5661785" y="2116676"/>
            <a:ext cx="321733" cy="5757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903831" y="2807736"/>
            <a:ext cx="2479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μ</a:t>
            </a:r>
            <a:r>
              <a:rPr lang="en-US" baseline="-25000" dirty="0" err="1">
                <a:solidFill>
                  <a:srgbClr val="000000"/>
                </a:solidFill>
                <a:latin typeface="Comic Sans MS"/>
                <a:cs typeface="Comic Sans MS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 = </a:t>
            </a:r>
            <a:r>
              <a:rPr lang="en-US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ShareDec</a:t>
            </a:r>
            <a:r>
              <a:rPr lang="en-US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dki</a:t>
            </a:r>
            <a:r>
              <a:rPr lang="en-US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c,l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); </a:t>
            </a:r>
          </a:p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l = [0,,,,L] </a:t>
            </a:r>
            <a:endParaRPr lang="en-US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7271035" y="2832967"/>
            <a:ext cx="2479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μ</a:t>
            </a:r>
            <a:r>
              <a:rPr lang="en-US" baseline="-25000" dirty="0" err="1">
                <a:solidFill>
                  <a:srgbClr val="000000"/>
                </a:solidFill>
                <a:latin typeface="Comic Sans MS"/>
                <a:cs typeface="Comic Sans MS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 = </a:t>
            </a:r>
            <a:r>
              <a:rPr lang="en-US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ShareDec</a:t>
            </a:r>
            <a:r>
              <a:rPr lang="en-US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dki</a:t>
            </a:r>
            <a:r>
              <a:rPr lang="en-US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c,l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); </a:t>
            </a:r>
          </a:p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l = [0,,,,L] </a:t>
            </a:r>
            <a:endParaRPr lang="en-US" baseline="-25000" dirty="0"/>
          </a:p>
        </p:txBody>
      </p:sp>
      <p:sp>
        <p:nvSpPr>
          <p:cNvPr id="20" name="Down Arrow 19"/>
          <p:cNvSpPr/>
          <p:nvPr/>
        </p:nvSpPr>
        <p:spPr>
          <a:xfrm>
            <a:off x="2155552" y="2133610"/>
            <a:ext cx="321733" cy="74505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717975" y="2218274"/>
            <a:ext cx="43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mic Sans MS"/>
                <a:cs typeface="Comic Sans MS"/>
              </a:rPr>
              <a:t>pk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477285" y="2279135"/>
            <a:ext cx="363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1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161908"/>
            <a:ext cx="7883525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(n, t) - Secret Sharing </a:t>
            </a:r>
            <a:r>
              <a:rPr lang="en-US" sz="3200" dirty="0" smtClean="0">
                <a:solidFill>
                  <a:srgbClr val="008000"/>
                </a:solidFill>
                <a:latin typeface="Comic Sans MS" pitchFamily="66" charset="0"/>
              </a:rPr>
              <a:t/>
            </a:r>
            <a:br>
              <a:rPr lang="en-US" sz="3200" dirty="0" smtClean="0">
                <a:solidFill>
                  <a:srgbClr val="008000"/>
                </a:solidFill>
                <a:latin typeface="Comic Sans MS" pitchFamily="66" charset="0"/>
              </a:rPr>
            </a:br>
            <a:r>
              <a:rPr lang="en-US" sz="3200" dirty="0" smtClean="0">
                <a:solidFill>
                  <a:srgbClr val="008000"/>
                </a:solidFill>
                <a:latin typeface="Comic Sans MS" pitchFamily="66" charset="0"/>
              </a:rPr>
              <a:t>[Shamir 1979, </a:t>
            </a:r>
            <a:r>
              <a:rPr lang="en-US" sz="3200" dirty="0" err="1" smtClean="0">
                <a:solidFill>
                  <a:srgbClr val="008000"/>
                </a:solidFill>
                <a:latin typeface="Comic Sans MS" pitchFamily="66" charset="0"/>
              </a:rPr>
              <a:t>Blackley</a:t>
            </a:r>
            <a:r>
              <a:rPr lang="en-US" sz="3200" dirty="0" smtClean="0">
                <a:solidFill>
                  <a:srgbClr val="008000"/>
                </a:solidFill>
                <a:latin typeface="Comic Sans MS" pitchFamily="66" charset="0"/>
              </a:rPr>
              <a:t> 1979]</a:t>
            </a:r>
          </a:p>
        </p:txBody>
      </p:sp>
      <p:sp>
        <p:nvSpPr>
          <p:cNvPr id="1036" name="Rectangle 10"/>
          <p:cNvSpPr>
            <a:spLocks noChangeArrowheads="1"/>
          </p:cNvSpPr>
          <p:nvPr/>
        </p:nvSpPr>
        <p:spPr bwMode="auto">
          <a:xfrm>
            <a:off x="3925914" y="1631974"/>
            <a:ext cx="1219200" cy="533400"/>
          </a:xfrm>
          <a:prstGeom prst="rect">
            <a:avLst/>
          </a:prstGeom>
          <a:solidFill>
            <a:srgbClr val="99CC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>
                <a:solidFill>
                  <a:schemeClr val="tx2"/>
                </a:solidFill>
                <a:latin typeface="Arial Narrow" pitchFamily="34" charset="0"/>
              </a:rPr>
              <a:t>Secret </a:t>
            </a:r>
            <a:r>
              <a:rPr lang="en-US" sz="2400" b="1">
                <a:solidFill>
                  <a:schemeClr val="tx2"/>
                </a:solidFill>
                <a:latin typeface="Arial Narrow" pitchFamily="34" charset="0"/>
              </a:rPr>
              <a:t>s</a:t>
            </a:r>
          </a:p>
        </p:txBody>
      </p:sp>
      <p:sp>
        <p:nvSpPr>
          <p:cNvPr id="1037" name="Rectangle 23"/>
          <p:cNvSpPr>
            <a:spLocks noChangeArrowheads="1"/>
          </p:cNvSpPr>
          <p:nvPr/>
        </p:nvSpPr>
        <p:spPr bwMode="auto">
          <a:xfrm>
            <a:off x="3749701" y="3522686"/>
            <a:ext cx="381000" cy="7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38" name="Rectangle 24"/>
          <p:cNvSpPr>
            <a:spLocks noChangeArrowheads="1"/>
          </p:cNvSpPr>
          <p:nvPr/>
        </p:nvSpPr>
        <p:spPr bwMode="auto">
          <a:xfrm>
            <a:off x="5807101" y="3522686"/>
            <a:ext cx="381000" cy="7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tx2"/>
              </a:solidFill>
              <a:latin typeface="Arial Narrow" pitchFamily="34" charset="0"/>
            </a:endParaRPr>
          </a:p>
        </p:txBody>
      </p:sp>
      <p:graphicFrame>
        <p:nvGraphicFramePr>
          <p:cNvPr id="1026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5334009" y="1290630"/>
          <a:ext cx="452437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91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9" y="1290630"/>
                        <a:ext cx="452437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Text Box 40"/>
          <p:cNvSpPr txBox="1">
            <a:spLocks noChangeArrowheads="1"/>
          </p:cNvSpPr>
          <p:nvPr/>
        </p:nvSpPr>
        <p:spPr bwMode="auto">
          <a:xfrm>
            <a:off x="5856314" y="1665311"/>
            <a:ext cx="711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/>
              <a:t>Dealer</a:t>
            </a: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3749701" y="3522686"/>
            <a:ext cx="381000" cy="7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5807101" y="3522686"/>
            <a:ext cx="381000" cy="7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tx2"/>
              </a:solidFill>
              <a:latin typeface="Arial Narrow" pitchFamily="34" charset="0"/>
            </a:endParaRPr>
          </a:p>
        </p:txBody>
      </p: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395315" y="1447844"/>
            <a:ext cx="7559677" cy="2955946"/>
            <a:chOff x="191" y="709"/>
            <a:chExt cx="4762" cy="1862"/>
          </a:xfrm>
        </p:grpSpPr>
        <p:grpSp>
          <p:nvGrpSpPr>
            <p:cNvPr id="11" name="Group 60"/>
            <p:cNvGrpSpPr>
              <a:grpSpLocks/>
            </p:cNvGrpSpPr>
            <p:nvPr/>
          </p:nvGrpSpPr>
          <p:grpSpPr bwMode="auto">
            <a:xfrm>
              <a:off x="191" y="709"/>
              <a:ext cx="4762" cy="1862"/>
              <a:chOff x="191" y="709"/>
              <a:chExt cx="4762" cy="1862"/>
            </a:xfrm>
          </p:grpSpPr>
          <p:graphicFrame>
            <p:nvGraphicFramePr>
              <p:cNvPr id="13" name="Object 4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2655" y="1909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492" name="Clip" r:id="rId6" imgW="525240" imgH="1361880" progId="">
                      <p:embed/>
                    </p:oleObj>
                  </mc:Choice>
                  <mc:Fallback>
                    <p:oleObj name="Clip" r:id="rId6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55" y="1909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" name="Rectangle 19"/>
              <p:cNvSpPr>
                <a:spLocks noChangeArrowheads="1"/>
              </p:cNvSpPr>
              <p:nvPr/>
            </p:nvSpPr>
            <p:spPr bwMode="auto">
              <a:xfrm>
                <a:off x="238" y="1992"/>
                <a:ext cx="240" cy="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sz="2400">
                    <a:solidFill>
                      <a:schemeClr val="tx2"/>
                    </a:solidFill>
                    <a:latin typeface="Arial Narrow" pitchFamily="34" charset="0"/>
                  </a:rPr>
                  <a:t>v</a:t>
                </a:r>
                <a:r>
                  <a:rPr lang="en-US" sz="2400" baseline="-25000">
                    <a:solidFill>
                      <a:schemeClr val="tx2"/>
                    </a:solidFill>
                    <a:latin typeface="Arial Narrow" pitchFamily="34" charset="0"/>
                  </a:rPr>
                  <a:t>1</a:t>
                </a:r>
              </a:p>
            </p:txBody>
          </p:sp>
          <p:sp>
            <p:nvSpPr>
              <p:cNvPr id="15" name="Rectangle 20"/>
              <p:cNvSpPr>
                <a:spLocks noChangeArrowheads="1"/>
              </p:cNvSpPr>
              <p:nvPr/>
            </p:nvSpPr>
            <p:spPr bwMode="auto">
              <a:xfrm>
                <a:off x="912" y="2008"/>
                <a:ext cx="192" cy="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sz="2400">
                    <a:solidFill>
                      <a:schemeClr val="tx2"/>
                    </a:solidFill>
                    <a:latin typeface="Arial Narrow" pitchFamily="34" charset="0"/>
                  </a:rPr>
                  <a:t>v</a:t>
                </a:r>
                <a:r>
                  <a:rPr lang="en-US" sz="2400" baseline="-25000">
                    <a:solidFill>
                      <a:schemeClr val="tx2"/>
                    </a:solidFill>
                    <a:latin typeface="Arial Narrow" pitchFamily="34" charset="0"/>
                  </a:rPr>
                  <a:t>2</a:t>
                </a:r>
              </a:p>
            </p:txBody>
          </p:sp>
          <p:sp>
            <p:nvSpPr>
              <p:cNvPr id="16" name="Rectangle 21"/>
              <p:cNvSpPr>
                <a:spLocks noChangeArrowheads="1"/>
              </p:cNvSpPr>
              <p:nvPr/>
            </p:nvSpPr>
            <p:spPr bwMode="auto">
              <a:xfrm>
                <a:off x="1607" y="2000"/>
                <a:ext cx="240" cy="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sz="2400">
                    <a:solidFill>
                      <a:schemeClr val="tx2"/>
                    </a:solidFill>
                    <a:latin typeface="Arial Narrow" pitchFamily="34" charset="0"/>
                  </a:rPr>
                  <a:t>v</a:t>
                </a:r>
                <a:r>
                  <a:rPr lang="en-US" sz="2400" baseline="-25000">
                    <a:solidFill>
                      <a:schemeClr val="tx2"/>
                    </a:solidFill>
                    <a:latin typeface="Arial Narrow" pitchFamily="34" charset="0"/>
                  </a:rPr>
                  <a:t>3</a:t>
                </a:r>
                <a:endParaRPr lang="en-US" sz="1600">
                  <a:solidFill>
                    <a:schemeClr val="tx2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7" name="Rectangle 22"/>
              <p:cNvSpPr>
                <a:spLocks noChangeArrowheads="1"/>
              </p:cNvSpPr>
              <p:nvPr/>
            </p:nvSpPr>
            <p:spPr bwMode="auto">
              <a:xfrm>
                <a:off x="4473" y="1984"/>
                <a:ext cx="240" cy="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sz="1600">
                    <a:solidFill>
                      <a:schemeClr val="tx2"/>
                    </a:solidFill>
                    <a:latin typeface="Arial Narrow" pitchFamily="34" charset="0"/>
                  </a:rPr>
                  <a:t> </a:t>
                </a:r>
                <a:r>
                  <a:rPr lang="en-US" sz="2400">
                    <a:solidFill>
                      <a:schemeClr val="tx2"/>
                    </a:solidFill>
                    <a:latin typeface="Arial Narrow" pitchFamily="34" charset="0"/>
                  </a:rPr>
                  <a:t>v</a:t>
                </a:r>
                <a:r>
                  <a:rPr lang="en-US" sz="2400" baseline="-25000">
                    <a:solidFill>
                      <a:schemeClr val="tx2"/>
                    </a:solidFill>
                    <a:latin typeface="Arial Narrow" pitchFamily="34" charset="0"/>
                  </a:rPr>
                  <a:t>n</a:t>
                </a:r>
              </a:p>
            </p:txBody>
          </p:sp>
          <p:sp>
            <p:nvSpPr>
              <p:cNvPr id="18" name="Rectangle 34"/>
              <p:cNvSpPr>
                <a:spLocks noChangeArrowheads="1"/>
              </p:cNvSpPr>
              <p:nvPr/>
            </p:nvSpPr>
            <p:spPr bwMode="auto">
              <a:xfrm>
                <a:off x="191" y="709"/>
                <a:ext cx="1200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sz="2800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Sharing </a:t>
                </a:r>
              </a:p>
              <a:p>
                <a:pPr eaLnBrk="0" hangingPunct="0"/>
                <a:r>
                  <a:rPr lang="en-US" sz="2800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Phase</a:t>
                </a:r>
              </a:p>
            </p:txBody>
          </p:sp>
          <p:graphicFrame>
            <p:nvGraphicFramePr>
              <p:cNvPr id="19" name="Object 5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1932" y="1896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493" name="Clip" r:id="rId7" imgW="525240" imgH="1361880" progId="">
                      <p:embed/>
                    </p:oleObj>
                  </mc:Choice>
                  <mc:Fallback>
                    <p:oleObj name="Clip" r:id="rId7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32" y="1896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" name="Object 6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1190" y="1897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494" name="Clip" r:id="rId8" imgW="525240" imgH="1361880" progId="">
                      <p:embed/>
                    </p:oleObj>
                  </mc:Choice>
                  <mc:Fallback>
                    <p:oleObj name="Clip" r:id="rId8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90" y="1897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" name="Object 7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537" y="1898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495" name="Clip" r:id="rId9" imgW="525240" imgH="1361880" progId="">
                      <p:embed/>
                    </p:oleObj>
                  </mc:Choice>
                  <mc:Fallback>
                    <p:oleObj name="Clip" r:id="rId9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7" y="1898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" name="Object 8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3378" y="1899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496" name="Clip" r:id="rId10" imgW="525240" imgH="1361880" progId="">
                      <p:embed/>
                    </p:oleObj>
                  </mc:Choice>
                  <mc:Fallback>
                    <p:oleObj name="Clip" r:id="rId10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78" y="1899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" name="Object 9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4059" y="1901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497" name="Clip" r:id="rId11" imgW="525240" imgH="1361880" progId="">
                      <p:embed/>
                    </p:oleObj>
                  </mc:Choice>
                  <mc:Fallback>
                    <p:oleObj name="Clip" r:id="rId11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59" y="1901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" name="Object 10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4770" y="1901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498" name="Clip" r:id="rId12" imgW="525240" imgH="1361880" progId="">
                      <p:embed/>
                    </p:oleObj>
                  </mc:Choice>
                  <mc:Fallback>
                    <p:oleObj name="Clip" r:id="rId12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70" y="1901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" name="Line 48"/>
              <p:cNvSpPr>
                <a:spLocks noChangeShapeType="1"/>
              </p:cNvSpPr>
              <p:nvPr/>
            </p:nvSpPr>
            <p:spPr bwMode="auto">
              <a:xfrm flipH="1">
                <a:off x="757" y="1191"/>
                <a:ext cx="1634" cy="6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6" name="Line 49"/>
              <p:cNvSpPr>
                <a:spLocks noChangeShapeType="1"/>
              </p:cNvSpPr>
              <p:nvPr/>
            </p:nvSpPr>
            <p:spPr bwMode="auto">
              <a:xfrm flipH="1">
                <a:off x="1326" y="1223"/>
                <a:ext cx="1191" cy="6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7" name="Line 50"/>
              <p:cNvSpPr>
                <a:spLocks noChangeShapeType="1"/>
              </p:cNvSpPr>
              <p:nvPr/>
            </p:nvSpPr>
            <p:spPr bwMode="auto">
              <a:xfrm flipH="1">
                <a:off x="2036" y="1223"/>
                <a:ext cx="584" cy="6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" name="Line 51"/>
              <p:cNvSpPr>
                <a:spLocks noChangeShapeType="1"/>
              </p:cNvSpPr>
              <p:nvPr/>
            </p:nvSpPr>
            <p:spPr bwMode="auto">
              <a:xfrm flipH="1">
                <a:off x="2746" y="1223"/>
                <a:ext cx="8" cy="6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" name="Line 52"/>
              <p:cNvSpPr>
                <a:spLocks noChangeShapeType="1"/>
              </p:cNvSpPr>
              <p:nvPr/>
            </p:nvSpPr>
            <p:spPr bwMode="auto">
              <a:xfrm>
                <a:off x="2888" y="1215"/>
                <a:ext cx="568" cy="6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" name="Line 53"/>
              <p:cNvSpPr>
                <a:spLocks noChangeShapeType="1"/>
              </p:cNvSpPr>
              <p:nvPr/>
            </p:nvSpPr>
            <p:spPr bwMode="auto">
              <a:xfrm>
                <a:off x="3038" y="1215"/>
                <a:ext cx="1033" cy="6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" name="Line 54"/>
              <p:cNvSpPr>
                <a:spLocks noChangeShapeType="1"/>
              </p:cNvSpPr>
              <p:nvPr/>
            </p:nvSpPr>
            <p:spPr bwMode="auto">
              <a:xfrm>
                <a:off x="3227" y="1199"/>
                <a:ext cx="1507" cy="7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2" name="Text Box 62"/>
            <p:cNvSpPr txBox="1">
              <a:spLocks noChangeArrowheads="1"/>
            </p:cNvSpPr>
            <p:nvPr/>
          </p:nvSpPr>
          <p:spPr bwMode="auto">
            <a:xfrm>
              <a:off x="2201" y="1781"/>
              <a:ext cx="28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60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6344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94734"/>
            <a:ext cx="8534400" cy="75895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Comic Sans MS"/>
                <a:cs typeface="Comic Sans MS"/>
              </a:rPr>
              <a:t>MPC Before and After FHE Arrived</a:t>
            </a:r>
            <a:endParaRPr lang="en-US" sz="36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8276" y="1280081"/>
            <a:ext cx="428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366FF"/>
                </a:solidFill>
                <a:latin typeface="Comic Sans MS"/>
                <a:cs typeface="Comic Sans MS"/>
              </a:rPr>
              <a:t>P</a:t>
            </a:r>
            <a:r>
              <a:rPr lang="en-US" sz="2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rotocols in pre-FHE era </a:t>
            </a:r>
            <a:endParaRPr lang="en-US" sz="2400" b="1" dirty="0" smtClean="0"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0533" y="1350004"/>
            <a:ext cx="4145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366FF"/>
                </a:solidFill>
                <a:latin typeface="Comic Sans MS"/>
                <a:cs typeface="Comic Sans MS"/>
              </a:rPr>
              <a:t>P</a:t>
            </a:r>
            <a:r>
              <a:rPr lang="en-US" sz="2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rotocols in post-FHE era </a:t>
            </a:r>
            <a:endParaRPr lang="en-US" sz="2400" b="1" dirty="0" smtClean="0">
              <a:latin typeface="Comic Sans MS"/>
              <a:cs typeface="Comic Sans M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8" y="1707880"/>
            <a:ext cx="2726267" cy="33790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116" y="2658529"/>
            <a:ext cx="1862667" cy="1439334"/>
          </a:xfrm>
          <a:prstGeom prst="rect">
            <a:avLst/>
          </a:prstGeom>
        </p:spPr>
      </p:pic>
      <p:sp>
        <p:nvSpPr>
          <p:cNvPr id="11" name="Left-Right Arrow 10"/>
          <p:cNvSpPr/>
          <p:nvPr/>
        </p:nvSpPr>
        <p:spPr>
          <a:xfrm>
            <a:off x="2590800" y="3234266"/>
            <a:ext cx="4301067" cy="423334"/>
          </a:xfrm>
          <a:prstGeom prst="leftRightArrow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589862" y="3636198"/>
            <a:ext cx="1964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Comic Sans MS"/>
                <a:cs typeface="Comic Sans MS"/>
              </a:rPr>
              <a:t>parameter L</a:t>
            </a:r>
            <a:endParaRPr lang="en-US" sz="2400" dirty="0" smtClean="0">
              <a:latin typeface="Comic Sans MS"/>
              <a:cs typeface="Comic Sans M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6530" y="5278732"/>
            <a:ext cx="1032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Comic Sans MS"/>
                <a:cs typeface="Comic Sans MS"/>
              </a:rPr>
              <a:t>L = 2</a:t>
            </a:r>
            <a:endParaRPr lang="en-US" sz="2400" dirty="0" smtClean="0">
              <a:latin typeface="Comic Sans MS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91866" y="5154701"/>
            <a:ext cx="1944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Comic Sans MS"/>
                <a:cs typeface="Comic Sans MS"/>
              </a:rPr>
              <a:t>L = infinity</a:t>
            </a:r>
            <a:endParaRPr lang="en-US" sz="2400" dirty="0" smtClean="0">
              <a:latin typeface="Comic Sans MS"/>
              <a:cs typeface="Comic Sans M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4007" y="5892797"/>
            <a:ext cx="8737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We trade 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communication</a:t>
            </a: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 for 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computation</a:t>
            </a: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 in a simple way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66533" y="2427696"/>
            <a:ext cx="3251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/>
                <a:cs typeface="Comic Sans MS"/>
              </a:rPr>
              <a:t>Interpolate between these two worlds</a:t>
            </a:r>
            <a:endParaRPr lang="en-US" sz="2400" dirty="0" smtClean="0">
              <a:latin typeface="Comic Sans MS"/>
              <a:cs typeface="Comic Sans M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521201" y="1510914"/>
            <a:ext cx="0" cy="48211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0270" y="1280082"/>
            <a:ext cx="3386667" cy="451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97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8" grpId="0"/>
      <p:bldP spid="19" grpId="0"/>
      <p:bldP spid="20" grpId="0"/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161908"/>
            <a:ext cx="7883525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(n, t) - Secret Sharing </a:t>
            </a:r>
            <a:r>
              <a:rPr lang="en-US" sz="3200" dirty="0" smtClean="0">
                <a:solidFill>
                  <a:srgbClr val="008000"/>
                </a:solidFill>
                <a:latin typeface="Comic Sans MS" pitchFamily="66" charset="0"/>
              </a:rPr>
              <a:t/>
            </a:r>
            <a:br>
              <a:rPr lang="en-US" sz="3200" dirty="0" smtClean="0">
                <a:solidFill>
                  <a:srgbClr val="008000"/>
                </a:solidFill>
                <a:latin typeface="Comic Sans MS" pitchFamily="66" charset="0"/>
              </a:rPr>
            </a:br>
            <a:r>
              <a:rPr lang="en-US" sz="3200" dirty="0" smtClean="0">
                <a:solidFill>
                  <a:srgbClr val="008000"/>
                </a:solidFill>
                <a:latin typeface="Comic Sans MS" pitchFamily="66" charset="0"/>
              </a:rPr>
              <a:t>[Shamir 1979, </a:t>
            </a:r>
            <a:r>
              <a:rPr lang="en-US" sz="3200" dirty="0" err="1" smtClean="0">
                <a:solidFill>
                  <a:srgbClr val="008000"/>
                </a:solidFill>
                <a:latin typeface="Comic Sans MS" pitchFamily="66" charset="0"/>
              </a:rPr>
              <a:t>Blackley</a:t>
            </a:r>
            <a:r>
              <a:rPr lang="en-US" sz="3200" dirty="0" smtClean="0">
                <a:solidFill>
                  <a:srgbClr val="008000"/>
                </a:solidFill>
                <a:latin typeface="Comic Sans MS" pitchFamily="66" charset="0"/>
              </a:rPr>
              <a:t> 1979]</a:t>
            </a:r>
          </a:p>
        </p:txBody>
      </p:sp>
      <p:sp>
        <p:nvSpPr>
          <p:cNvPr id="1036" name="Rectangle 10"/>
          <p:cNvSpPr>
            <a:spLocks noChangeArrowheads="1"/>
          </p:cNvSpPr>
          <p:nvPr/>
        </p:nvSpPr>
        <p:spPr bwMode="auto">
          <a:xfrm>
            <a:off x="3925914" y="1631974"/>
            <a:ext cx="1219200" cy="533400"/>
          </a:xfrm>
          <a:prstGeom prst="rect">
            <a:avLst/>
          </a:prstGeom>
          <a:solidFill>
            <a:srgbClr val="99CC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>
                <a:solidFill>
                  <a:schemeClr val="tx2"/>
                </a:solidFill>
                <a:latin typeface="Arial Narrow" pitchFamily="34" charset="0"/>
              </a:rPr>
              <a:t>Secret </a:t>
            </a:r>
            <a:r>
              <a:rPr lang="en-US" sz="2400" b="1">
                <a:solidFill>
                  <a:schemeClr val="tx2"/>
                </a:solidFill>
                <a:latin typeface="Arial Narrow" pitchFamily="34" charset="0"/>
              </a:rPr>
              <a:t>s</a:t>
            </a:r>
          </a:p>
        </p:txBody>
      </p:sp>
      <p:sp>
        <p:nvSpPr>
          <p:cNvPr id="1037" name="Rectangle 23"/>
          <p:cNvSpPr>
            <a:spLocks noChangeArrowheads="1"/>
          </p:cNvSpPr>
          <p:nvPr/>
        </p:nvSpPr>
        <p:spPr bwMode="auto">
          <a:xfrm>
            <a:off x="3749701" y="3522686"/>
            <a:ext cx="381000" cy="7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38" name="Rectangle 24"/>
          <p:cNvSpPr>
            <a:spLocks noChangeArrowheads="1"/>
          </p:cNvSpPr>
          <p:nvPr/>
        </p:nvSpPr>
        <p:spPr bwMode="auto">
          <a:xfrm>
            <a:off x="5807101" y="3522686"/>
            <a:ext cx="381000" cy="7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tx2"/>
              </a:solidFill>
              <a:latin typeface="Arial Narrow" pitchFamily="34" charset="0"/>
            </a:endParaRPr>
          </a:p>
        </p:txBody>
      </p:sp>
      <p:graphicFrame>
        <p:nvGraphicFramePr>
          <p:cNvPr id="1026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5334009" y="1290630"/>
          <a:ext cx="452437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50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9" y="1290630"/>
                        <a:ext cx="452437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Text Box 40"/>
          <p:cNvSpPr txBox="1">
            <a:spLocks noChangeArrowheads="1"/>
          </p:cNvSpPr>
          <p:nvPr/>
        </p:nvSpPr>
        <p:spPr bwMode="auto">
          <a:xfrm>
            <a:off x="5856314" y="1665311"/>
            <a:ext cx="711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/>
              <a:t>Dealer</a:t>
            </a: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3749701" y="3522686"/>
            <a:ext cx="381000" cy="7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5807101" y="3522686"/>
            <a:ext cx="381000" cy="7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tx2"/>
              </a:solidFill>
              <a:latin typeface="Arial Narrow" pitchFamily="34" charset="0"/>
            </a:endParaRPr>
          </a:p>
        </p:txBody>
      </p: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395315" y="1447844"/>
            <a:ext cx="7559677" cy="2955946"/>
            <a:chOff x="191" y="709"/>
            <a:chExt cx="4762" cy="1862"/>
          </a:xfrm>
        </p:grpSpPr>
        <p:grpSp>
          <p:nvGrpSpPr>
            <p:cNvPr id="11" name="Group 60"/>
            <p:cNvGrpSpPr>
              <a:grpSpLocks/>
            </p:cNvGrpSpPr>
            <p:nvPr/>
          </p:nvGrpSpPr>
          <p:grpSpPr bwMode="auto">
            <a:xfrm>
              <a:off x="191" y="709"/>
              <a:ext cx="4762" cy="1862"/>
              <a:chOff x="191" y="709"/>
              <a:chExt cx="4762" cy="1862"/>
            </a:xfrm>
          </p:grpSpPr>
          <p:graphicFrame>
            <p:nvGraphicFramePr>
              <p:cNvPr id="13" name="Object 4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2655" y="1909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651" name="Clip" r:id="rId6" imgW="525240" imgH="1361880" progId="">
                      <p:embed/>
                    </p:oleObj>
                  </mc:Choice>
                  <mc:Fallback>
                    <p:oleObj name="Clip" r:id="rId6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55" y="1909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" name="Rectangle 19"/>
              <p:cNvSpPr>
                <a:spLocks noChangeArrowheads="1"/>
              </p:cNvSpPr>
              <p:nvPr/>
            </p:nvSpPr>
            <p:spPr bwMode="auto">
              <a:xfrm>
                <a:off x="238" y="1992"/>
                <a:ext cx="240" cy="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sz="2400">
                    <a:solidFill>
                      <a:schemeClr val="tx2"/>
                    </a:solidFill>
                    <a:latin typeface="Arial Narrow" pitchFamily="34" charset="0"/>
                  </a:rPr>
                  <a:t>v</a:t>
                </a:r>
                <a:r>
                  <a:rPr lang="en-US" sz="2400" baseline="-25000">
                    <a:solidFill>
                      <a:schemeClr val="tx2"/>
                    </a:solidFill>
                    <a:latin typeface="Arial Narrow" pitchFamily="34" charset="0"/>
                  </a:rPr>
                  <a:t>1</a:t>
                </a:r>
              </a:p>
            </p:txBody>
          </p:sp>
          <p:sp>
            <p:nvSpPr>
              <p:cNvPr id="15" name="Rectangle 20"/>
              <p:cNvSpPr>
                <a:spLocks noChangeArrowheads="1"/>
              </p:cNvSpPr>
              <p:nvPr/>
            </p:nvSpPr>
            <p:spPr bwMode="auto">
              <a:xfrm>
                <a:off x="912" y="2008"/>
                <a:ext cx="192" cy="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sz="2400">
                    <a:solidFill>
                      <a:schemeClr val="tx2"/>
                    </a:solidFill>
                    <a:latin typeface="Arial Narrow" pitchFamily="34" charset="0"/>
                  </a:rPr>
                  <a:t>v</a:t>
                </a:r>
                <a:r>
                  <a:rPr lang="en-US" sz="2400" baseline="-25000">
                    <a:solidFill>
                      <a:schemeClr val="tx2"/>
                    </a:solidFill>
                    <a:latin typeface="Arial Narrow" pitchFamily="34" charset="0"/>
                  </a:rPr>
                  <a:t>2</a:t>
                </a:r>
              </a:p>
            </p:txBody>
          </p:sp>
          <p:sp>
            <p:nvSpPr>
              <p:cNvPr id="16" name="Rectangle 21"/>
              <p:cNvSpPr>
                <a:spLocks noChangeArrowheads="1"/>
              </p:cNvSpPr>
              <p:nvPr/>
            </p:nvSpPr>
            <p:spPr bwMode="auto">
              <a:xfrm>
                <a:off x="1607" y="2000"/>
                <a:ext cx="240" cy="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sz="2400">
                    <a:solidFill>
                      <a:schemeClr val="tx2"/>
                    </a:solidFill>
                    <a:latin typeface="Arial Narrow" pitchFamily="34" charset="0"/>
                  </a:rPr>
                  <a:t>v</a:t>
                </a:r>
                <a:r>
                  <a:rPr lang="en-US" sz="2400" baseline="-25000">
                    <a:solidFill>
                      <a:schemeClr val="tx2"/>
                    </a:solidFill>
                    <a:latin typeface="Arial Narrow" pitchFamily="34" charset="0"/>
                  </a:rPr>
                  <a:t>3</a:t>
                </a:r>
                <a:endParaRPr lang="en-US" sz="1600">
                  <a:solidFill>
                    <a:schemeClr val="tx2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7" name="Rectangle 22"/>
              <p:cNvSpPr>
                <a:spLocks noChangeArrowheads="1"/>
              </p:cNvSpPr>
              <p:nvPr/>
            </p:nvSpPr>
            <p:spPr bwMode="auto">
              <a:xfrm>
                <a:off x="4473" y="1984"/>
                <a:ext cx="240" cy="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sz="1600">
                    <a:solidFill>
                      <a:schemeClr val="tx2"/>
                    </a:solidFill>
                    <a:latin typeface="Arial Narrow" pitchFamily="34" charset="0"/>
                  </a:rPr>
                  <a:t> </a:t>
                </a:r>
                <a:r>
                  <a:rPr lang="en-US" sz="2400">
                    <a:solidFill>
                      <a:schemeClr val="tx2"/>
                    </a:solidFill>
                    <a:latin typeface="Arial Narrow" pitchFamily="34" charset="0"/>
                  </a:rPr>
                  <a:t>v</a:t>
                </a:r>
                <a:r>
                  <a:rPr lang="en-US" sz="2400" baseline="-25000">
                    <a:solidFill>
                      <a:schemeClr val="tx2"/>
                    </a:solidFill>
                    <a:latin typeface="Arial Narrow" pitchFamily="34" charset="0"/>
                  </a:rPr>
                  <a:t>n</a:t>
                </a:r>
              </a:p>
            </p:txBody>
          </p:sp>
          <p:sp>
            <p:nvSpPr>
              <p:cNvPr id="18" name="Rectangle 34"/>
              <p:cNvSpPr>
                <a:spLocks noChangeArrowheads="1"/>
              </p:cNvSpPr>
              <p:nvPr/>
            </p:nvSpPr>
            <p:spPr bwMode="auto">
              <a:xfrm>
                <a:off x="191" y="709"/>
                <a:ext cx="1200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sz="2800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Sharing </a:t>
                </a:r>
              </a:p>
              <a:p>
                <a:pPr eaLnBrk="0" hangingPunct="0"/>
                <a:r>
                  <a:rPr lang="en-US" sz="2800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Phase</a:t>
                </a:r>
              </a:p>
            </p:txBody>
          </p:sp>
          <p:graphicFrame>
            <p:nvGraphicFramePr>
              <p:cNvPr id="19" name="Object 5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1932" y="1896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652" name="Clip" r:id="rId7" imgW="525240" imgH="1361880" progId="">
                      <p:embed/>
                    </p:oleObj>
                  </mc:Choice>
                  <mc:Fallback>
                    <p:oleObj name="Clip" r:id="rId7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32" y="1896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" name="Object 6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1190" y="1897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653" name="Clip" r:id="rId8" imgW="525240" imgH="1361880" progId="">
                      <p:embed/>
                    </p:oleObj>
                  </mc:Choice>
                  <mc:Fallback>
                    <p:oleObj name="Clip" r:id="rId8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90" y="1897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" name="Object 7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537" y="1898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654" name="Clip" r:id="rId9" imgW="525240" imgH="1361880" progId="">
                      <p:embed/>
                    </p:oleObj>
                  </mc:Choice>
                  <mc:Fallback>
                    <p:oleObj name="Clip" r:id="rId9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7" y="1898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" name="Object 8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3378" y="1899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655" name="Clip" r:id="rId10" imgW="525240" imgH="1361880" progId="">
                      <p:embed/>
                    </p:oleObj>
                  </mc:Choice>
                  <mc:Fallback>
                    <p:oleObj name="Clip" r:id="rId10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78" y="1899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" name="Object 9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4059" y="1901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656" name="Clip" r:id="rId11" imgW="525240" imgH="1361880" progId="">
                      <p:embed/>
                    </p:oleObj>
                  </mc:Choice>
                  <mc:Fallback>
                    <p:oleObj name="Clip" r:id="rId11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59" y="1901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" name="Object 10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4770" y="1901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657" name="Clip" r:id="rId12" imgW="525240" imgH="1361880" progId="">
                      <p:embed/>
                    </p:oleObj>
                  </mc:Choice>
                  <mc:Fallback>
                    <p:oleObj name="Clip" r:id="rId12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70" y="1901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" name="Line 48"/>
              <p:cNvSpPr>
                <a:spLocks noChangeShapeType="1"/>
              </p:cNvSpPr>
              <p:nvPr/>
            </p:nvSpPr>
            <p:spPr bwMode="auto">
              <a:xfrm flipH="1">
                <a:off x="757" y="1191"/>
                <a:ext cx="1634" cy="6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6" name="Line 49"/>
              <p:cNvSpPr>
                <a:spLocks noChangeShapeType="1"/>
              </p:cNvSpPr>
              <p:nvPr/>
            </p:nvSpPr>
            <p:spPr bwMode="auto">
              <a:xfrm flipH="1">
                <a:off x="1326" y="1223"/>
                <a:ext cx="1191" cy="6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7" name="Line 50"/>
              <p:cNvSpPr>
                <a:spLocks noChangeShapeType="1"/>
              </p:cNvSpPr>
              <p:nvPr/>
            </p:nvSpPr>
            <p:spPr bwMode="auto">
              <a:xfrm flipH="1">
                <a:off x="2036" y="1223"/>
                <a:ext cx="584" cy="6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" name="Line 51"/>
              <p:cNvSpPr>
                <a:spLocks noChangeShapeType="1"/>
              </p:cNvSpPr>
              <p:nvPr/>
            </p:nvSpPr>
            <p:spPr bwMode="auto">
              <a:xfrm flipH="1">
                <a:off x="2746" y="1223"/>
                <a:ext cx="8" cy="6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" name="Line 52"/>
              <p:cNvSpPr>
                <a:spLocks noChangeShapeType="1"/>
              </p:cNvSpPr>
              <p:nvPr/>
            </p:nvSpPr>
            <p:spPr bwMode="auto">
              <a:xfrm>
                <a:off x="2888" y="1215"/>
                <a:ext cx="568" cy="6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" name="Line 53"/>
              <p:cNvSpPr>
                <a:spLocks noChangeShapeType="1"/>
              </p:cNvSpPr>
              <p:nvPr/>
            </p:nvSpPr>
            <p:spPr bwMode="auto">
              <a:xfrm>
                <a:off x="3038" y="1215"/>
                <a:ext cx="1033" cy="6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" name="Line 54"/>
              <p:cNvSpPr>
                <a:spLocks noChangeShapeType="1"/>
              </p:cNvSpPr>
              <p:nvPr/>
            </p:nvSpPr>
            <p:spPr bwMode="auto">
              <a:xfrm>
                <a:off x="3227" y="1199"/>
                <a:ext cx="1507" cy="7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2" name="Text Box 62"/>
            <p:cNvSpPr txBox="1">
              <a:spLocks noChangeArrowheads="1"/>
            </p:cNvSpPr>
            <p:nvPr/>
          </p:nvSpPr>
          <p:spPr bwMode="auto">
            <a:xfrm>
              <a:off x="2201" y="1781"/>
              <a:ext cx="28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600"/>
                <a:t>…</a:t>
              </a:r>
            </a:p>
          </p:txBody>
        </p:sp>
      </p:grpSp>
      <p:grpSp>
        <p:nvGrpSpPr>
          <p:cNvPr id="32" name="Group 61"/>
          <p:cNvGrpSpPr>
            <a:grpSpLocks/>
          </p:cNvGrpSpPr>
          <p:nvPr/>
        </p:nvGrpSpPr>
        <p:grpSpPr bwMode="auto">
          <a:xfrm>
            <a:off x="487390" y="4492648"/>
            <a:ext cx="8453439" cy="2298699"/>
            <a:chOff x="249" y="2627"/>
            <a:chExt cx="5325" cy="1448"/>
          </a:xfrm>
        </p:grpSpPr>
        <p:grpSp>
          <p:nvGrpSpPr>
            <p:cNvPr id="33" name="Group 29"/>
            <p:cNvGrpSpPr>
              <a:grpSpLocks/>
            </p:cNvGrpSpPr>
            <p:nvPr/>
          </p:nvGrpSpPr>
          <p:grpSpPr bwMode="auto">
            <a:xfrm>
              <a:off x="2586" y="3034"/>
              <a:ext cx="341" cy="1041"/>
              <a:chOff x="2627" y="2397"/>
              <a:chExt cx="414" cy="1339"/>
            </a:xfrm>
          </p:grpSpPr>
          <p:sp>
            <p:nvSpPr>
              <p:cNvPr id="39" name="Rectangle 30"/>
              <p:cNvSpPr>
                <a:spLocks noChangeArrowheads="1"/>
              </p:cNvSpPr>
              <p:nvPr/>
            </p:nvSpPr>
            <p:spPr bwMode="auto">
              <a:xfrm>
                <a:off x="2813" y="3439"/>
                <a:ext cx="141" cy="2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" name="Text Box 31"/>
              <p:cNvSpPr txBox="1">
                <a:spLocks noChangeArrowheads="1"/>
              </p:cNvSpPr>
              <p:nvPr/>
            </p:nvSpPr>
            <p:spPr bwMode="auto">
              <a:xfrm>
                <a:off x="2627" y="2397"/>
                <a:ext cx="141" cy="2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graphicFrame>
            <p:nvGraphicFramePr>
              <p:cNvPr id="41" name="Object 3"/>
              <p:cNvGraphicFramePr>
                <a:graphicFrameLocks noChangeAspect="1"/>
              </p:cNvGraphicFramePr>
              <p:nvPr/>
            </p:nvGraphicFramePr>
            <p:xfrm>
              <a:off x="2640" y="2784"/>
              <a:ext cx="401" cy="5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658" name="Clip" r:id="rId13" imgW="1857600" imgH="3995640" progId="">
                      <p:embed/>
                    </p:oleObj>
                  </mc:Choice>
                  <mc:Fallback>
                    <p:oleObj name="Clip" r:id="rId13" imgW="1857600" imgH="399564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40" y="2784"/>
                            <a:ext cx="401" cy="59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3307" y="3125"/>
              <a:ext cx="2267" cy="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>
                <a:lnSpc>
                  <a:spcPct val="95000"/>
                </a:lnSpc>
              </a:pPr>
              <a:r>
                <a:rPr lang="en-US" sz="2400" b="1" dirty="0">
                  <a:solidFill>
                    <a:srgbClr val="0033CC"/>
                  </a:solidFill>
                  <a:latin typeface="Comic Sans MS"/>
                  <a:cs typeface="Comic Sans MS"/>
                </a:rPr>
                <a:t>Less than t +1 </a:t>
              </a:r>
              <a:r>
                <a:rPr lang="en-US" sz="2400" b="1" dirty="0" smtClean="0">
                  <a:solidFill>
                    <a:srgbClr val="0033CC"/>
                  </a:solidFill>
                  <a:latin typeface="Comic Sans MS"/>
                  <a:cs typeface="Comic Sans MS"/>
                </a:rPr>
                <a:t>parties </a:t>
              </a:r>
              <a:r>
                <a:rPr lang="en-US" sz="2400" b="1" dirty="0">
                  <a:solidFill>
                    <a:srgbClr val="0033CC"/>
                  </a:solidFill>
                  <a:latin typeface="Comic Sans MS"/>
                  <a:cs typeface="Comic Sans MS"/>
                </a:rPr>
                <a:t>have no info’ about the secret</a:t>
              </a:r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249" y="3366"/>
              <a:ext cx="1200" cy="2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2800" dirty="0">
                  <a:solidFill>
                    <a:srgbClr val="0000FF"/>
                  </a:solidFill>
                  <a:latin typeface="Comic Sans MS"/>
                  <a:cs typeface="Comic Sans MS"/>
                </a:rPr>
                <a:t>Reconstruction</a:t>
              </a:r>
            </a:p>
            <a:p>
              <a:pPr eaLnBrk="0" hangingPunct="0"/>
              <a:r>
                <a:rPr lang="en-US" sz="2800" dirty="0">
                  <a:solidFill>
                    <a:srgbClr val="0000FF"/>
                  </a:solidFill>
                  <a:latin typeface="Comic Sans MS"/>
                  <a:cs typeface="Comic Sans MS"/>
                </a:rPr>
                <a:t>Phase</a:t>
              </a:r>
            </a:p>
          </p:txBody>
        </p:sp>
        <p:sp>
          <p:nvSpPr>
            <p:cNvPr id="36" name="Line 55"/>
            <p:cNvSpPr>
              <a:spLocks noChangeShapeType="1"/>
            </p:cNvSpPr>
            <p:nvPr/>
          </p:nvSpPr>
          <p:spPr bwMode="auto">
            <a:xfrm>
              <a:off x="1270" y="2635"/>
              <a:ext cx="1365" cy="6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" name="Line 56"/>
            <p:cNvSpPr>
              <a:spLocks noChangeShapeType="1"/>
            </p:cNvSpPr>
            <p:nvPr/>
          </p:nvSpPr>
          <p:spPr bwMode="auto">
            <a:xfrm flipH="1">
              <a:off x="2722" y="2643"/>
              <a:ext cx="8" cy="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" name="Line 59"/>
            <p:cNvSpPr>
              <a:spLocks noChangeShapeType="1"/>
            </p:cNvSpPr>
            <p:nvPr/>
          </p:nvSpPr>
          <p:spPr bwMode="auto">
            <a:xfrm flipH="1">
              <a:off x="2817" y="2627"/>
              <a:ext cx="1333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6344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161908"/>
            <a:ext cx="7883525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(n, t) - Secret Sharing </a:t>
            </a:r>
            <a:r>
              <a:rPr lang="en-US" sz="3200" dirty="0" smtClean="0">
                <a:solidFill>
                  <a:srgbClr val="008000"/>
                </a:solidFill>
                <a:latin typeface="Comic Sans MS" pitchFamily="66" charset="0"/>
              </a:rPr>
              <a:t/>
            </a:r>
            <a:br>
              <a:rPr lang="en-US" sz="3200" dirty="0" smtClean="0">
                <a:solidFill>
                  <a:srgbClr val="008000"/>
                </a:solidFill>
                <a:latin typeface="Comic Sans MS" pitchFamily="66" charset="0"/>
              </a:rPr>
            </a:br>
            <a:r>
              <a:rPr lang="en-US" sz="3200" dirty="0" smtClean="0">
                <a:solidFill>
                  <a:srgbClr val="008000"/>
                </a:solidFill>
                <a:latin typeface="Comic Sans MS" pitchFamily="66" charset="0"/>
              </a:rPr>
              <a:t>[Shamir 1979, </a:t>
            </a:r>
            <a:r>
              <a:rPr lang="en-US" sz="3200" dirty="0" err="1" smtClean="0">
                <a:solidFill>
                  <a:srgbClr val="008000"/>
                </a:solidFill>
                <a:latin typeface="Comic Sans MS" pitchFamily="66" charset="0"/>
              </a:rPr>
              <a:t>Blackley</a:t>
            </a:r>
            <a:r>
              <a:rPr lang="en-US" sz="3200" dirty="0" smtClean="0">
                <a:solidFill>
                  <a:srgbClr val="008000"/>
                </a:solidFill>
                <a:latin typeface="Comic Sans MS" pitchFamily="66" charset="0"/>
              </a:rPr>
              <a:t> 1979]</a:t>
            </a:r>
          </a:p>
        </p:txBody>
      </p:sp>
      <p:sp>
        <p:nvSpPr>
          <p:cNvPr id="1036" name="Rectangle 10"/>
          <p:cNvSpPr>
            <a:spLocks noChangeArrowheads="1"/>
          </p:cNvSpPr>
          <p:nvPr/>
        </p:nvSpPr>
        <p:spPr bwMode="auto">
          <a:xfrm>
            <a:off x="3925914" y="1631974"/>
            <a:ext cx="1219200" cy="533400"/>
          </a:xfrm>
          <a:prstGeom prst="rect">
            <a:avLst/>
          </a:prstGeom>
          <a:solidFill>
            <a:srgbClr val="99CC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>
                <a:solidFill>
                  <a:schemeClr val="tx2"/>
                </a:solidFill>
                <a:latin typeface="Arial Narrow" pitchFamily="34" charset="0"/>
              </a:rPr>
              <a:t>Secret </a:t>
            </a:r>
            <a:r>
              <a:rPr lang="en-US" sz="2400" b="1">
                <a:solidFill>
                  <a:schemeClr val="tx2"/>
                </a:solidFill>
                <a:latin typeface="Arial Narrow" pitchFamily="34" charset="0"/>
              </a:rPr>
              <a:t>s</a:t>
            </a:r>
          </a:p>
        </p:txBody>
      </p:sp>
      <p:sp>
        <p:nvSpPr>
          <p:cNvPr id="1037" name="Rectangle 23"/>
          <p:cNvSpPr>
            <a:spLocks noChangeArrowheads="1"/>
          </p:cNvSpPr>
          <p:nvPr/>
        </p:nvSpPr>
        <p:spPr bwMode="auto">
          <a:xfrm>
            <a:off x="3749701" y="3522686"/>
            <a:ext cx="381000" cy="7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38" name="Rectangle 24"/>
          <p:cNvSpPr>
            <a:spLocks noChangeArrowheads="1"/>
          </p:cNvSpPr>
          <p:nvPr/>
        </p:nvSpPr>
        <p:spPr bwMode="auto">
          <a:xfrm>
            <a:off x="5807101" y="3522686"/>
            <a:ext cx="381000" cy="7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tx2"/>
              </a:solidFill>
              <a:latin typeface="Arial Narrow" pitchFamily="34" charset="0"/>
            </a:endParaRPr>
          </a:p>
        </p:txBody>
      </p:sp>
      <p:graphicFrame>
        <p:nvGraphicFramePr>
          <p:cNvPr id="1026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5334009" y="1290630"/>
          <a:ext cx="452437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72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9" y="1290630"/>
                        <a:ext cx="452437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Text Box 40"/>
          <p:cNvSpPr txBox="1">
            <a:spLocks noChangeArrowheads="1"/>
          </p:cNvSpPr>
          <p:nvPr/>
        </p:nvSpPr>
        <p:spPr bwMode="auto">
          <a:xfrm>
            <a:off x="5856314" y="1665311"/>
            <a:ext cx="711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/>
              <a:t>Dealer</a:t>
            </a:r>
          </a:p>
        </p:txBody>
      </p: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325467" y="1465306"/>
            <a:ext cx="7629529" cy="2938483"/>
            <a:chOff x="147" y="720"/>
            <a:chExt cx="4806" cy="1851"/>
          </a:xfrm>
        </p:grpSpPr>
        <p:grpSp>
          <p:nvGrpSpPr>
            <p:cNvPr id="5" name="Group 60"/>
            <p:cNvGrpSpPr>
              <a:grpSpLocks/>
            </p:cNvGrpSpPr>
            <p:nvPr/>
          </p:nvGrpSpPr>
          <p:grpSpPr bwMode="auto">
            <a:xfrm>
              <a:off x="147" y="720"/>
              <a:ext cx="4806" cy="1851"/>
              <a:chOff x="147" y="720"/>
              <a:chExt cx="4806" cy="1851"/>
            </a:xfrm>
          </p:grpSpPr>
          <p:graphicFrame>
            <p:nvGraphicFramePr>
              <p:cNvPr id="1027" name="Object 4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2655" y="1909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573" name="Clip" r:id="rId6" imgW="525240" imgH="1361880" progId="">
                      <p:embed/>
                    </p:oleObj>
                  </mc:Choice>
                  <mc:Fallback>
                    <p:oleObj name="Clip" r:id="rId6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55" y="1909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44" name="Rectangle 19"/>
              <p:cNvSpPr>
                <a:spLocks noChangeArrowheads="1"/>
              </p:cNvSpPr>
              <p:nvPr/>
            </p:nvSpPr>
            <p:spPr bwMode="auto">
              <a:xfrm>
                <a:off x="238" y="1992"/>
                <a:ext cx="240" cy="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sz="2400">
                    <a:solidFill>
                      <a:schemeClr val="tx2"/>
                    </a:solidFill>
                    <a:latin typeface="Arial Narrow" pitchFamily="34" charset="0"/>
                  </a:rPr>
                  <a:t>v</a:t>
                </a:r>
                <a:r>
                  <a:rPr lang="en-US" sz="2400" baseline="-25000">
                    <a:solidFill>
                      <a:schemeClr val="tx2"/>
                    </a:solidFill>
                    <a:latin typeface="Arial Narrow" pitchFamily="34" charset="0"/>
                  </a:rPr>
                  <a:t>1</a:t>
                </a:r>
              </a:p>
            </p:txBody>
          </p:sp>
          <p:sp>
            <p:nvSpPr>
              <p:cNvPr id="1045" name="Rectangle 20"/>
              <p:cNvSpPr>
                <a:spLocks noChangeArrowheads="1"/>
              </p:cNvSpPr>
              <p:nvPr/>
            </p:nvSpPr>
            <p:spPr bwMode="auto">
              <a:xfrm>
                <a:off x="912" y="2008"/>
                <a:ext cx="192" cy="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sz="2400">
                    <a:solidFill>
                      <a:schemeClr val="tx2"/>
                    </a:solidFill>
                    <a:latin typeface="Arial Narrow" pitchFamily="34" charset="0"/>
                  </a:rPr>
                  <a:t>v</a:t>
                </a:r>
                <a:r>
                  <a:rPr lang="en-US" sz="2400" baseline="-25000">
                    <a:solidFill>
                      <a:schemeClr val="tx2"/>
                    </a:solidFill>
                    <a:latin typeface="Arial Narrow" pitchFamily="34" charset="0"/>
                  </a:rPr>
                  <a:t>2</a:t>
                </a:r>
              </a:p>
            </p:txBody>
          </p:sp>
          <p:sp>
            <p:nvSpPr>
              <p:cNvPr id="1046" name="Rectangle 21"/>
              <p:cNvSpPr>
                <a:spLocks noChangeArrowheads="1"/>
              </p:cNvSpPr>
              <p:nvPr/>
            </p:nvSpPr>
            <p:spPr bwMode="auto">
              <a:xfrm>
                <a:off x="1607" y="2000"/>
                <a:ext cx="240" cy="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sz="2400">
                    <a:solidFill>
                      <a:schemeClr val="tx2"/>
                    </a:solidFill>
                    <a:latin typeface="Arial Narrow" pitchFamily="34" charset="0"/>
                  </a:rPr>
                  <a:t>v</a:t>
                </a:r>
                <a:r>
                  <a:rPr lang="en-US" sz="2400" baseline="-25000">
                    <a:solidFill>
                      <a:schemeClr val="tx2"/>
                    </a:solidFill>
                    <a:latin typeface="Arial Narrow" pitchFamily="34" charset="0"/>
                  </a:rPr>
                  <a:t>3</a:t>
                </a:r>
                <a:endParaRPr lang="en-US" sz="1600">
                  <a:solidFill>
                    <a:schemeClr val="tx2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047" name="Rectangle 22"/>
              <p:cNvSpPr>
                <a:spLocks noChangeArrowheads="1"/>
              </p:cNvSpPr>
              <p:nvPr/>
            </p:nvSpPr>
            <p:spPr bwMode="auto">
              <a:xfrm>
                <a:off x="4473" y="1984"/>
                <a:ext cx="240" cy="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sz="1600">
                    <a:solidFill>
                      <a:schemeClr val="tx2"/>
                    </a:solidFill>
                    <a:latin typeface="Arial Narrow" pitchFamily="34" charset="0"/>
                  </a:rPr>
                  <a:t> </a:t>
                </a:r>
                <a:r>
                  <a:rPr lang="en-US" sz="2400">
                    <a:solidFill>
                      <a:schemeClr val="tx2"/>
                    </a:solidFill>
                    <a:latin typeface="Arial Narrow" pitchFamily="34" charset="0"/>
                  </a:rPr>
                  <a:t>v</a:t>
                </a:r>
                <a:r>
                  <a:rPr lang="en-US" sz="2400" baseline="-25000">
                    <a:solidFill>
                      <a:schemeClr val="tx2"/>
                    </a:solidFill>
                    <a:latin typeface="Arial Narrow" pitchFamily="34" charset="0"/>
                  </a:rPr>
                  <a:t>n</a:t>
                </a:r>
              </a:p>
            </p:txBody>
          </p:sp>
          <p:sp>
            <p:nvSpPr>
              <p:cNvPr id="1048" name="Rectangle 34"/>
              <p:cNvSpPr>
                <a:spLocks noChangeArrowheads="1"/>
              </p:cNvSpPr>
              <p:nvPr/>
            </p:nvSpPr>
            <p:spPr bwMode="auto">
              <a:xfrm>
                <a:off x="147" y="720"/>
                <a:ext cx="1200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sz="2800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Sharing </a:t>
                </a:r>
              </a:p>
              <a:p>
                <a:pPr eaLnBrk="0" hangingPunct="0"/>
                <a:r>
                  <a:rPr lang="en-US" sz="2800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Phase</a:t>
                </a:r>
              </a:p>
            </p:txBody>
          </p:sp>
          <p:graphicFrame>
            <p:nvGraphicFramePr>
              <p:cNvPr id="1028" name="Object 5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1932" y="1896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574" name="Clip" r:id="rId7" imgW="525240" imgH="1361880" progId="">
                      <p:embed/>
                    </p:oleObj>
                  </mc:Choice>
                  <mc:Fallback>
                    <p:oleObj name="Clip" r:id="rId7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32" y="1896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9" name="Object 6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1190" y="1897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575" name="Clip" r:id="rId8" imgW="525240" imgH="1361880" progId="">
                      <p:embed/>
                    </p:oleObj>
                  </mc:Choice>
                  <mc:Fallback>
                    <p:oleObj name="Clip" r:id="rId8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90" y="1897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0" name="Object 7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537" y="1898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576" name="Clip" r:id="rId9" imgW="525240" imgH="1361880" progId="">
                      <p:embed/>
                    </p:oleObj>
                  </mc:Choice>
                  <mc:Fallback>
                    <p:oleObj name="Clip" r:id="rId9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7" y="1898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1" name="Object 8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3378" y="1899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577" name="Clip" r:id="rId10" imgW="525240" imgH="1361880" progId="">
                      <p:embed/>
                    </p:oleObj>
                  </mc:Choice>
                  <mc:Fallback>
                    <p:oleObj name="Clip" r:id="rId10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78" y="1899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2" name="Object 9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4059" y="1901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578" name="Clip" r:id="rId11" imgW="525240" imgH="1361880" progId="">
                      <p:embed/>
                    </p:oleObj>
                  </mc:Choice>
                  <mc:Fallback>
                    <p:oleObj name="Clip" r:id="rId11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59" y="1901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3" name="Object 10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4770" y="1901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579" name="Clip" r:id="rId12" imgW="525240" imgH="1361880" progId="">
                      <p:embed/>
                    </p:oleObj>
                  </mc:Choice>
                  <mc:Fallback>
                    <p:oleObj name="Clip" r:id="rId12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70" y="1901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49" name="Line 48"/>
              <p:cNvSpPr>
                <a:spLocks noChangeShapeType="1"/>
              </p:cNvSpPr>
              <p:nvPr/>
            </p:nvSpPr>
            <p:spPr bwMode="auto">
              <a:xfrm flipH="1">
                <a:off x="757" y="1191"/>
                <a:ext cx="1634" cy="6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50" name="Line 49"/>
              <p:cNvSpPr>
                <a:spLocks noChangeShapeType="1"/>
              </p:cNvSpPr>
              <p:nvPr/>
            </p:nvSpPr>
            <p:spPr bwMode="auto">
              <a:xfrm flipH="1">
                <a:off x="1326" y="1223"/>
                <a:ext cx="1191" cy="6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51" name="Line 50"/>
              <p:cNvSpPr>
                <a:spLocks noChangeShapeType="1"/>
              </p:cNvSpPr>
              <p:nvPr/>
            </p:nvSpPr>
            <p:spPr bwMode="auto">
              <a:xfrm flipH="1">
                <a:off x="2036" y="1223"/>
                <a:ext cx="584" cy="6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52" name="Line 51"/>
              <p:cNvSpPr>
                <a:spLocks noChangeShapeType="1"/>
              </p:cNvSpPr>
              <p:nvPr/>
            </p:nvSpPr>
            <p:spPr bwMode="auto">
              <a:xfrm flipH="1">
                <a:off x="2746" y="1223"/>
                <a:ext cx="8" cy="6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53" name="Line 52"/>
              <p:cNvSpPr>
                <a:spLocks noChangeShapeType="1"/>
              </p:cNvSpPr>
              <p:nvPr/>
            </p:nvSpPr>
            <p:spPr bwMode="auto">
              <a:xfrm>
                <a:off x="2888" y="1215"/>
                <a:ext cx="568" cy="6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54" name="Line 53"/>
              <p:cNvSpPr>
                <a:spLocks noChangeShapeType="1"/>
              </p:cNvSpPr>
              <p:nvPr/>
            </p:nvSpPr>
            <p:spPr bwMode="auto">
              <a:xfrm>
                <a:off x="3038" y="1215"/>
                <a:ext cx="1033" cy="6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55" name="Line 54"/>
              <p:cNvSpPr>
                <a:spLocks noChangeShapeType="1"/>
              </p:cNvSpPr>
              <p:nvPr/>
            </p:nvSpPr>
            <p:spPr bwMode="auto">
              <a:xfrm>
                <a:off x="3227" y="1199"/>
                <a:ext cx="1507" cy="7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043" name="Text Box 62"/>
            <p:cNvSpPr txBox="1">
              <a:spLocks noChangeArrowheads="1"/>
            </p:cNvSpPr>
            <p:nvPr/>
          </p:nvSpPr>
          <p:spPr bwMode="auto">
            <a:xfrm>
              <a:off x="2201" y="1781"/>
              <a:ext cx="28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600"/>
                <a:t>…</a:t>
              </a:r>
            </a:p>
          </p:txBody>
        </p:sp>
      </p:grpSp>
      <p:grpSp>
        <p:nvGrpSpPr>
          <p:cNvPr id="40" name="Group 56"/>
          <p:cNvGrpSpPr>
            <a:grpSpLocks/>
          </p:cNvGrpSpPr>
          <p:nvPr/>
        </p:nvGrpSpPr>
        <p:grpSpPr bwMode="auto">
          <a:xfrm>
            <a:off x="1252571" y="4469854"/>
            <a:ext cx="7874566" cy="1911474"/>
            <a:chOff x="765" y="2612"/>
            <a:chExt cx="4803" cy="1068"/>
          </a:xfrm>
        </p:grpSpPr>
        <p:sp>
          <p:nvSpPr>
            <p:cNvPr id="41" name="Rectangle 33"/>
            <p:cNvSpPr>
              <a:spLocks noChangeArrowheads="1"/>
            </p:cNvSpPr>
            <p:nvPr/>
          </p:nvSpPr>
          <p:spPr bwMode="auto">
            <a:xfrm>
              <a:off x="3668" y="3116"/>
              <a:ext cx="190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>
                <a:lnSpc>
                  <a:spcPct val="95000"/>
                </a:lnSpc>
              </a:pPr>
              <a:r>
                <a:rPr lang="en-US" sz="2400" b="1" dirty="0">
                  <a:solidFill>
                    <a:srgbClr val="0033CC"/>
                  </a:solidFill>
                  <a:latin typeface="Comic Sans MS"/>
                  <a:cs typeface="Comic Sans MS"/>
                  <a:sym typeface="Symbol" pitchFamily="18" charset="2"/>
                </a:rPr>
                <a:t></a:t>
              </a:r>
              <a:r>
                <a:rPr lang="en-US" sz="2400" b="1" dirty="0">
                  <a:solidFill>
                    <a:srgbClr val="0033CC"/>
                  </a:solidFill>
                  <a:latin typeface="Comic Sans MS"/>
                  <a:cs typeface="Comic Sans MS"/>
                </a:rPr>
                <a:t> t +1 </a:t>
              </a:r>
              <a:r>
                <a:rPr lang="en-US" sz="2400" b="1" dirty="0" smtClean="0">
                  <a:solidFill>
                    <a:srgbClr val="0033CC"/>
                  </a:solidFill>
                  <a:latin typeface="Comic Sans MS"/>
                  <a:cs typeface="Comic Sans MS"/>
                </a:rPr>
                <a:t>parties </a:t>
              </a:r>
              <a:r>
                <a:rPr lang="en-US" sz="2400" b="1" dirty="0">
                  <a:solidFill>
                    <a:srgbClr val="0033CC"/>
                  </a:solidFill>
                  <a:latin typeface="Comic Sans MS"/>
                  <a:cs typeface="Comic Sans MS"/>
                </a:rPr>
                <a:t>can reconstruct the secret</a:t>
              </a:r>
            </a:p>
          </p:txBody>
        </p:sp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>
              <a:off x="2384" y="3344"/>
              <a:ext cx="768" cy="336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2400">
                  <a:solidFill>
                    <a:schemeClr val="tx2"/>
                  </a:solidFill>
                  <a:latin typeface="Arial Narrow" pitchFamily="34" charset="0"/>
                </a:rPr>
                <a:t>Secret </a:t>
              </a:r>
              <a:r>
                <a:rPr lang="en-US" sz="2400" b="1">
                  <a:solidFill>
                    <a:schemeClr val="tx2"/>
                  </a:solidFill>
                  <a:latin typeface="Arial Narrow" pitchFamily="34" charset="0"/>
                </a:rPr>
                <a:t>s</a:t>
              </a:r>
            </a:p>
          </p:txBody>
        </p:sp>
        <p:sp>
          <p:nvSpPr>
            <p:cNvPr id="43" name="Line 45"/>
            <p:cNvSpPr>
              <a:spLocks noChangeShapeType="1"/>
            </p:cNvSpPr>
            <p:nvPr/>
          </p:nvSpPr>
          <p:spPr bwMode="auto">
            <a:xfrm>
              <a:off x="765" y="2612"/>
              <a:ext cx="1610" cy="6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" name="Line 46"/>
            <p:cNvSpPr>
              <a:spLocks noChangeShapeType="1"/>
            </p:cNvSpPr>
            <p:nvPr/>
          </p:nvSpPr>
          <p:spPr bwMode="auto">
            <a:xfrm flipH="1">
              <a:off x="3140" y="2628"/>
              <a:ext cx="1571" cy="6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" name="Line 47"/>
            <p:cNvSpPr>
              <a:spLocks noChangeShapeType="1"/>
            </p:cNvSpPr>
            <p:nvPr/>
          </p:nvSpPr>
          <p:spPr bwMode="auto">
            <a:xfrm flipH="1">
              <a:off x="3014" y="2620"/>
              <a:ext cx="1026" cy="6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1341" y="2620"/>
              <a:ext cx="1137" cy="6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2020" y="2628"/>
              <a:ext cx="600" cy="6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" name="Line 52"/>
            <p:cNvSpPr>
              <a:spLocks noChangeShapeType="1"/>
            </p:cNvSpPr>
            <p:nvPr/>
          </p:nvSpPr>
          <p:spPr bwMode="auto">
            <a:xfrm flipH="1">
              <a:off x="2864" y="2643"/>
              <a:ext cx="576" cy="6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" name="Line 53"/>
            <p:cNvSpPr>
              <a:spLocks noChangeShapeType="1"/>
            </p:cNvSpPr>
            <p:nvPr/>
          </p:nvSpPr>
          <p:spPr bwMode="auto">
            <a:xfrm>
              <a:off x="2722" y="2635"/>
              <a:ext cx="16" cy="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0" name="Rectangle 34"/>
          <p:cNvSpPr>
            <a:spLocks noChangeArrowheads="1"/>
          </p:cNvSpPr>
          <p:nvPr/>
        </p:nvSpPr>
        <p:spPr bwMode="auto">
          <a:xfrm>
            <a:off x="464637" y="5635054"/>
            <a:ext cx="19050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Reconstruction </a:t>
            </a:r>
            <a:endParaRPr lang="en-US" sz="2800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Phase</a:t>
            </a:r>
          </a:p>
        </p:txBody>
      </p:sp>
    </p:spTree>
    <p:extLst>
      <p:ext uri="{BB962C8B-B14F-4D97-AF65-F5344CB8AC3E}">
        <p14:creationId xmlns:p14="http://schemas.microsoft.com/office/powerpoint/2010/main" val="3197119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383" y="2971296"/>
            <a:ext cx="1219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43" y="71414"/>
            <a:ext cx="8516937" cy="83820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(</a:t>
            </a:r>
            <a:r>
              <a:rPr lang="en-US" dirty="0" err="1" smtClean="0">
                <a:solidFill>
                  <a:srgbClr val="008000"/>
                </a:solidFill>
                <a:latin typeface="Comic Sans MS" pitchFamily="66" charset="0"/>
              </a:rPr>
              <a:t>n,t</a:t>
            </a:r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) - Shamir Secret Sharing 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46" name="Rectangle 14"/>
          <p:cNvSpPr>
            <a:spLocks noChangeArrowheads="1"/>
          </p:cNvSpPr>
          <p:nvPr/>
        </p:nvSpPr>
        <p:spPr bwMode="auto">
          <a:xfrm>
            <a:off x="219867" y="1350833"/>
            <a:ext cx="3827199" cy="52876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Sharing Phase:</a:t>
            </a:r>
            <a:endParaRPr lang="en-US" sz="28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67744" y="4725144"/>
            <a:ext cx="3715469" cy="771525"/>
            <a:chOff x="2267744" y="4725144"/>
            <a:chExt cx="3715469" cy="771525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67744" y="4725144"/>
              <a:ext cx="600075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59832" y="4725144"/>
              <a:ext cx="352425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63888" y="4725144"/>
              <a:ext cx="638175" cy="719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64088" y="4725144"/>
              <a:ext cx="619125" cy="77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11" descr="Shami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55516" y="1285522"/>
            <a:ext cx="1296144" cy="118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96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450" y="2954363"/>
            <a:ext cx="1219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43" y="71414"/>
            <a:ext cx="8516937" cy="83820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(</a:t>
            </a:r>
            <a:r>
              <a:rPr lang="en-US" dirty="0" err="1" smtClean="0">
                <a:solidFill>
                  <a:srgbClr val="008000"/>
                </a:solidFill>
                <a:latin typeface="Comic Sans MS" pitchFamily="66" charset="0"/>
              </a:rPr>
              <a:t>n,t</a:t>
            </a:r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) - Shamir Secret Sharing 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pic>
        <p:nvPicPr>
          <p:cNvPr id="7578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862666"/>
            <a:ext cx="6067425" cy="428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 12"/>
          <p:cNvGrpSpPr/>
          <p:nvPr/>
        </p:nvGrpSpPr>
        <p:grpSpPr>
          <a:xfrm>
            <a:off x="2267744" y="4725144"/>
            <a:ext cx="3715469" cy="771525"/>
            <a:chOff x="2267744" y="4725144"/>
            <a:chExt cx="3715469" cy="771525"/>
          </a:xfrm>
        </p:grpSpPr>
        <p:pic>
          <p:nvPicPr>
            <p:cNvPr id="45977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67744" y="4725144"/>
              <a:ext cx="600075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9780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59832" y="4725144"/>
              <a:ext cx="352425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9781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63888" y="4725144"/>
              <a:ext cx="638175" cy="719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9782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64088" y="4725144"/>
              <a:ext cx="619125" cy="77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Picture 13" descr="Shami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72449" y="1285522"/>
            <a:ext cx="1296144" cy="1185046"/>
          </a:xfrm>
          <a:prstGeom prst="rect">
            <a:avLst/>
          </a:prstGeom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19867" y="1350833"/>
            <a:ext cx="3827199" cy="52876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Sharing Phase:</a:t>
            </a:r>
            <a:endParaRPr lang="en-US" sz="28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91047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450" y="2818899"/>
            <a:ext cx="1219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43" y="71414"/>
            <a:ext cx="8516937" cy="83820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(</a:t>
            </a:r>
            <a:r>
              <a:rPr lang="en-US" dirty="0" err="1" smtClean="0">
                <a:solidFill>
                  <a:srgbClr val="008000"/>
                </a:solidFill>
                <a:latin typeface="Comic Sans MS" pitchFamily="66" charset="0"/>
              </a:rPr>
              <a:t>n,t</a:t>
            </a:r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) - Shamir Secret Sharing 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pic>
        <p:nvPicPr>
          <p:cNvPr id="7578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501789"/>
            <a:ext cx="60674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9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2154238"/>
            <a:ext cx="35814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2267744" y="4979139"/>
            <a:ext cx="3715469" cy="771525"/>
            <a:chOff x="2267744" y="4725144"/>
            <a:chExt cx="3715469" cy="771525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67744" y="4725144"/>
              <a:ext cx="600075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59832" y="4725144"/>
              <a:ext cx="352425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63888" y="4725144"/>
              <a:ext cx="638175" cy="719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364088" y="4725144"/>
              <a:ext cx="619125" cy="77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Picture 13" descr="Shamir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89382" y="1285522"/>
            <a:ext cx="1296144" cy="1185046"/>
          </a:xfrm>
          <a:prstGeom prst="rect">
            <a:avLst/>
          </a:prstGeom>
        </p:spPr>
      </p:pic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219867" y="1350833"/>
            <a:ext cx="3827199" cy="52876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Sharing Phase:</a:t>
            </a:r>
            <a:endParaRPr lang="en-US" sz="28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58169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71414"/>
            <a:ext cx="8374093" cy="83820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(</a:t>
            </a:r>
            <a:r>
              <a:rPr lang="en-US" dirty="0" err="1" smtClean="0">
                <a:solidFill>
                  <a:srgbClr val="008000"/>
                </a:solidFill>
                <a:latin typeface="Comic Sans MS" pitchFamily="66" charset="0"/>
              </a:rPr>
              <a:t>n,t</a:t>
            </a:r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) - Shamir Secret Sharing 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pic>
        <p:nvPicPr>
          <p:cNvPr id="460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1675" y="1866033"/>
            <a:ext cx="52006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2411760" y="5322417"/>
            <a:ext cx="3715469" cy="771525"/>
            <a:chOff x="2267744" y="4725144"/>
            <a:chExt cx="3715469" cy="771525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67744" y="4725144"/>
              <a:ext cx="600075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59832" y="4725144"/>
              <a:ext cx="352425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63888" y="4725144"/>
              <a:ext cx="638175" cy="719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64088" y="4725144"/>
              <a:ext cx="619125" cy="77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Picture 20" descr="Shami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89382" y="1285522"/>
            <a:ext cx="1296144" cy="1185046"/>
          </a:xfrm>
          <a:prstGeom prst="rect">
            <a:avLst/>
          </a:prstGeom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219867" y="1300034"/>
            <a:ext cx="3827199" cy="52876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Reconstruction Phase:</a:t>
            </a:r>
            <a:endParaRPr lang="en-US" sz="28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7934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71414"/>
            <a:ext cx="8374093" cy="83820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(</a:t>
            </a:r>
            <a:r>
              <a:rPr lang="en-US" dirty="0" err="1" smtClean="0">
                <a:solidFill>
                  <a:srgbClr val="008000"/>
                </a:solidFill>
                <a:latin typeface="Comic Sans MS" pitchFamily="66" charset="0"/>
              </a:rPr>
              <a:t>n,t</a:t>
            </a:r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) - Shamir Secret Sharing 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pic>
        <p:nvPicPr>
          <p:cNvPr id="460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1675" y="1866033"/>
            <a:ext cx="52006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2580" y="1801823"/>
            <a:ext cx="52197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4"/>
          <p:cNvGrpSpPr/>
          <p:nvPr/>
        </p:nvGrpSpPr>
        <p:grpSpPr>
          <a:xfrm>
            <a:off x="2411760" y="5322417"/>
            <a:ext cx="3715469" cy="771525"/>
            <a:chOff x="2267744" y="4725144"/>
            <a:chExt cx="3715469" cy="771525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67744" y="4725144"/>
              <a:ext cx="600075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59832" y="4725144"/>
              <a:ext cx="352425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63888" y="4725144"/>
              <a:ext cx="638175" cy="719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64088" y="4725144"/>
              <a:ext cx="619125" cy="77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11" descr="Shami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72449" y="1285522"/>
            <a:ext cx="1296144" cy="1185046"/>
          </a:xfrm>
          <a:prstGeom prst="rect">
            <a:avLst/>
          </a:prstGeom>
        </p:spPr>
      </p:pic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19867" y="1316967"/>
            <a:ext cx="3827199" cy="52876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Reconstruction Phase:</a:t>
            </a:r>
            <a:endParaRPr lang="en-US" sz="28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48988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71414"/>
            <a:ext cx="8374093" cy="83820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(</a:t>
            </a:r>
            <a:r>
              <a:rPr lang="en-US" dirty="0" err="1" smtClean="0">
                <a:solidFill>
                  <a:srgbClr val="008000"/>
                </a:solidFill>
                <a:latin typeface="Comic Sans MS" pitchFamily="66" charset="0"/>
              </a:rPr>
              <a:t>n,t</a:t>
            </a:r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) - Shamir Secret Sharing 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pic>
        <p:nvPicPr>
          <p:cNvPr id="460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1675" y="1882966"/>
            <a:ext cx="52006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/>
          <p:nvPr/>
        </p:nvGrpSpPr>
        <p:grpSpPr>
          <a:xfrm>
            <a:off x="2411760" y="5339350"/>
            <a:ext cx="3715469" cy="771525"/>
            <a:chOff x="2267744" y="4725144"/>
            <a:chExt cx="3715469" cy="771525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67744" y="4725144"/>
              <a:ext cx="600075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59832" y="4725144"/>
              <a:ext cx="352425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63888" y="4725144"/>
              <a:ext cx="638175" cy="719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64088" y="4725144"/>
              <a:ext cx="619125" cy="77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628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33203" y="3334933"/>
            <a:ext cx="390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72580" y="1818756"/>
            <a:ext cx="52197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 descr="Shamir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72449" y="1285522"/>
            <a:ext cx="1296144" cy="1185046"/>
          </a:xfrm>
          <a:prstGeom prst="rect">
            <a:avLst/>
          </a:prstGeom>
        </p:spPr>
      </p:pic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219867" y="1316967"/>
            <a:ext cx="3827199" cy="52876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Reconstruction Phase:</a:t>
            </a:r>
            <a:endParaRPr lang="en-US" sz="28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41243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94734"/>
            <a:ext cx="8534400" cy="75895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Comic Sans MS"/>
                <a:cs typeface="Comic Sans MS"/>
              </a:rPr>
              <a:t>The Main Contribution</a:t>
            </a:r>
            <a:endParaRPr lang="en-US" sz="36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406" y="2750194"/>
            <a:ext cx="5604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“Distributed Bootstrapping” of </a:t>
            </a:r>
            <a:r>
              <a:rPr lang="en-US" sz="2400" dirty="0" smtClean="0">
                <a:latin typeface="Comic Sans MS"/>
                <a:cs typeface="Comic Sans MS"/>
              </a:rPr>
              <a:t>SHE: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752" y="5538294"/>
            <a:ext cx="8622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Reduced</a:t>
            </a:r>
            <a:r>
              <a:rPr lang="en-US" sz="2400" dirty="0" smtClean="0">
                <a:latin typeface="Comic Sans MS"/>
                <a:cs typeface="Comic Sans MS"/>
              </a:rPr>
              <a:t> communication for MPC for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relatively small values of L</a:t>
            </a:r>
            <a:endParaRPr lang="en-US" sz="2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007" y="1567942"/>
            <a:ext cx="8533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Based on L-</a:t>
            </a:r>
            <a:r>
              <a:rPr lang="en-US" sz="24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levelled</a:t>
            </a: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somewhat </a:t>
            </a:r>
            <a:r>
              <a:rPr lang="en-US" sz="24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homomorphic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 encryption (SHE)</a:t>
            </a: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 with the ability of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distributed decryption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746603" y="3718458"/>
            <a:ext cx="48910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 Interactive (distributed decryption)  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6606" y="4141786"/>
            <a:ext cx="34291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 Communication efficient  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80472" y="4611119"/>
            <a:ext cx="13388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 Simple  </a:t>
            </a:r>
            <a:endParaRPr lang="en-US" sz="2000" dirty="0">
              <a:latin typeface="Comic Sans MS"/>
              <a:cs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850" y="2732960"/>
            <a:ext cx="2004020" cy="216077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46606" y="3295136"/>
            <a:ext cx="40190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 NOT the blueprint of Gentry  </a:t>
            </a:r>
            <a:endParaRPr lang="en-US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95531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  <p:bldP spid="7" grpId="0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/>
          <p:nvPr/>
        </p:nvGrpSpPr>
        <p:grpSpPr>
          <a:xfrm>
            <a:off x="4974458" y="1315283"/>
            <a:ext cx="1080120" cy="1224136"/>
            <a:chOff x="251520" y="1412776"/>
            <a:chExt cx="1080120" cy="1224136"/>
          </a:xfrm>
        </p:grpSpPr>
        <p:pic>
          <p:nvPicPr>
            <p:cNvPr id="5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1628800"/>
              <a:ext cx="841911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25"/>
            <p:cNvGrpSpPr/>
            <p:nvPr/>
          </p:nvGrpSpPr>
          <p:grpSpPr>
            <a:xfrm>
              <a:off x="755576" y="1412776"/>
              <a:ext cx="576064" cy="576064"/>
              <a:chOff x="1475656" y="2492896"/>
              <a:chExt cx="576064" cy="576064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1475656" y="249289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58" name="Text Box 7"/>
              <p:cNvSpPr txBox="1">
                <a:spLocks noChangeArrowheads="1"/>
              </p:cNvSpPr>
              <p:nvPr/>
            </p:nvSpPr>
            <p:spPr bwMode="auto">
              <a:xfrm>
                <a:off x="1556048" y="2535287"/>
                <a:ext cx="49567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latin typeface="Comic Sans MS"/>
                    <a:cs typeface="Comic Sans MS"/>
                  </a:rPr>
                  <a:t>x</a:t>
                </a:r>
                <a:r>
                  <a:rPr lang="en-US" sz="2400" baseline="-25000" dirty="0" smtClean="0">
                    <a:latin typeface="Comic Sans MS"/>
                    <a:cs typeface="Comic Sans MS"/>
                  </a:rPr>
                  <a:t>1</a:t>
                </a:r>
              </a:p>
            </p:txBody>
          </p:sp>
        </p:grpSp>
      </p:grpSp>
      <p:grpSp>
        <p:nvGrpSpPr>
          <p:cNvPr id="4" name="Group 58"/>
          <p:cNvGrpSpPr/>
          <p:nvPr/>
        </p:nvGrpSpPr>
        <p:grpSpPr>
          <a:xfrm>
            <a:off x="7854778" y="1315283"/>
            <a:ext cx="1130424" cy="1324419"/>
            <a:chOff x="3275856" y="1412776"/>
            <a:chExt cx="1130424" cy="1324419"/>
          </a:xfrm>
        </p:grpSpPr>
        <p:pic>
          <p:nvPicPr>
            <p:cNvPr id="6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19872" y="1556792"/>
              <a:ext cx="986408" cy="1180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26"/>
            <p:cNvGrpSpPr/>
            <p:nvPr/>
          </p:nvGrpSpPr>
          <p:grpSpPr>
            <a:xfrm>
              <a:off x="3275856" y="1412776"/>
              <a:ext cx="576064" cy="576064"/>
              <a:chOff x="1475656" y="2492896"/>
              <a:chExt cx="576064" cy="576064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1475656" y="249289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63" name="Text Box 7"/>
              <p:cNvSpPr txBox="1">
                <a:spLocks noChangeArrowheads="1"/>
              </p:cNvSpPr>
              <p:nvPr/>
            </p:nvSpPr>
            <p:spPr bwMode="auto">
              <a:xfrm>
                <a:off x="1556048" y="2535287"/>
                <a:ext cx="49567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latin typeface="Comic Sans MS"/>
                    <a:cs typeface="Comic Sans MS"/>
                  </a:rPr>
                  <a:t>x</a:t>
                </a:r>
                <a:r>
                  <a:rPr lang="en-US" sz="2400" baseline="-25000" dirty="0" smtClean="0">
                    <a:latin typeface="Comic Sans MS"/>
                    <a:cs typeface="Comic Sans MS"/>
                  </a:rPr>
                  <a:t>2</a:t>
                </a:r>
              </a:p>
            </p:txBody>
          </p:sp>
        </p:grpSp>
      </p:grpSp>
      <p:grpSp>
        <p:nvGrpSpPr>
          <p:cNvPr id="6" name="Group 63"/>
          <p:cNvGrpSpPr/>
          <p:nvPr/>
        </p:nvGrpSpPr>
        <p:grpSpPr>
          <a:xfrm>
            <a:off x="4974458" y="3967264"/>
            <a:ext cx="1296144" cy="1224136"/>
            <a:chOff x="107504" y="4797152"/>
            <a:chExt cx="1296144" cy="1224136"/>
          </a:xfrm>
        </p:grpSpPr>
        <p:pic>
          <p:nvPicPr>
            <p:cNvPr id="6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7504" y="4797152"/>
              <a:ext cx="114300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29"/>
            <p:cNvGrpSpPr/>
            <p:nvPr/>
          </p:nvGrpSpPr>
          <p:grpSpPr>
            <a:xfrm>
              <a:off x="827584" y="5445224"/>
              <a:ext cx="576064" cy="576064"/>
              <a:chOff x="1475656" y="2492896"/>
              <a:chExt cx="576064" cy="576064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1475656" y="249289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68" name="Text Box 7"/>
              <p:cNvSpPr txBox="1">
                <a:spLocks noChangeArrowheads="1"/>
              </p:cNvSpPr>
              <p:nvPr/>
            </p:nvSpPr>
            <p:spPr bwMode="auto">
              <a:xfrm>
                <a:off x="1556048" y="2535287"/>
                <a:ext cx="49567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latin typeface="Comic Sans MS"/>
                    <a:cs typeface="Comic Sans MS"/>
                  </a:rPr>
                  <a:t>x</a:t>
                </a:r>
                <a:r>
                  <a:rPr lang="en-US" sz="2400" baseline="-25000" dirty="0" smtClean="0">
                    <a:latin typeface="Comic Sans MS"/>
                    <a:cs typeface="Comic Sans MS"/>
                  </a:rPr>
                  <a:t>3</a:t>
                </a:r>
              </a:p>
            </p:txBody>
          </p:sp>
        </p:grpSp>
      </p:grpSp>
      <p:grpSp>
        <p:nvGrpSpPr>
          <p:cNvPr id="8" name="Group 69"/>
          <p:cNvGrpSpPr/>
          <p:nvPr/>
        </p:nvGrpSpPr>
        <p:grpSpPr>
          <a:xfrm>
            <a:off x="7710762" y="3895256"/>
            <a:ext cx="1080120" cy="1471042"/>
            <a:chOff x="3347864" y="4406230"/>
            <a:chExt cx="1080120" cy="1471042"/>
          </a:xfrm>
        </p:grpSpPr>
        <p:pic>
          <p:nvPicPr>
            <p:cNvPr id="71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47864" y="4406230"/>
              <a:ext cx="1080120" cy="1327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32"/>
            <p:cNvGrpSpPr/>
            <p:nvPr/>
          </p:nvGrpSpPr>
          <p:grpSpPr>
            <a:xfrm>
              <a:off x="3779912" y="5301208"/>
              <a:ext cx="576064" cy="576064"/>
              <a:chOff x="1475656" y="2492896"/>
              <a:chExt cx="576064" cy="576064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1475656" y="249289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74" name="Text Box 7"/>
              <p:cNvSpPr txBox="1">
                <a:spLocks noChangeArrowheads="1"/>
              </p:cNvSpPr>
              <p:nvPr/>
            </p:nvSpPr>
            <p:spPr bwMode="auto">
              <a:xfrm>
                <a:off x="1556048" y="2535287"/>
                <a:ext cx="49567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latin typeface="Comic Sans MS"/>
                    <a:cs typeface="Comic Sans MS"/>
                  </a:rPr>
                  <a:t>x</a:t>
                </a:r>
                <a:r>
                  <a:rPr lang="en-US" sz="2400" baseline="-25000" dirty="0" smtClean="0">
                    <a:latin typeface="Comic Sans MS"/>
                    <a:cs typeface="Comic Sans MS"/>
                  </a:rPr>
                  <a:t>4</a:t>
                </a:r>
              </a:p>
            </p:txBody>
          </p:sp>
        </p:grpSp>
      </p:grp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5715576" y="5445566"/>
            <a:ext cx="2727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/>
              <a:t>REAL world</a:t>
            </a:r>
          </a:p>
        </p:txBody>
      </p:sp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54578" y="2404532"/>
            <a:ext cx="1656184" cy="167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2"/>
          <p:cNvSpPr txBox="1">
            <a:spLocks noChangeArrowheads="1"/>
          </p:cNvSpPr>
          <p:nvPr/>
        </p:nvSpPr>
        <p:spPr>
          <a:xfrm>
            <a:off x="186267" y="197435"/>
            <a:ext cx="8783638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kern="0" dirty="0" smtClean="0">
                <a:solidFill>
                  <a:srgbClr val="008000"/>
                </a:solidFill>
                <a:latin typeface="Comic Sans MS"/>
                <a:ea typeface="+mj-ea"/>
                <a:cs typeface="Comic Sans MS"/>
              </a:rPr>
              <a:t>The Goal of MPC</a:t>
            </a:r>
            <a:endParaRPr lang="en-US" sz="4000" kern="0" dirty="0">
              <a:solidFill>
                <a:srgbClr val="008000"/>
              </a:solidFill>
              <a:latin typeface="Comic Sans MS"/>
              <a:ea typeface="+mj-ea"/>
              <a:cs typeface="Comic Sans MS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2725274" y="5837073"/>
            <a:ext cx="33065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y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= f(x</a:t>
            </a:r>
            <a:r>
              <a:rPr lang="en-US" sz="2400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,x</a:t>
            </a:r>
            <a:r>
              <a:rPr lang="en-US" sz="2400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,x</a:t>
            </a:r>
            <a:r>
              <a:rPr lang="en-US" sz="2400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,x</a:t>
            </a:r>
            <a:r>
              <a:rPr lang="en-US" sz="2400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4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05282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/>
          <p:nvPr/>
        </p:nvGrpSpPr>
        <p:grpSpPr>
          <a:xfrm>
            <a:off x="4974458" y="1315283"/>
            <a:ext cx="1080120" cy="1224136"/>
            <a:chOff x="251520" y="1412776"/>
            <a:chExt cx="1080120" cy="1224136"/>
          </a:xfrm>
        </p:grpSpPr>
        <p:pic>
          <p:nvPicPr>
            <p:cNvPr id="5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1628800"/>
              <a:ext cx="841911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25"/>
            <p:cNvGrpSpPr/>
            <p:nvPr/>
          </p:nvGrpSpPr>
          <p:grpSpPr>
            <a:xfrm>
              <a:off x="755576" y="1412776"/>
              <a:ext cx="576064" cy="576064"/>
              <a:chOff x="1475656" y="2492896"/>
              <a:chExt cx="576064" cy="576064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1475656" y="249289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58" name="Text Box 7"/>
              <p:cNvSpPr txBox="1">
                <a:spLocks noChangeArrowheads="1"/>
              </p:cNvSpPr>
              <p:nvPr/>
            </p:nvSpPr>
            <p:spPr bwMode="auto">
              <a:xfrm>
                <a:off x="1556048" y="2535287"/>
                <a:ext cx="49567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latin typeface="Comic Sans MS"/>
                    <a:cs typeface="Comic Sans MS"/>
                  </a:rPr>
                  <a:t>x</a:t>
                </a:r>
                <a:r>
                  <a:rPr lang="en-US" sz="2400" baseline="-25000" dirty="0" smtClean="0">
                    <a:latin typeface="Comic Sans MS"/>
                    <a:cs typeface="Comic Sans MS"/>
                  </a:rPr>
                  <a:t>1</a:t>
                </a:r>
              </a:p>
            </p:txBody>
          </p:sp>
        </p:grpSp>
      </p:grpSp>
      <p:grpSp>
        <p:nvGrpSpPr>
          <p:cNvPr id="4" name="Group 58"/>
          <p:cNvGrpSpPr/>
          <p:nvPr/>
        </p:nvGrpSpPr>
        <p:grpSpPr>
          <a:xfrm>
            <a:off x="7854778" y="1315283"/>
            <a:ext cx="1130424" cy="1324419"/>
            <a:chOff x="3275856" y="1412776"/>
            <a:chExt cx="1130424" cy="1324419"/>
          </a:xfrm>
        </p:grpSpPr>
        <p:pic>
          <p:nvPicPr>
            <p:cNvPr id="6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19872" y="1556792"/>
              <a:ext cx="986408" cy="1180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26"/>
            <p:cNvGrpSpPr/>
            <p:nvPr/>
          </p:nvGrpSpPr>
          <p:grpSpPr>
            <a:xfrm>
              <a:off x="3275856" y="1412776"/>
              <a:ext cx="576064" cy="576064"/>
              <a:chOff x="1475656" y="2492896"/>
              <a:chExt cx="576064" cy="576064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1475656" y="249289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63" name="Text Box 7"/>
              <p:cNvSpPr txBox="1">
                <a:spLocks noChangeArrowheads="1"/>
              </p:cNvSpPr>
              <p:nvPr/>
            </p:nvSpPr>
            <p:spPr bwMode="auto">
              <a:xfrm>
                <a:off x="1556048" y="2535287"/>
                <a:ext cx="49567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latin typeface="Comic Sans MS"/>
                    <a:cs typeface="Comic Sans MS"/>
                  </a:rPr>
                  <a:t>x</a:t>
                </a:r>
                <a:r>
                  <a:rPr lang="en-US" sz="2400" baseline="-25000" dirty="0" smtClean="0">
                    <a:latin typeface="Comic Sans MS"/>
                    <a:cs typeface="Comic Sans MS"/>
                  </a:rPr>
                  <a:t>2</a:t>
                </a:r>
              </a:p>
            </p:txBody>
          </p:sp>
        </p:grpSp>
      </p:grpSp>
      <p:grpSp>
        <p:nvGrpSpPr>
          <p:cNvPr id="6" name="Group 63"/>
          <p:cNvGrpSpPr/>
          <p:nvPr/>
        </p:nvGrpSpPr>
        <p:grpSpPr>
          <a:xfrm>
            <a:off x="4974458" y="3967264"/>
            <a:ext cx="1296144" cy="1224136"/>
            <a:chOff x="107504" y="4797152"/>
            <a:chExt cx="1296144" cy="1224136"/>
          </a:xfrm>
        </p:grpSpPr>
        <p:pic>
          <p:nvPicPr>
            <p:cNvPr id="6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7504" y="4797152"/>
              <a:ext cx="114300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29"/>
            <p:cNvGrpSpPr/>
            <p:nvPr/>
          </p:nvGrpSpPr>
          <p:grpSpPr>
            <a:xfrm>
              <a:off x="827584" y="5445224"/>
              <a:ext cx="576064" cy="576064"/>
              <a:chOff x="1475656" y="2492896"/>
              <a:chExt cx="576064" cy="576064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1475656" y="249289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68" name="Text Box 7"/>
              <p:cNvSpPr txBox="1">
                <a:spLocks noChangeArrowheads="1"/>
              </p:cNvSpPr>
              <p:nvPr/>
            </p:nvSpPr>
            <p:spPr bwMode="auto">
              <a:xfrm>
                <a:off x="1556048" y="2535287"/>
                <a:ext cx="49567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latin typeface="Comic Sans MS"/>
                    <a:cs typeface="Comic Sans MS"/>
                  </a:rPr>
                  <a:t>x</a:t>
                </a:r>
                <a:r>
                  <a:rPr lang="en-US" sz="2400" baseline="-25000" dirty="0" smtClean="0">
                    <a:latin typeface="Comic Sans MS"/>
                    <a:cs typeface="Comic Sans MS"/>
                  </a:rPr>
                  <a:t>3</a:t>
                </a:r>
              </a:p>
            </p:txBody>
          </p:sp>
        </p:grpSp>
      </p:grpSp>
      <p:grpSp>
        <p:nvGrpSpPr>
          <p:cNvPr id="8" name="Group 69"/>
          <p:cNvGrpSpPr/>
          <p:nvPr/>
        </p:nvGrpSpPr>
        <p:grpSpPr>
          <a:xfrm>
            <a:off x="7710762" y="3895256"/>
            <a:ext cx="1080120" cy="1471042"/>
            <a:chOff x="3347864" y="4406230"/>
            <a:chExt cx="1080120" cy="1471042"/>
          </a:xfrm>
        </p:grpSpPr>
        <p:pic>
          <p:nvPicPr>
            <p:cNvPr id="71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47864" y="4406230"/>
              <a:ext cx="1080120" cy="1327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32"/>
            <p:cNvGrpSpPr/>
            <p:nvPr/>
          </p:nvGrpSpPr>
          <p:grpSpPr>
            <a:xfrm>
              <a:off x="3779912" y="5301208"/>
              <a:ext cx="576064" cy="576064"/>
              <a:chOff x="1475656" y="2492896"/>
              <a:chExt cx="576064" cy="576064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1475656" y="249289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74" name="Text Box 7"/>
              <p:cNvSpPr txBox="1">
                <a:spLocks noChangeArrowheads="1"/>
              </p:cNvSpPr>
              <p:nvPr/>
            </p:nvSpPr>
            <p:spPr bwMode="auto">
              <a:xfrm>
                <a:off x="1556048" y="2535287"/>
                <a:ext cx="49567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latin typeface="Comic Sans MS"/>
                    <a:cs typeface="Comic Sans MS"/>
                  </a:rPr>
                  <a:t>x</a:t>
                </a:r>
                <a:r>
                  <a:rPr lang="en-US" sz="2400" baseline="-25000" dirty="0" smtClean="0">
                    <a:latin typeface="Comic Sans MS"/>
                    <a:cs typeface="Comic Sans MS"/>
                  </a:rPr>
                  <a:t>4</a:t>
                </a:r>
              </a:p>
            </p:txBody>
          </p:sp>
        </p:grpSp>
      </p:grp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5715576" y="5411700"/>
            <a:ext cx="2727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/>
              <a:t>REAL world</a:t>
            </a:r>
          </a:p>
        </p:txBody>
      </p:sp>
      <p:sp>
        <p:nvSpPr>
          <p:cNvPr id="53" name="Rectangle 2"/>
          <p:cNvSpPr txBox="1">
            <a:spLocks noChangeArrowheads="1"/>
          </p:cNvSpPr>
          <p:nvPr/>
        </p:nvSpPr>
        <p:spPr>
          <a:xfrm>
            <a:off x="186267" y="197435"/>
            <a:ext cx="8783638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kern="0" dirty="0" smtClean="0">
                <a:solidFill>
                  <a:srgbClr val="008000"/>
                </a:solidFill>
                <a:latin typeface="Comic Sans MS"/>
                <a:ea typeface="+mj-ea"/>
                <a:cs typeface="Comic Sans MS"/>
              </a:rPr>
              <a:t>The Goal of MPC</a:t>
            </a:r>
            <a:endParaRPr lang="en-US" sz="4000" kern="0" dirty="0">
              <a:solidFill>
                <a:srgbClr val="008000"/>
              </a:solidFill>
              <a:latin typeface="Comic Sans MS"/>
              <a:ea typeface="+mj-ea"/>
              <a:cs typeface="Comic Sans MS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198594" y="1997389"/>
            <a:ext cx="1512168" cy="8384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334498" y="2649740"/>
            <a:ext cx="0" cy="1224136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118034" y="4521948"/>
            <a:ext cx="1512168" cy="8384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502850" y="2560799"/>
            <a:ext cx="0" cy="1368152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910562" y="2361708"/>
            <a:ext cx="1800200" cy="1728192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5562190" y="1908280"/>
            <a:ext cx="614883" cy="616733"/>
            <a:chOff x="5096933" y="5191400"/>
            <a:chExt cx="614883" cy="616733"/>
          </a:xfrm>
        </p:grpSpPr>
        <p:sp>
          <p:nvSpPr>
            <p:cNvPr id="32" name="Oval 31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omic Sans MS"/>
                  <a:cs typeface="Comic Sans MS"/>
                </a:rPr>
                <a:t>y</a:t>
              </a:r>
              <a:endParaRPr lang="en-US" sz="2400" baseline="-25000" dirty="0" smtClean="0">
                <a:latin typeface="Comic Sans MS"/>
                <a:cs typeface="Comic Sans MS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860682" y="1905103"/>
            <a:ext cx="614883" cy="616733"/>
            <a:chOff x="5096933" y="5191400"/>
            <a:chExt cx="614883" cy="616733"/>
          </a:xfrm>
        </p:grpSpPr>
        <p:sp>
          <p:nvSpPr>
            <p:cNvPr id="35" name="Oval 34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omic Sans MS"/>
                  <a:cs typeface="Comic Sans MS"/>
                </a:rPr>
                <a:t>y</a:t>
              </a:r>
              <a:endParaRPr lang="en-US" sz="2400" baseline="-25000" dirty="0" smtClean="0">
                <a:latin typeface="Comic Sans MS"/>
                <a:cs typeface="Comic Sans MS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788335" y="3916997"/>
            <a:ext cx="614883" cy="616733"/>
            <a:chOff x="5096933" y="5191400"/>
            <a:chExt cx="614883" cy="616733"/>
          </a:xfrm>
        </p:grpSpPr>
        <p:sp>
          <p:nvSpPr>
            <p:cNvPr id="38" name="Oval 37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omic Sans MS"/>
                  <a:cs typeface="Comic Sans MS"/>
                </a:rPr>
                <a:t>y</a:t>
              </a:r>
              <a:endParaRPr lang="en-US" sz="2400" baseline="-25000" dirty="0" smtClean="0">
                <a:latin typeface="Comic Sans MS"/>
                <a:cs typeface="Comic Sans MS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701932" y="3972126"/>
            <a:ext cx="614883" cy="616733"/>
            <a:chOff x="5096933" y="5191400"/>
            <a:chExt cx="614883" cy="616733"/>
          </a:xfrm>
        </p:grpSpPr>
        <p:sp>
          <p:nvSpPr>
            <p:cNvPr id="41" name="Oval 40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omic Sans MS"/>
                  <a:cs typeface="Comic Sans MS"/>
                </a:rPr>
                <a:t>y</a:t>
              </a:r>
              <a:endParaRPr lang="en-US" sz="2400" baseline="-25000" dirty="0" smtClean="0">
                <a:latin typeface="Comic Sans MS"/>
                <a:cs typeface="Comic Sans MS"/>
              </a:endParaRPr>
            </a:p>
          </p:txBody>
        </p:sp>
      </p:grp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2725274" y="5837073"/>
            <a:ext cx="33065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y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= f(x</a:t>
            </a:r>
            <a:r>
              <a:rPr lang="en-US" sz="2400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,x</a:t>
            </a:r>
            <a:r>
              <a:rPr lang="en-US" sz="2400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,x</a:t>
            </a:r>
            <a:r>
              <a:rPr lang="en-US" sz="2400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,x</a:t>
            </a:r>
            <a:r>
              <a:rPr lang="en-US" sz="2400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4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36736" y="2649741"/>
            <a:ext cx="1213931" cy="105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0076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/>
          <p:nvPr/>
        </p:nvGrpSpPr>
        <p:grpSpPr>
          <a:xfrm>
            <a:off x="4974458" y="1315283"/>
            <a:ext cx="1080120" cy="1224136"/>
            <a:chOff x="251520" y="1412776"/>
            <a:chExt cx="1080120" cy="1224136"/>
          </a:xfrm>
        </p:grpSpPr>
        <p:pic>
          <p:nvPicPr>
            <p:cNvPr id="5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1628800"/>
              <a:ext cx="841911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25"/>
            <p:cNvGrpSpPr/>
            <p:nvPr/>
          </p:nvGrpSpPr>
          <p:grpSpPr>
            <a:xfrm>
              <a:off x="755576" y="1412776"/>
              <a:ext cx="576064" cy="576064"/>
              <a:chOff x="1475656" y="2492896"/>
              <a:chExt cx="576064" cy="576064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1475656" y="249289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58" name="Text Box 7"/>
              <p:cNvSpPr txBox="1">
                <a:spLocks noChangeArrowheads="1"/>
              </p:cNvSpPr>
              <p:nvPr/>
            </p:nvSpPr>
            <p:spPr bwMode="auto">
              <a:xfrm>
                <a:off x="1556048" y="2535287"/>
                <a:ext cx="49567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latin typeface="Comic Sans MS"/>
                    <a:cs typeface="Comic Sans MS"/>
                  </a:rPr>
                  <a:t>x</a:t>
                </a:r>
                <a:r>
                  <a:rPr lang="en-US" sz="2400" baseline="-25000" dirty="0" smtClean="0">
                    <a:latin typeface="Comic Sans MS"/>
                    <a:cs typeface="Comic Sans MS"/>
                  </a:rPr>
                  <a:t>1</a:t>
                </a:r>
              </a:p>
            </p:txBody>
          </p:sp>
        </p:grpSp>
      </p:grpSp>
      <p:grpSp>
        <p:nvGrpSpPr>
          <p:cNvPr id="4" name="Group 58"/>
          <p:cNvGrpSpPr/>
          <p:nvPr/>
        </p:nvGrpSpPr>
        <p:grpSpPr>
          <a:xfrm>
            <a:off x="7854778" y="1315283"/>
            <a:ext cx="1130424" cy="1324419"/>
            <a:chOff x="3275856" y="1412776"/>
            <a:chExt cx="1130424" cy="1324419"/>
          </a:xfrm>
        </p:grpSpPr>
        <p:pic>
          <p:nvPicPr>
            <p:cNvPr id="6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19872" y="1556792"/>
              <a:ext cx="986408" cy="1180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26"/>
            <p:cNvGrpSpPr/>
            <p:nvPr/>
          </p:nvGrpSpPr>
          <p:grpSpPr>
            <a:xfrm>
              <a:off x="3275856" y="1412776"/>
              <a:ext cx="576064" cy="576064"/>
              <a:chOff x="1475656" y="2492896"/>
              <a:chExt cx="576064" cy="576064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1475656" y="249289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63" name="Text Box 7"/>
              <p:cNvSpPr txBox="1">
                <a:spLocks noChangeArrowheads="1"/>
              </p:cNvSpPr>
              <p:nvPr/>
            </p:nvSpPr>
            <p:spPr bwMode="auto">
              <a:xfrm>
                <a:off x="1556048" y="2535287"/>
                <a:ext cx="49567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latin typeface="Comic Sans MS"/>
                    <a:cs typeface="Comic Sans MS"/>
                  </a:rPr>
                  <a:t>x</a:t>
                </a:r>
                <a:r>
                  <a:rPr lang="en-US" sz="2400" baseline="-25000" dirty="0" smtClean="0">
                    <a:latin typeface="Comic Sans MS"/>
                    <a:cs typeface="Comic Sans MS"/>
                  </a:rPr>
                  <a:t>2</a:t>
                </a:r>
              </a:p>
            </p:txBody>
          </p:sp>
        </p:grpSp>
      </p:grpSp>
      <p:grpSp>
        <p:nvGrpSpPr>
          <p:cNvPr id="6" name="Group 63"/>
          <p:cNvGrpSpPr/>
          <p:nvPr/>
        </p:nvGrpSpPr>
        <p:grpSpPr>
          <a:xfrm>
            <a:off x="4974458" y="3967264"/>
            <a:ext cx="1296144" cy="1224136"/>
            <a:chOff x="107504" y="4797152"/>
            <a:chExt cx="1296144" cy="1224136"/>
          </a:xfrm>
        </p:grpSpPr>
        <p:pic>
          <p:nvPicPr>
            <p:cNvPr id="6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7504" y="4797152"/>
              <a:ext cx="114300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29"/>
            <p:cNvGrpSpPr/>
            <p:nvPr/>
          </p:nvGrpSpPr>
          <p:grpSpPr>
            <a:xfrm>
              <a:off x="827584" y="5445224"/>
              <a:ext cx="576064" cy="576064"/>
              <a:chOff x="1475656" y="2492896"/>
              <a:chExt cx="576064" cy="576064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1475656" y="249289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68" name="Text Box 7"/>
              <p:cNvSpPr txBox="1">
                <a:spLocks noChangeArrowheads="1"/>
              </p:cNvSpPr>
              <p:nvPr/>
            </p:nvSpPr>
            <p:spPr bwMode="auto">
              <a:xfrm>
                <a:off x="1556048" y="2535287"/>
                <a:ext cx="49567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latin typeface="Comic Sans MS"/>
                    <a:cs typeface="Comic Sans MS"/>
                  </a:rPr>
                  <a:t>x</a:t>
                </a:r>
                <a:r>
                  <a:rPr lang="en-US" sz="2400" baseline="-25000" dirty="0" smtClean="0">
                    <a:latin typeface="Comic Sans MS"/>
                    <a:cs typeface="Comic Sans MS"/>
                  </a:rPr>
                  <a:t>3</a:t>
                </a:r>
              </a:p>
            </p:txBody>
          </p:sp>
        </p:grpSp>
      </p:grpSp>
      <p:grpSp>
        <p:nvGrpSpPr>
          <p:cNvPr id="8" name="Group 69"/>
          <p:cNvGrpSpPr/>
          <p:nvPr/>
        </p:nvGrpSpPr>
        <p:grpSpPr>
          <a:xfrm>
            <a:off x="7710762" y="3895256"/>
            <a:ext cx="1080120" cy="1471042"/>
            <a:chOff x="3347864" y="4406230"/>
            <a:chExt cx="1080120" cy="1471042"/>
          </a:xfrm>
        </p:grpSpPr>
        <p:pic>
          <p:nvPicPr>
            <p:cNvPr id="71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47864" y="4406230"/>
              <a:ext cx="1080120" cy="1327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32"/>
            <p:cNvGrpSpPr/>
            <p:nvPr/>
          </p:nvGrpSpPr>
          <p:grpSpPr>
            <a:xfrm>
              <a:off x="3779912" y="5301208"/>
              <a:ext cx="576064" cy="576064"/>
              <a:chOff x="1475656" y="2492896"/>
              <a:chExt cx="576064" cy="576064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1475656" y="249289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74" name="Text Box 7"/>
              <p:cNvSpPr txBox="1">
                <a:spLocks noChangeArrowheads="1"/>
              </p:cNvSpPr>
              <p:nvPr/>
            </p:nvSpPr>
            <p:spPr bwMode="auto">
              <a:xfrm>
                <a:off x="1556048" y="2535287"/>
                <a:ext cx="49567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latin typeface="Comic Sans MS"/>
                    <a:cs typeface="Comic Sans MS"/>
                  </a:rPr>
                  <a:t>x</a:t>
                </a:r>
                <a:r>
                  <a:rPr lang="en-US" sz="2400" baseline="-25000" dirty="0" smtClean="0">
                    <a:latin typeface="Comic Sans MS"/>
                    <a:cs typeface="Comic Sans MS"/>
                  </a:rPr>
                  <a:t>4</a:t>
                </a:r>
              </a:p>
            </p:txBody>
          </p:sp>
        </p:grpSp>
      </p:grp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5715576" y="5411700"/>
            <a:ext cx="2727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/>
              <a:t>REAL world</a:t>
            </a:r>
          </a:p>
        </p:txBody>
      </p:sp>
      <p:sp>
        <p:nvSpPr>
          <p:cNvPr id="53" name="Rectangle 2"/>
          <p:cNvSpPr txBox="1">
            <a:spLocks noChangeArrowheads="1"/>
          </p:cNvSpPr>
          <p:nvPr/>
        </p:nvSpPr>
        <p:spPr>
          <a:xfrm>
            <a:off x="186267" y="197435"/>
            <a:ext cx="8783638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kern="0" dirty="0" smtClean="0">
                <a:solidFill>
                  <a:srgbClr val="008000"/>
                </a:solidFill>
                <a:latin typeface="Comic Sans MS"/>
                <a:ea typeface="+mj-ea"/>
                <a:cs typeface="Comic Sans MS"/>
              </a:rPr>
              <a:t>The Goal of MPC</a:t>
            </a:r>
            <a:endParaRPr lang="en-US" sz="4000" kern="0" dirty="0">
              <a:solidFill>
                <a:srgbClr val="008000"/>
              </a:solidFill>
              <a:latin typeface="Comic Sans MS"/>
              <a:ea typeface="+mj-ea"/>
              <a:cs typeface="Comic Sans MS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198594" y="1997389"/>
            <a:ext cx="1512168" cy="8384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334498" y="2649740"/>
            <a:ext cx="0" cy="1224136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118034" y="4521948"/>
            <a:ext cx="1512168" cy="8384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502850" y="2560799"/>
            <a:ext cx="0" cy="1368152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910562" y="2361708"/>
            <a:ext cx="1800200" cy="1728192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386" y="1531307"/>
            <a:ext cx="84191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Group 25"/>
          <p:cNvGrpSpPr/>
          <p:nvPr/>
        </p:nvGrpSpPr>
        <p:grpSpPr>
          <a:xfrm>
            <a:off x="789442" y="1315283"/>
            <a:ext cx="576064" cy="576064"/>
            <a:chOff x="1475656" y="2492896"/>
            <a:chExt cx="576064" cy="576064"/>
          </a:xfrm>
        </p:grpSpPr>
        <p:sp>
          <p:nvSpPr>
            <p:cNvPr id="32" name="Oval 31"/>
            <p:cNvSpPr/>
            <p:nvPr/>
          </p:nvSpPr>
          <p:spPr>
            <a:xfrm>
              <a:off x="1475656" y="24928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1556048" y="2535287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1</a:t>
              </a:r>
            </a:p>
          </p:txBody>
        </p:sp>
      </p:grp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3045" y="1476232"/>
            <a:ext cx="986408" cy="118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Group 26"/>
          <p:cNvGrpSpPr/>
          <p:nvPr/>
        </p:nvGrpSpPr>
        <p:grpSpPr>
          <a:xfrm>
            <a:off x="3179029" y="1332216"/>
            <a:ext cx="576064" cy="576064"/>
            <a:chOff x="1475656" y="2492896"/>
            <a:chExt cx="576064" cy="576064"/>
          </a:xfrm>
        </p:grpSpPr>
        <p:sp>
          <p:nvSpPr>
            <p:cNvPr id="36" name="Oval 35"/>
            <p:cNvSpPr/>
            <p:nvPr/>
          </p:nvSpPr>
          <p:spPr>
            <a:xfrm>
              <a:off x="1475656" y="24928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1556048" y="2535287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2</a:t>
              </a:r>
            </a:p>
          </p:txBody>
        </p:sp>
      </p:grp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169" y="4191669"/>
            <a:ext cx="1143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" name="Group 29"/>
          <p:cNvGrpSpPr/>
          <p:nvPr/>
        </p:nvGrpSpPr>
        <p:grpSpPr>
          <a:xfrm>
            <a:off x="912249" y="4839741"/>
            <a:ext cx="576064" cy="576064"/>
            <a:chOff x="1475656" y="2492896"/>
            <a:chExt cx="576064" cy="576064"/>
          </a:xfrm>
        </p:grpSpPr>
        <p:sp>
          <p:nvSpPr>
            <p:cNvPr id="40" name="Oval 39"/>
            <p:cNvSpPr/>
            <p:nvPr/>
          </p:nvSpPr>
          <p:spPr>
            <a:xfrm>
              <a:off x="1475656" y="24928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1556048" y="2535287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3</a:t>
              </a:r>
            </a:p>
          </p:txBody>
        </p:sp>
      </p:grpSp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13998" y="3982905"/>
            <a:ext cx="1080120" cy="132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" name="Group 32"/>
          <p:cNvGrpSpPr/>
          <p:nvPr/>
        </p:nvGrpSpPr>
        <p:grpSpPr>
          <a:xfrm>
            <a:off x="3746046" y="4877883"/>
            <a:ext cx="576064" cy="576064"/>
            <a:chOff x="1475656" y="2492896"/>
            <a:chExt cx="576064" cy="576064"/>
          </a:xfrm>
        </p:grpSpPr>
        <p:sp>
          <p:nvSpPr>
            <p:cNvPr id="44" name="Oval 43"/>
            <p:cNvSpPr/>
            <p:nvPr/>
          </p:nvSpPr>
          <p:spPr>
            <a:xfrm>
              <a:off x="1475656" y="24928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1556048" y="2535287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4</a:t>
              </a:r>
            </a:p>
          </p:txBody>
        </p:sp>
      </p:grpSp>
      <p:cxnSp>
        <p:nvCxnSpPr>
          <p:cNvPr id="46" name="Straight Arrow Connector 45"/>
          <p:cNvCxnSpPr/>
          <p:nvPr/>
        </p:nvCxnSpPr>
        <p:spPr>
          <a:xfrm flipV="1">
            <a:off x="2610851" y="2098820"/>
            <a:ext cx="681938" cy="73936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2627955" y="3894743"/>
            <a:ext cx="576064" cy="792088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907973" y="4026273"/>
            <a:ext cx="360040" cy="576064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40955" y="2901926"/>
            <a:ext cx="1437628" cy="162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2174527" y="2651917"/>
            <a:ext cx="1287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Any task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1005466" y="2539419"/>
            <a:ext cx="288032" cy="584448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950223" y="5464544"/>
            <a:ext cx="2727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/>
              <a:t>IDEAL world</a:t>
            </a: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1454447" y="4524125"/>
            <a:ext cx="1287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Invisible</a:t>
            </a: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2725274" y="5837073"/>
            <a:ext cx="33065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y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= f(x</a:t>
            </a:r>
            <a:r>
              <a:rPr lang="en-US" sz="2400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,x</a:t>
            </a:r>
            <a:r>
              <a:rPr lang="en-US" sz="2400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,x</a:t>
            </a:r>
            <a:r>
              <a:rPr lang="en-US" sz="2400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,x</a:t>
            </a:r>
            <a:r>
              <a:rPr lang="en-US" sz="2400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4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562374" y="1901748"/>
            <a:ext cx="614883" cy="616733"/>
            <a:chOff x="5096933" y="5191400"/>
            <a:chExt cx="614883" cy="616733"/>
          </a:xfrm>
        </p:grpSpPr>
        <p:sp>
          <p:nvSpPr>
            <p:cNvPr id="61" name="Oval 60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omic Sans MS"/>
                  <a:cs typeface="Comic Sans MS"/>
                </a:rPr>
                <a:t>y</a:t>
              </a:r>
              <a:endParaRPr lang="en-US" sz="2400" baseline="-25000" dirty="0" smtClean="0">
                <a:latin typeface="Comic Sans MS"/>
                <a:cs typeface="Comic Sans MS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860682" y="1905103"/>
            <a:ext cx="614883" cy="616733"/>
            <a:chOff x="5096933" y="5191400"/>
            <a:chExt cx="614883" cy="616733"/>
          </a:xfrm>
        </p:grpSpPr>
        <p:sp>
          <p:nvSpPr>
            <p:cNvPr id="69" name="Oval 68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omic Sans MS"/>
                  <a:cs typeface="Comic Sans MS"/>
                </a:rPr>
                <a:t>y</a:t>
              </a:r>
              <a:endParaRPr lang="en-US" sz="2400" baseline="-25000" dirty="0" smtClean="0">
                <a:latin typeface="Comic Sans MS"/>
                <a:cs typeface="Comic Sans MS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788335" y="3916997"/>
            <a:ext cx="614883" cy="616733"/>
            <a:chOff x="5096933" y="5191400"/>
            <a:chExt cx="614883" cy="616733"/>
          </a:xfrm>
        </p:grpSpPr>
        <p:sp>
          <p:nvSpPr>
            <p:cNvPr id="75" name="Oval 74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omic Sans MS"/>
                  <a:cs typeface="Comic Sans MS"/>
                </a:rPr>
                <a:t>y</a:t>
              </a:r>
              <a:endParaRPr lang="en-US" sz="2400" baseline="-25000" dirty="0" smtClean="0">
                <a:latin typeface="Comic Sans MS"/>
                <a:cs typeface="Comic Sans MS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701932" y="3972126"/>
            <a:ext cx="614883" cy="616733"/>
            <a:chOff x="5096933" y="5191400"/>
            <a:chExt cx="614883" cy="616733"/>
          </a:xfrm>
        </p:grpSpPr>
        <p:sp>
          <p:nvSpPr>
            <p:cNvPr id="78" name="Oval 77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omic Sans MS"/>
                  <a:cs typeface="Comic Sans MS"/>
                </a:rPr>
                <a:t>y</a:t>
              </a:r>
              <a:endParaRPr lang="en-US" sz="2400" baseline="-25000" dirty="0" smtClean="0">
                <a:latin typeface="Comic Sans MS"/>
                <a:cs typeface="Comic Sans MS"/>
              </a:endParaRPr>
            </a:p>
          </p:txBody>
        </p:sp>
      </p:grp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36736" y="2649741"/>
            <a:ext cx="1213931" cy="105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0570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09305 0.28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143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14254 0.283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1419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20452 -0.23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6" y="-1166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05503 -0.2277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-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/>
          <p:nvPr/>
        </p:nvGrpSpPr>
        <p:grpSpPr>
          <a:xfrm>
            <a:off x="4974458" y="1315283"/>
            <a:ext cx="1080120" cy="1224136"/>
            <a:chOff x="251520" y="1412776"/>
            <a:chExt cx="1080120" cy="1224136"/>
          </a:xfrm>
        </p:grpSpPr>
        <p:pic>
          <p:nvPicPr>
            <p:cNvPr id="5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1628800"/>
              <a:ext cx="841911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25"/>
            <p:cNvGrpSpPr/>
            <p:nvPr/>
          </p:nvGrpSpPr>
          <p:grpSpPr>
            <a:xfrm>
              <a:off x="755576" y="1412776"/>
              <a:ext cx="576064" cy="576064"/>
              <a:chOff x="1475656" y="2492896"/>
              <a:chExt cx="576064" cy="576064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1475656" y="249289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58" name="Text Box 7"/>
              <p:cNvSpPr txBox="1">
                <a:spLocks noChangeArrowheads="1"/>
              </p:cNvSpPr>
              <p:nvPr/>
            </p:nvSpPr>
            <p:spPr bwMode="auto">
              <a:xfrm>
                <a:off x="1556048" y="2535287"/>
                <a:ext cx="49567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latin typeface="Comic Sans MS"/>
                    <a:cs typeface="Comic Sans MS"/>
                  </a:rPr>
                  <a:t>x</a:t>
                </a:r>
                <a:r>
                  <a:rPr lang="en-US" sz="2400" baseline="-25000" dirty="0" smtClean="0">
                    <a:latin typeface="Comic Sans MS"/>
                    <a:cs typeface="Comic Sans MS"/>
                  </a:rPr>
                  <a:t>1</a:t>
                </a:r>
              </a:p>
            </p:txBody>
          </p:sp>
        </p:grpSp>
      </p:grpSp>
      <p:grpSp>
        <p:nvGrpSpPr>
          <p:cNvPr id="4" name="Group 58"/>
          <p:cNvGrpSpPr/>
          <p:nvPr/>
        </p:nvGrpSpPr>
        <p:grpSpPr>
          <a:xfrm>
            <a:off x="7854778" y="1315283"/>
            <a:ext cx="1130424" cy="1324419"/>
            <a:chOff x="3275856" y="1412776"/>
            <a:chExt cx="1130424" cy="1324419"/>
          </a:xfrm>
        </p:grpSpPr>
        <p:pic>
          <p:nvPicPr>
            <p:cNvPr id="6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19872" y="1556792"/>
              <a:ext cx="986408" cy="1180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26"/>
            <p:cNvGrpSpPr/>
            <p:nvPr/>
          </p:nvGrpSpPr>
          <p:grpSpPr>
            <a:xfrm>
              <a:off x="3275856" y="1412776"/>
              <a:ext cx="576064" cy="576064"/>
              <a:chOff x="1475656" y="2492896"/>
              <a:chExt cx="576064" cy="576064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1475656" y="249289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63" name="Text Box 7"/>
              <p:cNvSpPr txBox="1">
                <a:spLocks noChangeArrowheads="1"/>
              </p:cNvSpPr>
              <p:nvPr/>
            </p:nvSpPr>
            <p:spPr bwMode="auto">
              <a:xfrm>
                <a:off x="1556048" y="2535287"/>
                <a:ext cx="49567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latin typeface="Comic Sans MS"/>
                    <a:cs typeface="Comic Sans MS"/>
                  </a:rPr>
                  <a:t>x</a:t>
                </a:r>
                <a:r>
                  <a:rPr lang="en-US" sz="2400" baseline="-25000" dirty="0" smtClean="0">
                    <a:latin typeface="Comic Sans MS"/>
                    <a:cs typeface="Comic Sans MS"/>
                  </a:rPr>
                  <a:t>2</a:t>
                </a:r>
              </a:p>
            </p:txBody>
          </p:sp>
        </p:grpSp>
      </p:grpSp>
      <p:grpSp>
        <p:nvGrpSpPr>
          <p:cNvPr id="6" name="Group 63"/>
          <p:cNvGrpSpPr/>
          <p:nvPr/>
        </p:nvGrpSpPr>
        <p:grpSpPr>
          <a:xfrm>
            <a:off x="4974458" y="3967264"/>
            <a:ext cx="1296144" cy="1224136"/>
            <a:chOff x="107504" y="4797152"/>
            <a:chExt cx="1296144" cy="1224136"/>
          </a:xfrm>
        </p:grpSpPr>
        <p:pic>
          <p:nvPicPr>
            <p:cNvPr id="6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7504" y="4797152"/>
              <a:ext cx="114300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29"/>
            <p:cNvGrpSpPr/>
            <p:nvPr/>
          </p:nvGrpSpPr>
          <p:grpSpPr>
            <a:xfrm>
              <a:off x="827584" y="5445224"/>
              <a:ext cx="576064" cy="576064"/>
              <a:chOff x="1475656" y="2492896"/>
              <a:chExt cx="576064" cy="576064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1475656" y="249289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68" name="Text Box 7"/>
              <p:cNvSpPr txBox="1">
                <a:spLocks noChangeArrowheads="1"/>
              </p:cNvSpPr>
              <p:nvPr/>
            </p:nvSpPr>
            <p:spPr bwMode="auto">
              <a:xfrm>
                <a:off x="1556048" y="2535287"/>
                <a:ext cx="49567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latin typeface="Comic Sans MS"/>
                    <a:cs typeface="Comic Sans MS"/>
                  </a:rPr>
                  <a:t>x</a:t>
                </a:r>
                <a:r>
                  <a:rPr lang="en-US" sz="2400" baseline="-25000" dirty="0" smtClean="0">
                    <a:latin typeface="Comic Sans MS"/>
                    <a:cs typeface="Comic Sans MS"/>
                  </a:rPr>
                  <a:t>3</a:t>
                </a:r>
              </a:p>
            </p:txBody>
          </p:sp>
        </p:grpSp>
      </p:grpSp>
      <p:grpSp>
        <p:nvGrpSpPr>
          <p:cNvPr id="8" name="Group 69"/>
          <p:cNvGrpSpPr/>
          <p:nvPr/>
        </p:nvGrpSpPr>
        <p:grpSpPr>
          <a:xfrm>
            <a:off x="7710762" y="3895256"/>
            <a:ext cx="1080120" cy="1471042"/>
            <a:chOff x="3347864" y="4406230"/>
            <a:chExt cx="1080120" cy="1471042"/>
          </a:xfrm>
        </p:grpSpPr>
        <p:pic>
          <p:nvPicPr>
            <p:cNvPr id="71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47864" y="4406230"/>
              <a:ext cx="1080120" cy="1327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32"/>
            <p:cNvGrpSpPr/>
            <p:nvPr/>
          </p:nvGrpSpPr>
          <p:grpSpPr>
            <a:xfrm>
              <a:off x="3779912" y="5301208"/>
              <a:ext cx="576064" cy="576064"/>
              <a:chOff x="1475656" y="2492896"/>
              <a:chExt cx="576064" cy="576064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1475656" y="249289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74" name="Text Box 7"/>
              <p:cNvSpPr txBox="1">
                <a:spLocks noChangeArrowheads="1"/>
              </p:cNvSpPr>
              <p:nvPr/>
            </p:nvSpPr>
            <p:spPr bwMode="auto">
              <a:xfrm>
                <a:off x="1556048" y="2535287"/>
                <a:ext cx="49567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latin typeface="Comic Sans MS"/>
                    <a:cs typeface="Comic Sans MS"/>
                  </a:rPr>
                  <a:t>x</a:t>
                </a:r>
                <a:r>
                  <a:rPr lang="en-US" sz="2400" baseline="-25000" dirty="0" smtClean="0">
                    <a:latin typeface="Comic Sans MS"/>
                    <a:cs typeface="Comic Sans MS"/>
                  </a:rPr>
                  <a:t>4</a:t>
                </a:r>
              </a:p>
            </p:txBody>
          </p:sp>
        </p:grpSp>
      </p:grp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5630911" y="5343968"/>
            <a:ext cx="2727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/>
              <a:t>REAL world</a:t>
            </a:r>
          </a:p>
        </p:txBody>
      </p:sp>
      <p:sp>
        <p:nvSpPr>
          <p:cNvPr id="53" name="Rectangle 2"/>
          <p:cNvSpPr txBox="1">
            <a:spLocks noChangeArrowheads="1"/>
          </p:cNvSpPr>
          <p:nvPr/>
        </p:nvSpPr>
        <p:spPr>
          <a:xfrm>
            <a:off x="186267" y="197435"/>
            <a:ext cx="8783638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kern="0" dirty="0" smtClean="0">
                <a:solidFill>
                  <a:srgbClr val="008000"/>
                </a:solidFill>
                <a:latin typeface="Comic Sans MS"/>
                <a:ea typeface="+mj-ea"/>
                <a:cs typeface="Comic Sans MS"/>
              </a:rPr>
              <a:t>The Goal of MPC</a:t>
            </a:r>
            <a:endParaRPr lang="en-US" sz="4000" kern="0" dirty="0">
              <a:solidFill>
                <a:srgbClr val="008000"/>
              </a:solidFill>
              <a:latin typeface="Comic Sans MS"/>
              <a:ea typeface="+mj-ea"/>
              <a:cs typeface="Comic Sans MS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198594" y="1997389"/>
            <a:ext cx="1512168" cy="8384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334498" y="2649740"/>
            <a:ext cx="0" cy="1224136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118034" y="4521948"/>
            <a:ext cx="1512168" cy="8384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502850" y="2560799"/>
            <a:ext cx="0" cy="1368152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910562" y="2361708"/>
            <a:ext cx="1800200" cy="1728192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386" y="1531307"/>
            <a:ext cx="84191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Group 25"/>
          <p:cNvGrpSpPr/>
          <p:nvPr/>
        </p:nvGrpSpPr>
        <p:grpSpPr>
          <a:xfrm>
            <a:off x="789442" y="1315283"/>
            <a:ext cx="576064" cy="576064"/>
            <a:chOff x="1475656" y="2492896"/>
            <a:chExt cx="576064" cy="576064"/>
          </a:xfrm>
        </p:grpSpPr>
        <p:sp>
          <p:nvSpPr>
            <p:cNvPr id="32" name="Oval 31"/>
            <p:cNvSpPr/>
            <p:nvPr/>
          </p:nvSpPr>
          <p:spPr>
            <a:xfrm>
              <a:off x="1475656" y="24928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1556048" y="2535287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1</a:t>
              </a:r>
            </a:p>
          </p:txBody>
        </p:sp>
      </p:grp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3045" y="1476232"/>
            <a:ext cx="986408" cy="118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Group 26"/>
          <p:cNvGrpSpPr/>
          <p:nvPr/>
        </p:nvGrpSpPr>
        <p:grpSpPr>
          <a:xfrm>
            <a:off x="3179029" y="1332216"/>
            <a:ext cx="576064" cy="576064"/>
            <a:chOff x="1475656" y="2492896"/>
            <a:chExt cx="576064" cy="576064"/>
          </a:xfrm>
        </p:grpSpPr>
        <p:sp>
          <p:nvSpPr>
            <p:cNvPr id="36" name="Oval 35"/>
            <p:cNvSpPr/>
            <p:nvPr/>
          </p:nvSpPr>
          <p:spPr>
            <a:xfrm>
              <a:off x="1475656" y="24928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1556048" y="2535287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2</a:t>
              </a:r>
            </a:p>
          </p:txBody>
        </p:sp>
      </p:grp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169" y="4191669"/>
            <a:ext cx="1143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" name="Group 29"/>
          <p:cNvGrpSpPr/>
          <p:nvPr/>
        </p:nvGrpSpPr>
        <p:grpSpPr>
          <a:xfrm>
            <a:off x="912249" y="4839741"/>
            <a:ext cx="576064" cy="576064"/>
            <a:chOff x="1475656" y="2492896"/>
            <a:chExt cx="576064" cy="576064"/>
          </a:xfrm>
        </p:grpSpPr>
        <p:sp>
          <p:nvSpPr>
            <p:cNvPr id="40" name="Oval 39"/>
            <p:cNvSpPr/>
            <p:nvPr/>
          </p:nvSpPr>
          <p:spPr>
            <a:xfrm>
              <a:off x="1475656" y="24928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1556048" y="2535287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3</a:t>
              </a:r>
            </a:p>
          </p:txBody>
        </p:sp>
      </p:grpSp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13998" y="3982905"/>
            <a:ext cx="1080120" cy="132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" name="Group 32"/>
          <p:cNvGrpSpPr/>
          <p:nvPr/>
        </p:nvGrpSpPr>
        <p:grpSpPr>
          <a:xfrm>
            <a:off x="3746046" y="4877883"/>
            <a:ext cx="576064" cy="576064"/>
            <a:chOff x="1475656" y="2492896"/>
            <a:chExt cx="576064" cy="576064"/>
          </a:xfrm>
        </p:grpSpPr>
        <p:sp>
          <p:nvSpPr>
            <p:cNvPr id="44" name="Oval 43"/>
            <p:cNvSpPr/>
            <p:nvPr/>
          </p:nvSpPr>
          <p:spPr>
            <a:xfrm>
              <a:off x="1475656" y="24928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1556048" y="2535287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4</a:t>
              </a:r>
            </a:p>
          </p:txBody>
        </p:sp>
      </p:grpSp>
      <p:cxnSp>
        <p:nvCxnSpPr>
          <p:cNvPr id="46" name="Straight Arrow Connector 45"/>
          <p:cNvCxnSpPr/>
          <p:nvPr/>
        </p:nvCxnSpPr>
        <p:spPr>
          <a:xfrm flipV="1">
            <a:off x="2593918" y="2115753"/>
            <a:ext cx="681938" cy="73936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2627955" y="3894743"/>
            <a:ext cx="576064" cy="792088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907973" y="4026273"/>
            <a:ext cx="360040" cy="576064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40955" y="2901926"/>
            <a:ext cx="1437628" cy="162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2174527" y="2668850"/>
            <a:ext cx="1287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Any task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1005466" y="2539419"/>
            <a:ext cx="288032" cy="584448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950223" y="5464544"/>
            <a:ext cx="2727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/>
              <a:t>IDEAL world</a:t>
            </a: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1454447" y="4541058"/>
            <a:ext cx="1287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Invisible</a:t>
            </a: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2725274" y="5837073"/>
            <a:ext cx="33065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y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= f(x</a:t>
            </a:r>
            <a:r>
              <a:rPr lang="en-US" sz="2400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,x</a:t>
            </a:r>
            <a:r>
              <a:rPr lang="en-US" sz="2400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,x</a:t>
            </a:r>
            <a:r>
              <a:rPr lang="en-US" sz="2400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,x</a:t>
            </a:r>
            <a:r>
              <a:rPr lang="en-US" sz="2400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4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562374" y="1901748"/>
            <a:ext cx="614883" cy="616733"/>
            <a:chOff x="5096933" y="5191400"/>
            <a:chExt cx="614883" cy="616733"/>
          </a:xfrm>
        </p:grpSpPr>
        <p:sp>
          <p:nvSpPr>
            <p:cNvPr id="61" name="Oval 60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omic Sans MS"/>
                  <a:cs typeface="Comic Sans MS"/>
                </a:rPr>
                <a:t>y</a:t>
              </a:r>
              <a:endParaRPr lang="en-US" sz="2400" baseline="-25000" dirty="0" smtClean="0">
                <a:latin typeface="Comic Sans MS"/>
                <a:cs typeface="Comic Sans MS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860682" y="1905103"/>
            <a:ext cx="614883" cy="616733"/>
            <a:chOff x="5096933" y="5191400"/>
            <a:chExt cx="614883" cy="616733"/>
          </a:xfrm>
        </p:grpSpPr>
        <p:sp>
          <p:nvSpPr>
            <p:cNvPr id="69" name="Oval 68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omic Sans MS"/>
                  <a:cs typeface="Comic Sans MS"/>
                </a:rPr>
                <a:t>y</a:t>
              </a:r>
              <a:endParaRPr lang="en-US" sz="2400" baseline="-25000" dirty="0" smtClean="0">
                <a:latin typeface="Comic Sans MS"/>
                <a:cs typeface="Comic Sans MS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788335" y="3916997"/>
            <a:ext cx="614883" cy="616733"/>
            <a:chOff x="5096933" y="5191400"/>
            <a:chExt cx="614883" cy="616733"/>
          </a:xfrm>
        </p:grpSpPr>
        <p:sp>
          <p:nvSpPr>
            <p:cNvPr id="75" name="Oval 74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omic Sans MS"/>
                  <a:cs typeface="Comic Sans MS"/>
                </a:rPr>
                <a:t>y</a:t>
              </a:r>
              <a:endParaRPr lang="en-US" sz="2400" baseline="-25000" dirty="0" smtClean="0">
                <a:latin typeface="Comic Sans MS"/>
                <a:cs typeface="Comic Sans MS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701932" y="3972126"/>
            <a:ext cx="614883" cy="616733"/>
            <a:chOff x="5096933" y="5191400"/>
            <a:chExt cx="614883" cy="616733"/>
          </a:xfrm>
        </p:grpSpPr>
        <p:sp>
          <p:nvSpPr>
            <p:cNvPr id="78" name="Oval 77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omic Sans MS"/>
                  <a:cs typeface="Comic Sans MS"/>
                </a:rPr>
                <a:t>y</a:t>
              </a:r>
              <a:endParaRPr lang="en-US" sz="2400" baseline="-25000" dirty="0" smtClean="0">
                <a:latin typeface="Comic Sans MS"/>
                <a:cs typeface="Comic Sans MS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648834" y="3375855"/>
            <a:ext cx="614883" cy="616733"/>
            <a:chOff x="5096933" y="5191400"/>
            <a:chExt cx="614883" cy="616733"/>
          </a:xfrm>
        </p:grpSpPr>
        <p:sp>
          <p:nvSpPr>
            <p:cNvPr id="81" name="Oval 80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omic Sans MS"/>
                  <a:cs typeface="Comic Sans MS"/>
                </a:rPr>
                <a:t>y</a:t>
              </a:r>
              <a:endParaRPr lang="en-US" sz="2400" baseline="-25000" dirty="0" smtClean="0">
                <a:latin typeface="Comic Sans MS"/>
                <a:cs typeface="Comic Sans MS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661242" y="3371569"/>
            <a:ext cx="614883" cy="616733"/>
            <a:chOff x="5096933" y="5191400"/>
            <a:chExt cx="614883" cy="616733"/>
          </a:xfrm>
        </p:grpSpPr>
        <p:sp>
          <p:nvSpPr>
            <p:cNvPr id="84" name="Oval 83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omic Sans MS"/>
                  <a:cs typeface="Comic Sans MS"/>
                </a:rPr>
                <a:t>y</a:t>
              </a:r>
              <a:endParaRPr lang="en-US" sz="2400" baseline="-25000" dirty="0" smtClean="0">
                <a:latin typeface="Comic Sans MS"/>
                <a:cs typeface="Comic Sans MS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665767" y="3375674"/>
            <a:ext cx="614883" cy="616733"/>
            <a:chOff x="5096933" y="5191400"/>
            <a:chExt cx="614883" cy="616733"/>
          </a:xfrm>
        </p:grpSpPr>
        <p:sp>
          <p:nvSpPr>
            <p:cNvPr id="87" name="Oval 86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omic Sans MS"/>
                  <a:cs typeface="Comic Sans MS"/>
                </a:rPr>
                <a:t>y</a:t>
              </a:r>
              <a:endParaRPr lang="en-US" sz="2400" baseline="-25000" dirty="0" smtClean="0">
                <a:latin typeface="Comic Sans MS"/>
                <a:cs typeface="Comic Sans MS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665767" y="3375366"/>
            <a:ext cx="614883" cy="616733"/>
            <a:chOff x="5096933" y="5191400"/>
            <a:chExt cx="614883" cy="616733"/>
          </a:xfrm>
        </p:grpSpPr>
        <p:sp>
          <p:nvSpPr>
            <p:cNvPr id="90" name="Oval 89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omic Sans MS"/>
                  <a:cs typeface="Comic Sans MS"/>
                </a:rPr>
                <a:t>y</a:t>
              </a:r>
              <a:endParaRPr lang="en-US" sz="2400" baseline="-25000" dirty="0" smtClean="0">
                <a:latin typeface="Comic Sans MS"/>
                <a:cs typeface="Comic Sans MS"/>
              </a:endParaRPr>
            </a:p>
          </p:txBody>
        </p:sp>
      </p:grpSp>
      <p:sp>
        <p:nvSpPr>
          <p:cNvPr id="93" name="Text Box 23"/>
          <p:cNvSpPr txBox="1">
            <a:spLocks noChangeAspect="1" noChangeArrowheads="1"/>
          </p:cNvSpPr>
          <p:nvPr/>
        </p:nvSpPr>
        <p:spPr bwMode="auto">
          <a:xfrm>
            <a:off x="4124659" y="2315185"/>
            <a:ext cx="8540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 b="1" dirty="0">
                <a:cs typeface="Times New Roman (Hebrew)" charset="-79"/>
                <a:sym typeface="Symbol" pitchFamily="18" charset="2"/>
              </a:rPr>
              <a:t></a:t>
            </a:r>
          </a:p>
        </p:txBody>
      </p:sp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36736" y="2649741"/>
            <a:ext cx="1213931" cy="105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1511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-0.09531 -0.2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4" y="-10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0.17083 -0.20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-104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69 L 0.1934 0.09259 " pathEditMode="relative" ptsTypes="AA">
                                      <p:cBhvr>
                                        <p:cTn id="1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-0.09722 0.128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1" y="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10281</TotalTime>
  <Words>2453</Words>
  <Application>Microsoft Macintosh PowerPoint</Application>
  <PresentationFormat>On-screen Show (4:3)</PresentationFormat>
  <Paragraphs>863</Paragraphs>
  <Slides>47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Office Theme</vt:lpstr>
      <vt:lpstr>Clip</vt:lpstr>
      <vt:lpstr>Between a Rock and a Hard Place: Interpolating Between MPC and FHE</vt:lpstr>
      <vt:lpstr>Secure Multiparty Computation (MPC)</vt:lpstr>
      <vt:lpstr>MPC Before and After FHE Arrived</vt:lpstr>
      <vt:lpstr>MPC Before and After FHE Arrived</vt:lpstr>
      <vt:lpstr>The Main Contribution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L-levelled SHE</vt:lpstr>
      <vt:lpstr> Threshold L-levelled SHE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Representing Encrypted Value</vt:lpstr>
      <vt:lpstr>PowerPoint Presentation</vt:lpstr>
      <vt:lpstr>PowerPoint Presentation</vt:lpstr>
      <vt:lpstr>PowerPoint Presentation</vt:lpstr>
      <vt:lpstr>PowerPoint Presentation</vt:lpstr>
      <vt:lpstr>(n, t) - Secret Sharing  [Shamir 1979, Blackley 1979]</vt:lpstr>
      <vt:lpstr>(n, t) - Secret Sharing  [Shamir 1979, Blackley 1979]</vt:lpstr>
      <vt:lpstr>(n, t) - Secret Sharing  [Shamir 1979, Blackley 1979]</vt:lpstr>
      <vt:lpstr>(n,t) - Shamir Secret Sharing </vt:lpstr>
      <vt:lpstr>(n,t) - Shamir Secret Sharing </vt:lpstr>
      <vt:lpstr>(n,t) - Shamir Secret Sharing </vt:lpstr>
      <vt:lpstr>(n,t) - Shamir Secret Sharing </vt:lpstr>
      <vt:lpstr>(n,t) - Shamir Secret Sharing </vt:lpstr>
      <vt:lpstr>(n,t) - Shamir Secret Sharing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Asynchronous Multiparty Computation with Linear Communication Complexity (Extended Abstract)</dc:title>
  <dc:creator>ARPITA PATRA</dc:creator>
  <cp:lastModifiedBy>ARPITA PATRA</cp:lastModifiedBy>
  <cp:revision>493</cp:revision>
  <dcterms:created xsi:type="dcterms:W3CDTF">2013-09-27T09:31:04Z</dcterms:created>
  <dcterms:modified xsi:type="dcterms:W3CDTF">2013-12-04T03:48:51Z</dcterms:modified>
</cp:coreProperties>
</file>