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6" r:id="rId2"/>
    <p:sldId id="259" r:id="rId3"/>
    <p:sldId id="257" r:id="rId4"/>
    <p:sldId id="274" r:id="rId5"/>
    <p:sldId id="275" r:id="rId6"/>
    <p:sldId id="276" r:id="rId7"/>
    <p:sldId id="300" r:id="rId8"/>
    <p:sldId id="263" r:id="rId9"/>
    <p:sldId id="266" r:id="rId10"/>
    <p:sldId id="278" r:id="rId11"/>
    <p:sldId id="298" r:id="rId12"/>
    <p:sldId id="267" r:id="rId13"/>
    <p:sldId id="299" r:id="rId14"/>
    <p:sldId id="281" r:id="rId15"/>
    <p:sldId id="279" r:id="rId16"/>
    <p:sldId id="270" r:id="rId17"/>
    <p:sldId id="282" r:id="rId18"/>
    <p:sldId id="283" r:id="rId19"/>
    <p:sldId id="284" r:id="rId20"/>
    <p:sldId id="269" r:id="rId21"/>
    <p:sldId id="287" r:id="rId22"/>
    <p:sldId id="288" r:id="rId23"/>
    <p:sldId id="291" r:id="rId24"/>
    <p:sldId id="289" r:id="rId25"/>
    <p:sldId id="290" r:id="rId26"/>
    <p:sldId id="304" r:id="rId27"/>
    <p:sldId id="294" r:id="rId28"/>
    <p:sldId id="286" r:id="rId29"/>
    <p:sldId id="303" r:id="rId30"/>
    <p:sldId id="285" r:id="rId31"/>
    <p:sldId id="305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0012D6-0454-4E73-AA98-9E2ACEAAAF1C}" type="datetimeFigureOut">
              <a:rPr lang="en-US" smtClean="0"/>
              <a:pPr/>
              <a:t>12/8/2010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1274FC-FB39-474B-AA99-90D728ED19E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1274FC-FB39-474B-AA99-90D728ED19E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 will mostly talk about public key but all the results </a:t>
            </a:r>
            <a:r>
              <a:rPr lang="en-US" dirty="0" err="1" smtClean="0"/>
              <a:t>appy</a:t>
            </a:r>
            <a:r>
              <a:rPr lang="en-US" dirty="0" smtClean="0"/>
              <a:t> to identity</a:t>
            </a:r>
            <a:r>
              <a:rPr lang="en-US" baseline="0" dirty="0" smtClean="0"/>
              <a:t>-based encryption too.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1274FC-FB39-474B-AA99-90D728ED19E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Variant of the </a:t>
            </a:r>
            <a:r>
              <a:rPr lang="en-US" dirty="0" err="1" smtClean="0"/>
              <a:t>Elgamal</a:t>
            </a:r>
            <a:r>
              <a:rPr lang="en-US" baseline="0" dirty="0" smtClean="0"/>
              <a:t> encryption scheme is used. Notion of anonymity was not formally studied at that point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1274FC-FB39-474B-AA99-90D728ED19E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1274FC-FB39-474B-AA99-90D728ED19E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1274FC-FB39-474B-AA99-90D728ED19ED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Among the anonymous schemes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1274FC-FB39-474B-AA99-90D728ED19ED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1274FC-FB39-474B-AA99-90D728ED19ED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w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772400" cy="16986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Anonymity and Robustness </a:t>
            </a:r>
            <a:br>
              <a:rPr lang="en-US" dirty="0" smtClean="0"/>
            </a:br>
            <a:r>
              <a:rPr lang="en-US" dirty="0" smtClean="0"/>
              <a:t>in </a:t>
            </a:r>
            <a:br>
              <a:rPr lang="en-US" dirty="0" smtClean="0"/>
            </a:br>
            <a:r>
              <a:rPr lang="en-US" dirty="0" smtClean="0"/>
              <a:t>Encryption Schemes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19600"/>
            <a:ext cx="6400800" cy="1752600"/>
          </a:xfrm>
        </p:spPr>
        <p:txBody>
          <a:bodyPr/>
          <a:lstStyle/>
          <a:p>
            <a:r>
              <a:rPr lang="en-US" sz="3600" dirty="0" err="1" smtClean="0">
                <a:solidFill>
                  <a:srgbClr val="002060"/>
                </a:solidFill>
              </a:rPr>
              <a:t>Payman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Mohassel</a:t>
            </a:r>
            <a:endParaRPr lang="en-US" sz="3600" dirty="0" smtClean="0">
              <a:solidFill>
                <a:srgbClr val="002060"/>
              </a:solidFill>
            </a:endParaRPr>
          </a:p>
          <a:p>
            <a:r>
              <a:rPr lang="en-US" sz="2800" dirty="0" smtClean="0">
                <a:solidFill>
                  <a:srgbClr val="FF0000"/>
                </a:solidFill>
              </a:rPr>
              <a:t>University of Calgary</a:t>
            </a:r>
            <a:endParaRPr lang="en-CA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Strong Robustness (SROB-CCA)</a:t>
            </a:r>
            <a:endParaRPr lang="en-CA" dirty="0"/>
          </a:p>
        </p:txBody>
      </p:sp>
      <p:pic>
        <p:nvPicPr>
          <p:cNvPr id="4" name="Picture 4" descr="C:\Documents and Settings\pmohasse\Local Settings\Temporary Internet Files\Content.IE5\2JSTM34V\MCj0423848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5029200"/>
            <a:ext cx="554892" cy="609600"/>
          </a:xfrm>
          <a:prstGeom prst="rect">
            <a:avLst/>
          </a:prstGeom>
          <a:noFill/>
        </p:spPr>
      </p:pic>
      <p:cxnSp>
        <p:nvCxnSpPr>
          <p:cNvPr id="15" name="Straight Arrow Connector 14"/>
          <p:cNvCxnSpPr/>
          <p:nvPr/>
        </p:nvCxnSpPr>
        <p:spPr>
          <a:xfrm rot="5400000" flipH="1" flipV="1">
            <a:off x="3390899" y="3543301"/>
            <a:ext cx="2286002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191000" y="3505200"/>
            <a:ext cx="4171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 </a:t>
            </a:r>
            <a:endParaRPr lang="en-CA" sz="2400" dirty="0"/>
          </a:p>
        </p:txBody>
      </p:sp>
      <p:sp>
        <p:nvSpPr>
          <p:cNvPr id="52" name="TextBox 51"/>
          <p:cNvSpPr txBox="1"/>
          <p:nvPr/>
        </p:nvSpPr>
        <p:spPr>
          <a:xfrm>
            <a:off x="3429000" y="1295400"/>
            <a:ext cx="219284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(pk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, sk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) </a:t>
            </a:r>
            <a:r>
              <a:rPr lang="en-US" sz="2000" dirty="0" smtClean="0">
                <a:sym typeface="Wingdings" pitchFamily="2" charset="2"/>
              </a:rPr>
              <a:t> </a:t>
            </a:r>
            <a:r>
              <a:rPr lang="en-US" sz="2000" dirty="0" smtClean="0"/>
              <a:t>KG(1</a:t>
            </a:r>
            <a:r>
              <a:rPr lang="en-US" sz="2000" baseline="30000" dirty="0" smtClean="0"/>
              <a:t>n</a:t>
            </a:r>
            <a:r>
              <a:rPr lang="en-US" sz="2000" dirty="0" smtClean="0"/>
              <a:t>) </a:t>
            </a:r>
          </a:p>
          <a:p>
            <a:r>
              <a:rPr lang="en-US" sz="2000" dirty="0" smtClean="0"/>
              <a:t>(pk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, sk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) </a:t>
            </a:r>
            <a:r>
              <a:rPr lang="en-US" sz="2000" dirty="0" smtClean="0">
                <a:sym typeface="Wingdings" pitchFamily="2" charset="2"/>
              </a:rPr>
              <a:t> KG(1</a:t>
            </a:r>
            <a:r>
              <a:rPr lang="en-US" sz="2000" baseline="30000" dirty="0" smtClean="0">
                <a:sym typeface="Wingdings" pitchFamily="2" charset="2"/>
              </a:rPr>
              <a:t>n</a:t>
            </a:r>
            <a:r>
              <a:rPr lang="en-US" sz="2000" dirty="0" smtClean="0">
                <a:sym typeface="Wingdings" pitchFamily="2" charset="2"/>
              </a:rPr>
              <a:t>)</a:t>
            </a:r>
            <a:endParaRPr lang="en-US" sz="2000" dirty="0" smtClean="0"/>
          </a:p>
        </p:txBody>
      </p:sp>
      <p:cxnSp>
        <p:nvCxnSpPr>
          <p:cNvPr id="54" name="Straight Arrow Connector 53"/>
          <p:cNvCxnSpPr/>
          <p:nvPr/>
        </p:nvCxnSpPr>
        <p:spPr>
          <a:xfrm rot="5400000">
            <a:off x="-64303" y="3517097"/>
            <a:ext cx="2438401" cy="28100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738207" y="3657600"/>
            <a:ext cx="10454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pk</a:t>
            </a:r>
            <a:r>
              <a:rPr lang="en-US" baseline="-25000" dirty="0" smtClean="0"/>
              <a:t>0</a:t>
            </a:r>
            <a:r>
              <a:rPr lang="en-US" dirty="0" smtClean="0"/>
              <a:t>, pk</a:t>
            </a:r>
            <a:r>
              <a:rPr lang="en-US" baseline="-25000" dirty="0" smtClean="0"/>
              <a:t>1    </a:t>
            </a:r>
            <a:endParaRPr lang="en-CA" dirty="0"/>
          </a:p>
        </p:txBody>
      </p:sp>
      <p:cxnSp>
        <p:nvCxnSpPr>
          <p:cNvPr id="57" name="Straight Arrow Connector 56"/>
          <p:cNvCxnSpPr/>
          <p:nvPr/>
        </p:nvCxnSpPr>
        <p:spPr>
          <a:xfrm rot="5400000" flipH="1" flipV="1">
            <a:off x="762000" y="3505200"/>
            <a:ext cx="24384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rot="5400000">
            <a:off x="1257301" y="3543301"/>
            <a:ext cx="2514599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1636830" y="4419600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</a:t>
            </a:r>
            <a:r>
              <a:rPr lang="en-US" baseline="-25000" dirty="0" err="1" smtClean="0"/>
              <a:t>i</a:t>
            </a:r>
            <a:r>
              <a:rPr lang="en-US" baseline="-25000" dirty="0" smtClean="0"/>
              <a:t> </a:t>
            </a:r>
            <a:r>
              <a:rPr lang="en-US" dirty="0" smtClean="0"/>
              <a:t>, b</a:t>
            </a:r>
            <a:r>
              <a:rPr lang="en-US" baseline="-25000" dirty="0" smtClean="0"/>
              <a:t>i  </a:t>
            </a:r>
            <a:endParaRPr lang="en-CA" dirty="0"/>
          </a:p>
        </p:txBody>
      </p:sp>
      <p:sp>
        <p:nvSpPr>
          <p:cNvPr id="60" name="TextBox 59"/>
          <p:cNvSpPr txBox="1"/>
          <p:nvPr/>
        </p:nvSpPr>
        <p:spPr>
          <a:xfrm>
            <a:off x="2107804" y="2590800"/>
            <a:ext cx="1321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Dec(</a:t>
            </a:r>
            <a:r>
              <a:rPr lang="en-US" dirty="0" err="1" smtClean="0"/>
              <a:t>sk</a:t>
            </a:r>
            <a:r>
              <a:rPr lang="en-US" baseline="-25000" dirty="0" err="1" smtClean="0"/>
              <a:t>bi</a:t>
            </a:r>
            <a:r>
              <a:rPr lang="en-US" dirty="0" smtClean="0"/>
              <a:t>, </a:t>
            </a:r>
            <a:r>
              <a:rPr lang="en-US" dirty="0" err="1" smtClean="0"/>
              <a:t>c</a:t>
            </a:r>
            <a:r>
              <a:rPr lang="en-US" baseline="-25000" dirty="0" err="1" smtClean="0"/>
              <a:t>i</a:t>
            </a:r>
            <a:r>
              <a:rPr lang="en-US" dirty="0" smtClean="0"/>
              <a:t>)</a:t>
            </a:r>
            <a:endParaRPr lang="en-CA" dirty="0"/>
          </a:p>
        </p:txBody>
      </p:sp>
      <p:sp>
        <p:nvSpPr>
          <p:cNvPr id="61" name="TextBox 60"/>
          <p:cNvSpPr txBox="1"/>
          <p:nvPr/>
        </p:nvSpPr>
        <p:spPr>
          <a:xfrm>
            <a:off x="3176607" y="3505200"/>
            <a:ext cx="7857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.  .  .  .</a:t>
            </a:r>
            <a:endParaRPr lang="en-CA" dirty="0"/>
          </a:p>
        </p:txBody>
      </p:sp>
      <p:sp>
        <p:nvSpPr>
          <p:cNvPr id="66" name="TextBox 65"/>
          <p:cNvSpPr txBox="1"/>
          <p:nvPr/>
        </p:nvSpPr>
        <p:spPr>
          <a:xfrm>
            <a:off x="3675173" y="1905000"/>
            <a:ext cx="17350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Challenger</a:t>
            </a:r>
            <a:endParaRPr lang="en-CA" sz="2800" dirty="0"/>
          </a:p>
        </p:txBody>
      </p:sp>
      <p:sp>
        <p:nvSpPr>
          <p:cNvPr id="68" name="TextBox 67"/>
          <p:cNvSpPr txBox="1"/>
          <p:nvPr/>
        </p:nvSpPr>
        <p:spPr>
          <a:xfrm>
            <a:off x="866228" y="5877580"/>
            <a:ext cx="66848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Adv wins if </a:t>
            </a:r>
            <a:r>
              <a:rPr lang="en-US" sz="2800" dirty="0" smtClean="0">
                <a:solidFill>
                  <a:srgbClr val="FF0000"/>
                </a:solidFill>
              </a:rPr>
              <a:t>Dec(sk</a:t>
            </a:r>
            <a:r>
              <a:rPr lang="en-US" sz="2800" baseline="-25000" dirty="0" smtClean="0">
                <a:solidFill>
                  <a:srgbClr val="FF0000"/>
                </a:solidFill>
              </a:rPr>
              <a:t>0</a:t>
            </a:r>
            <a:r>
              <a:rPr lang="en-US" sz="2800" dirty="0" smtClean="0">
                <a:solidFill>
                  <a:srgbClr val="FF0000"/>
                </a:solidFill>
              </a:rPr>
              <a:t>,</a:t>
            </a:r>
            <a:r>
              <a:rPr lang="en-US" sz="2800" dirty="0" smtClean="0">
                <a:solidFill>
                  <a:srgbClr val="FF0000"/>
                </a:solidFill>
              </a:rPr>
              <a:t>C) </a:t>
            </a:r>
            <a:r>
              <a:rPr lang="en-US" sz="2800" dirty="0" smtClean="0">
                <a:solidFill>
                  <a:srgbClr val="FF0000"/>
                </a:solidFill>
                <a:sym typeface="Wingdings" pitchFamily="2" charset="2"/>
              </a:rPr>
              <a:t>≠</a:t>
            </a:r>
            <a:r>
              <a:rPr lang="en-US" sz="2800" dirty="0" smtClean="0">
                <a:solidFill>
                  <a:srgbClr val="FF0000"/>
                </a:solidFill>
              </a:rPr>
              <a:t>     and </a:t>
            </a:r>
            <a:r>
              <a:rPr lang="en-US" sz="2800" dirty="0" smtClean="0">
                <a:solidFill>
                  <a:srgbClr val="FF0000"/>
                </a:solidFill>
              </a:rPr>
              <a:t>Dec(pk</a:t>
            </a:r>
            <a:r>
              <a:rPr lang="en-US" sz="2800" baseline="-25000" dirty="0" smtClean="0">
                <a:solidFill>
                  <a:srgbClr val="FF0000"/>
                </a:solidFill>
              </a:rPr>
              <a:t>1</a:t>
            </a:r>
            <a:r>
              <a:rPr lang="en-US" sz="2800" dirty="0" smtClean="0">
                <a:solidFill>
                  <a:srgbClr val="FF0000"/>
                </a:solidFill>
              </a:rPr>
              <a:t>,</a:t>
            </a:r>
            <a:r>
              <a:rPr lang="en-US" sz="2800" dirty="0" smtClean="0">
                <a:solidFill>
                  <a:srgbClr val="FF0000"/>
                </a:solidFill>
              </a:rPr>
              <a:t>C) </a:t>
            </a:r>
            <a:r>
              <a:rPr lang="en-US" sz="2800" dirty="0" smtClean="0">
                <a:solidFill>
                  <a:srgbClr val="FF0000"/>
                </a:solidFill>
                <a:sym typeface="Wingdings" pitchFamily="2" charset="2"/>
              </a:rPr>
              <a:t>≠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endParaRPr lang="en-US" sz="2800" dirty="0">
              <a:solidFill>
                <a:srgbClr val="FF0000"/>
              </a:solidFill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4419600" y="6019800"/>
            <a:ext cx="228600" cy="152400"/>
            <a:chOff x="7696200" y="533400"/>
            <a:chExt cx="609600" cy="533400"/>
          </a:xfrm>
        </p:grpSpPr>
        <p:cxnSp>
          <p:nvCxnSpPr>
            <p:cNvPr id="18" name="Straight Connector 17"/>
            <p:cNvCxnSpPr/>
            <p:nvPr/>
          </p:nvCxnSpPr>
          <p:spPr>
            <a:xfrm rot="5400000">
              <a:off x="7734300" y="800100"/>
              <a:ext cx="533400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0800000">
              <a:off x="7696200" y="1066800"/>
              <a:ext cx="609600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19"/>
          <p:cNvGrpSpPr/>
          <p:nvPr/>
        </p:nvGrpSpPr>
        <p:grpSpPr>
          <a:xfrm>
            <a:off x="7162800" y="6019800"/>
            <a:ext cx="228600" cy="152400"/>
            <a:chOff x="7696200" y="533400"/>
            <a:chExt cx="609600" cy="533400"/>
          </a:xfrm>
        </p:grpSpPr>
        <p:cxnSp>
          <p:nvCxnSpPr>
            <p:cNvPr id="21" name="Straight Connector 20"/>
            <p:cNvCxnSpPr/>
            <p:nvPr/>
          </p:nvCxnSpPr>
          <p:spPr>
            <a:xfrm rot="5400000">
              <a:off x="7734300" y="800100"/>
              <a:ext cx="533400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10800000">
              <a:off x="7696200" y="1066800"/>
              <a:ext cx="609600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What is Known?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Anonymity</a:t>
            </a:r>
          </a:p>
          <a:p>
            <a:pPr lvl="1"/>
            <a:r>
              <a:rPr lang="en-US" dirty="0" smtClean="0"/>
              <a:t>Not always satisfied</a:t>
            </a:r>
          </a:p>
          <a:p>
            <a:pPr lvl="1"/>
            <a:r>
              <a:rPr lang="en-US" dirty="0" smtClean="0"/>
              <a:t>y = </a:t>
            </a:r>
            <a:r>
              <a:rPr lang="en-US" dirty="0" err="1" smtClean="0"/>
              <a:t>x</a:t>
            </a:r>
            <a:r>
              <a:rPr lang="en-US" baseline="30000" dirty="0" err="1" smtClean="0"/>
              <a:t>e</a:t>
            </a:r>
            <a:r>
              <a:rPr lang="en-US" baseline="30000" dirty="0" smtClean="0"/>
              <a:t> </a:t>
            </a:r>
            <a:r>
              <a:rPr lang="en-US" dirty="0" smtClean="0"/>
              <a:t> mod N for random x</a:t>
            </a:r>
          </a:p>
          <a:p>
            <a:pPr lvl="1"/>
            <a:r>
              <a:rPr lang="en-US" dirty="0" smtClean="0"/>
              <a:t>pk</a:t>
            </a:r>
            <a:r>
              <a:rPr lang="en-US" baseline="-25000" dirty="0" smtClean="0"/>
              <a:t>0</a:t>
            </a:r>
            <a:r>
              <a:rPr lang="en-US" dirty="0" smtClean="0"/>
              <a:t> = (N</a:t>
            </a:r>
            <a:r>
              <a:rPr lang="en-US" baseline="-25000" dirty="0" smtClean="0"/>
              <a:t>0</a:t>
            </a:r>
            <a:r>
              <a:rPr lang="en-US" dirty="0" smtClean="0"/>
              <a:t>, e</a:t>
            </a:r>
            <a:r>
              <a:rPr lang="en-US" baseline="-25000" dirty="0" smtClean="0"/>
              <a:t>0</a:t>
            </a:r>
            <a:r>
              <a:rPr lang="en-US" dirty="0" smtClean="0"/>
              <a:t>)  pk</a:t>
            </a:r>
            <a:r>
              <a:rPr lang="en-US" baseline="-25000" dirty="0" smtClean="0"/>
              <a:t>1</a:t>
            </a:r>
            <a:r>
              <a:rPr lang="en-US" dirty="0" smtClean="0"/>
              <a:t> = (N</a:t>
            </a:r>
            <a:r>
              <a:rPr lang="en-US" baseline="-25000" dirty="0" smtClean="0"/>
              <a:t>1</a:t>
            </a:r>
            <a:r>
              <a:rPr lang="en-US" dirty="0" smtClean="0"/>
              <a:t>, e</a:t>
            </a:r>
            <a:r>
              <a:rPr lang="en-US" baseline="-25000" dirty="0" smtClean="0"/>
              <a:t>1</a:t>
            </a:r>
            <a:r>
              <a:rPr lang="en-US" dirty="0" smtClean="0"/>
              <a:t>), N</a:t>
            </a:r>
            <a:r>
              <a:rPr lang="en-US" baseline="-25000" dirty="0" smtClean="0"/>
              <a:t>1</a:t>
            </a:r>
            <a:r>
              <a:rPr lang="en-US" dirty="0" smtClean="0"/>
              <a:t> &gt; N</a:t>
            </a:r>
            <a:r>
              <a:rPr lang="en-US" baseline="-25000" dirty="0" smtClean="0"/>
              <a:t>0</a:t>
            </a:r>
            <a:r>
              <a:rPr lang="en-US" dirty="0" smtClean="0"/>
              <a:t>    </a:t>
            </a:r>
          </a:p>
          <a:p>
            <a:pPr lvl="1"/>
            <a:r>
              <a:rPr lang="en-CA" dirty="0" smtClean="0">
                <a:solidFill>
                  <a:srgbClr val="0070C0"/>
                </a:solidFill>
              </a:rPr>
              <a:t>If  y &gt; N</a:t>
            </a:r>
            <a:r>
              <a:rPr lang="en-CA" baseline="-25000" dirty="0" smtClean="0">
                <a:solidFill>
                  <a:srgbClr val="0070C0"/>
                </a:solidFill>
              </a:rPr>
              <a:t>0</a:t>
            </a:r>
            <a:r>
              <a:rPr lang="en-CA" dirty="0" smtClean="0">
                <a:solidFill>
                  <a:srgbClr val="0070C0"/>
                </a:solidFill>
              </a:rPr>
              <a:t> return pk</a:t>
            </a:r>
            <a:r>
              <a:rPr lang="en-CA" baseline="-25000" dirty="0" smtClean="0">
                <a:solidFill>
                  <a:srgbClr val="0070C0"/>
                </a:solidFill>
              </a:rPr>
              <a:t>1</a:t>
            </a:r>
            <a:r>
              <a:rPr lang="en-CA" dirty="0" smtClean="0">
                <a:solidFill>
                  <a:srgbClr val="0070C0"/>
                </a:solidFill>
              </a:rPr>
              <a:t> else return pk</a:t>
            </a:r>
            <a:r>
              <a:rPr lang="en-CA" baseline="-25000" dirty="0" smtClean="0">
                <a:solidFill>
                  <a:srgbClr val="0070C0"/>
                </a:solidFill>
              </a:rPr>
              <a:t>0</a:t>
            </a:r>
            <a:r>
              <a:rPr lang="en-CA" dirty="0" smtClean="0"/>
              <a:t> </a:t>
            </a:r>
          </a:p>
          <a:p>
            <a:r>
              <a:rPr lang="en-CA" dirty="0" smtClean="0"/>
              <a:t>Robustness</a:t>
            </a:r>
          </a:p>
          <a:p>
            <a:pPr lvl="1"/>
            <a:r>
              <a:rPr lang="en-CA" dirty="0" err="1" smtClean="0"/>
              <a:t>ElGamal</a:t>
            </a:r>
            <a:r>
              <a:rPr lang="en-CA" dirty="0" smtClean="0"/>
              <a:t> is not robust</a:t>
            </a:r>
          </a:p>
          <a:p>
            <a:pPr lvl="1"/>
            <a:r>
              <a:rPr lang="en-CA" dirty="0" smtClean="0"/>
              <a:t>[pk</a:t>
            </a:r>
            <a:r>
              <a:rPr lang="en-CA" baseline="-25000" dirty="0" smtClean="0"/>
              <a:t>0</a:t>
            </a:r>
            <a:r>
              <a:rPr lang="en-CA" dirty="0" smtClean="0"/>
              <a:t> = (G, p, g, </a:t>
            </a:r>
            <a:r>
              <a:rPr lang="en-CA" dirty="0" err="1" smtClean="0"/>
              <a:t>g</a:t>
            </a:r>
            <a:r>
              <a:rPr lang="en-CA" baseline="30000" dirty="0" err="1" smtClean="0"/>
              <a:t>x</a:t>
            </a:r>
            <a:r>
              <a:rPr lang="en-CA" dirty="0" smtClean="0"/>
              <a:t>)</a:t>
            </a:r>
            <a:r>
              <a:rPr lang="en-CA" baseline="30000" dirty="0" smtClean="0"/>
              <a:t> </a:t>
            </a:r>
            <a:r>
              <a:rPr lang="en-CA" dirty="0" smtClean="0"/>
              <a:t>, </a:t>
            </a:r>
            <a:r>
              <a:rPr lang="en-CA" dirty="0" smtClean="0"/>
              <a:t>sk</a:t>
            </a:r>
            <a:r>
              <a:rPr lang="en-CA" baseline="-25000" dirty="0" smtClean="0"/>
              <a:t>0</a:t>
            </a:r>
            <a:r>
              <a:rPr lang="en-CA" dirty="0" smtClean="0"/>
              <a:t> = x] , [pk</a:t>
            </a:r>
            <a:r>
              <a:rPr lang="en-CA" baseline="-25000" dirty="0" smtClean="0"/>
              <a:t>1</a:t>
            </a:r>
            <a:r>
              <a:rPr lang="en-CA" dirty="0" smtClean="0"/>
              <a:t> = (G, p, g, </a:t>
            </a:r>
            <a:r>
              <a:rPr lang="en-CA" dirty="0" err="1" smtClean="0"/>
              <a:t>g</a:t>
            </a:r>
            <a:r>
              <a:rPr lang="en-CA" baseline="30000" dirty="0" err="1" smtClean="0"/>
              <a:t>y</a:t>
            </a:r>
            <a:r>
              <a:rPr lang="en-CA" dirty="0" smtClean="0"/>
              <a:t>), </a:t>
            </a:r>
            <a:r>
              <a:rPr lang="en-CA" dirty="0" smtClean="0"/>
              <a:t>sk</a:t>
            </a:r>
            <a:r>
              <a:rPr lang="en-CA" baseline="-25000" dirty="0" smtClean="0"/>
              <a:t>1</a:t>
            </a:r>
            <a:r>
              <a:rPr lang="en-CA" dirty="0" smtClean="0"/>
              <a:t> = y]</a:t>
            </a:r>
          </a:p>
          <a:p>
            <a:pPr lvl="1"/>
            <a:r>
              <a:rPr lang="en-CA" dirty="0" smtClean="0"/>
              <a:t>Enc(pk</a:t>
            </a:r>
            <a:r>
              <a:rPr lang="en-CA" baseline="-25000" dirty="0" smtClean="0"/>
              <a:t>0</a:t>
            </a:r>
            <a:r>
              <a:rPr lang="en-CA" dirty="0" smtClean="0"/>
              <a:t>, m) = (c</a:t>
            </a:r>
            <a:r>
              <a:rPr lang="en-CA" baseline="-25000" dirty="0" smtClean="0"/>
              <a:t>1</a:t>
            </a:r>
            <a:r>
              <a:rPr lang="en-CA" dirty="0" smtClean="0"/>
              <a:t>, c</a:t>
            </a:r>
            <a:r>
              <a:rPr lang="en-CA" baseline="-25000" dirty="0" smtClean="0"/>
              <a:t>2</a:t>
            </a:r>
            <a:r>
              <a:rPr lang="en-CA" dirty="0" smtClean="0"/>
              <a:t>) = (</a:t>
            </a:r>
            <a:r>
              <a:rPr lang="en-CA" dirty="0" err="1" smtClean="0"/>
              <a:t>g</a:t>
            </a:r>
            <a:r>
              <a:rPr lang="en-CA" baseline="30000" dirty="0" err="1" smtClean="0"/>
              <a:t>r</a:t>
            </a:r>
            <a:r>
              <a:rPr lang="en-CA" baseline="30000" dirty="0" smtClean="0"/>
              <a:t> </a:t>
            </a:r>
            <a:r>
              <a:rPr lang="en-CA" dirty="0" smtClean="0"/>
              <a:t>, </a:t>
            </a:r>
            <a:r>
              <a:rPr lang="en-CA" dirty="0" err="1" smtClean="0"/>
              <a:t>mg</a:t>
            </a:r>
            <a:r>
              <a:rPr lang="en-CA" baseline="30000" dirty="0" err="1" smtClean="0"/>
              <a:t>xr</a:t>
            </a:r>
            <a:r>
              <a:rPr lang="en-CA" dirty="0" smtClean="0"/>
              <a:t>)</a:t>
            </a:r>
          </a:p>
          <a:p>
            <a:pPr lvl="1"/>
            <a:r>
              <a:rPr lang="en-CA" dirty="0" smtClean="0">
                <a:solidFill>
                  <a:srgbClr val="0070C0"/>
                </a:solidFill>
              </a:rPr>
              <a:t>m’ = Dec(sk</a:t>
            </a:r>
            <a:r>
              <a:rPr lang="en-CA" baseline="-25000" dirty="0" smtClean="0">
                <a:solidFill>
                  <a:srgbClr val="0070C0"/>
                </a:solidFill>
              </a:rPr>
              <a:t>1</a:t>
            </a:r>
            <a:r>
              <a:rPr lang="en-CA" dirty="0" smtClean="0">
                <a:solidFill>
                  <a:srgbClr val="0070C0"/>
                </a:solidFill>
              </a:rPr>
              <a:t>, (c</a:t>
            </a:r>
            <a:r>
              <a:rPr lang="en-CA" baseline="-25000" dirty="0" smtClean="0">
                <a:solidFill>
                  <a:srgbClr val="0070C0"/>
                </a:solidFill>
              </a:rPr>
              <a:t>1</a:t>
            </a:r>
            <a:r>
              <a:rPr lang="en-CA" dirty="0" smtClean="0">
                <a:solidFill>
                  <a:srgbClr val="0070C0"/>
                </a:solidFill>
              </a:rPr>
              <a:t>, c</a:t>
            </a:r>
            <a:r>
              <a:rPr lang="en-CA" baseline="-25000" dirty="0" smtClean="0">
                <a:solidFill>
                  <a:srgbClr val="0070C0"/>
                </a:solidFill>
              </a:rPr>
              <a:t>2</a:t>
            </a:r>
            <a:r>
              <a:rPr lang="en-CA" dirty="0" smtClean="0">
                <a:solidFill>
                  <a:srgbClr val="0070C0"/>
                </a:solidFill>
              </a:rPr>
              <a:t>)) = c</a:t>
            </a:r>
            <a:r>
              <a:rPr lang="en-CA" baseline="-25000" dirty="0" smtClean="0">
                <a:solidFill>
                  <a:srgbClr val="0070C0"/>
                </a:solidFill>
              </a:rPr>
              <a:t>2</a:t>
            </a:r>
            <a:r>
              <a:rPr lang="en-CA" dirty="0" smtClean="0">
                <a:solidFill>
                  <a:srgbClr val="0070C0"/>
                </a:solidFill>
              </a:rPr>
              <a:t>/c</a:t>
            </a:r>
            <a:r>
              <a:rPr lang="en-CA" baseline="-25000" dirty="0" smtClean="0">
                <a:solidFill>
                  <a:srgbClr val="0070C0"/>
                </a:solidFill>
              </a:rPr>
              <a:t>1</a:t>
            </a:r>
            <a:r>
              <a:rPr lang="en-CA" baseline="30000" dirty="0" smtClean="0">
                <a:solidFill>
                  <a:srgbClr val="0070C0"/>
                </a:solidFill>
              </a:rPr>
              <a:t>y</a:t>
            </a:r>
            <a:r>
              <a:rPr lang="en-CA" dirty="0" smtClean="0">
                <a:solidFill>
                  <a:srgbClr val="0070C0"/>
                </a:solidFill>
              </a:rPr>
              <a:t> = mg</a:t>
            </a:r>
            <a:r>
              <a:rPr lang="en-CA" baseline="30000" dirty="0" smtClean="0">
                <a:solidFill>
                  <a:srgbClr val="0070C0"/>
                </a:solidFill>
              </a:rPr>
              <a:t>(x-y)r</a:t>
            </a:r>
            <a:r>
              <a:rPr lang="en-CA" dirty="0" smtClean="0">
                <a:solidFill>
                  <a:srgbClr val="0070C0"/>
                </a:solidFill>
              </a:rPr>
              <a:t> </a:t>
            </a:r>
            <a:endParaRPr lang="en-CA" dirty="0" smtClean="0"/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Known?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Anonymous PKE and IBE</a:t>
            </a:r>
          </a:p>
          <a:p>
            <a:pPr lvl="1"/>
            <a:r>
              <a:rPr lang="en-US" dirty="0" smtClean="0"/>
              <a:t>[</a:t>
            </a:r>
            <a:r>
              <a:rPr lang="en-US" dirty="0" err="1" smtClean="0"/>
              <a:t>Bellare</a:t>
            </a:r>
            <a:r>
              <a:rPr lang="en-US" dirty="0" smtClean="0"/>
              <a:t> et al. 2001], [</a:t>
            </a:r>
            <a:r>
              <a:rPr lang="en-US" dirty="0" err="1" smtClean="0"/>
              <a:t>Abdalla</a:t>
            </a:r>
            <a:r>
              <a:rPr lang="en-US" dirty="0" smtClean="0"/>
              <a:t> et al. 2008]</a:t>
            </a:r>
          </a:p>
          <a:p>
            <a:pPr lvl="1"/>
            <a:r>
              <a:rPr lang="en-US" dirty="0" smtClean="0"/>
              <a:t>PKE: </a:t>
            </a:r>
            <a:r>
              <a:rPr lang="en-US" dirty="0" smtClean="0">
                <a:solidFill>
                  <a:srgbClr val="0070C0"/>
                </a:solidFill>
              </a:rPr>
              <a:t>DHIES, [Cramer-Shoup’01]</a:t>
            </a:r>
          </a:p>
          <a:p>
            <a:pPr lvl="1"/>
            <a:r>
              <a:rPr lang="en-US" dirty="0" smtClean="0"/>
              <a:t>IBE:</a:t>
            </a:r>
            <a:r>
              <a:rPr lang="en-US" dirty="0" smtClean="0">
                <a:solidFill>
                  <a:srgbClr val="0070C0"/>
                </a:solidFill>
              </a:rPr>
              <a:t> [Boneh-Franklin’01], [Boyen-Waters’06]</a:t>
            </a:r>
          </a:p>
          <a:p>
            <a:r>
              <a:rPr lang="en-US" dirty="0" smtClean="0"/>
              <a:t>Robust PKE and IBE</a:t>
            </a:r>
          </a:p>
          <a:p>
            <a:pPr lvl="1"/>
            <a:r>
              <a:rPr lang="en-US" dirty="0" smtClean="0"/>
              <a:t>[</a:t>
            </a:r>
            <a:r>
              <a:rPr lang="en-US" dirty="0" err="1" smtClean="0"/>
              <a:t>Abdalla</a:t>
            </a:r>
            <a:r>
              <a:rPr lang="en-US" dirty="0" smtClean="0"/>
              <a:t> et al</a:t>
            </a:r>
            <a:r>
              <a:rPr lang="en-US" dirty="0" smtClean="0"/>
              <a:t>. </a:t>
            </a:r>
            <a:r>
              <a:rPr lang="en-US" dirty="0" smtClean="0"/>
              <a:t>2010]</a:t>
            </a:r>
          </a:p>
          <a:p>
            <a:pPr lvl="2"/>
            <a:r>
              <a:rPr lang="en-US" dirty="0" smtClean="0"/>
              <a:t>Strongly robust IBE: </a:t>
            </a:r>
            <a:r>
              <a:rPr lang="en-US" dirty="0" smtClean="0">
                <a:solidFill>
                  <a:srgbClr val="0070C0"/>
                </a:solidFill>
              </a:rPr>
              <a:t>[Boneh-Franklin’01]</a:t>
            </a:r>
          </a:p>
          <a:p>
            <a:pPr lvl="2"/>
            <a:r>
              <a:rPr lang="en-US" dirty="0" smtClean="0"/>
              <a:t>Weakly robust PKE: </a:t>
            </a:r>
            <a:r>
              <a:rPr lang="en-US" dirty="0" smtClean="0">
                <a:solidFill>
                  <a:srgbClr val="0070C0"/>
                </a:solidFill>
              </a:rPr>
              <a:t>DHIES, [Cramer-Shoup’01]</a:t>
            </a:r>
          </a:p>
          <a:p>
            <a:pPr lvl="2"/>
            <a:r>
              <a:rPr lang="en-US" dirty="0" smtClean="0"/>
              <a:t>Not robust: </a:t>
            </a:r>
            <a:r>
              <a:rPr lang="en-US" dirty="0" smtClean="0">
                <a:solidFill>
                  <a:srgbClr val="0070C0"/>
                </a:solidFill>
              </a:rPr>
              <a:t>[Boyen-Waters’06]</a:t>
            </a:r>
          </a:p>
          <a:p>
            <a:pPr lvl="1"/>
            <a:endParaRPr lang="en-US" dirty="0" smtClean="0"/>
          </a:p>
          <a:p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Contribution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Studying anonymity of </a:t>
            </a:r>
            <a:r>
              <a:rPr lang="en-US" dirty="0" smtClean="0">
                <a:solidFill>
                  <a:srgbClr val="0070C0"/>
                </a:solidFill>
              </a:rPr>
              <a:t>hybrid encryption</a:t>
            </a:r>
          </a:p>
          <a:p>
            <a:pPr lvl="1"/>
            <a:r>
              <a:rPr lang="en-US" dirty="0" smtClean="0"/>
              <a:t>Positive and negative results</a:t>
            </a:r>
          </a:p>
          <a:p>
            <a:endParaRPr lang="en-US" dirty="0" smtClean="0"/>
          </a:p>
          <a:p>
            <a:r>
              <a:rPr lang="en-US" dirty="0" smtClean="0"/>
              <a:t>More efficient transformations for </a:t>
            </a:r>
            <a:r>
              <a:rPr lang="en-US" dirty="0" smtClean="0">
                <a:solidFill>
                  <a:srgbClr val="0070C0"/>
                </a:solidFill>
              </a:rPr>
              <a:t>robust encryption schemes</a:t>
            </a:r>
          </a:p>
          <a:p>
            <a:pPr lvl="1"/>
            <a:r>
              <a:rPr lang="en-US" dirty="0" smtClean="0"/>
              <a:t>Computation and ciphertext </a:t>
            </a:r>
            <a:r>
              <a:rPr lang="en-US" dirty="0" smtClean="0"/>
              <a:t>size</a:t>
            </a:r>
          </a:p>
          <a:p>
            <a:pPr lvl="1"/>
            <a:r>
              <a:rPr lang="en-US" dirty="0" smtClean="0"/>
              <a:t>Please see the paper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52400" y="2362200"/>
            <a:ext cx="9372600" cy="2819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dirty="0" smtClean="0"/>
              <a:t>   Question: Given an </a:t>
            </a:r>
            <a:r>
              <a:rPr lang="en-US" sz="4000" dirty="0" smtClean="0">
                <a:solidFill>
                  <a:srgbClr val="0070C0"/>
                </a:solidFill>
              </a:rPr>
              <a:t>“anonymous PKE/IBE” </a:t>
            </a:r>
            <a:r>
              <a:rPr lang="en-US" sz="4000" dirty="0" smtClean="0"/>
              <a:t>and an </a:t>
            </a:r>
            <a:r>
              <a:rPr lang="en-US" sz="4000" dirty="0" smtClean="0">
                <a:solidFill>
                  <a:srgbClr val="0070C0"/>
                </a:solidFill>
              </a:rPr>
              <a:t>“anonymous SKE”</a:t>
            </a:r>
            <a:r>
              <a:rPr lang="en-US" sz="4000" dirty="0" smtClean="0"/>
              <a:t>,</a:t>
            </a:r>
            <a:r>
              <a:rPr lang="en-US" sz="4000" dirty="0" smtClean="0">
                <a:solidFill>
                  <a:srgbClr val="0070C0"/>
                </a:solidFill>
              </a:rPr>
              <a:t> </a:t>
            </a:r>
            <a:r>
              <a:rPr lang="en-US" sz="4000" dirty="0" smtClean="0"/>
              <a:t>is the hybrid encryption scheme also </a:t>
            </a:r>
            <a:r>
              <a:rPr lang="en-US" sz="4000" dirty="0" smtClean="0">
                <a:solidFill>
                  <a:srgbClr val="0070C0"/>
                </a:solidFill>
              </a:rPr>
              <a:t>anonymous</a:t>
            </a:r>
            <a:r>
              <a:rPr lang="en-US" sz="4000" dirty="0" smtClean="0"/>
              <a:t>?</a:t>
            </a:r>
            <a:endParaRPr lang="en-US" sz="40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Anonymity of Hybrid Encryption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ANON-CPA PKE/IBE  + IND-CPA SKE</a:t>
            </a:r>
          </a:p>
          <a:p>
            <a:pPr lvl="1"/>
            <a:r>
              <a:rPr lang="en-US" dirty="0" smtClean="0"/>
              <a:t>The hybrid encryption is ANON-CPA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[negative] </a:t>
            </a:r>
            <a:r>
              <a:rPr lang="en-US" dirty="0" smtClean="0"/>
              <a:t>ANON-CCA PKE/IBE + IND-CCA SKE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The hybrid encryption is NOT always ANON-CCA</a:t>
            </a:r>
          </a:p>
          <a:p>
            <a:pPr lvl="1"/>
            <a:r>
              <a:rPr lang="en-US" dirty="0" smtClean="0"/>
              <a:t>True if SKE is ANON-CCA or more 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[positive] </a:t>
            </a:r>
            <a:r>
              <a:rPr lang="en-US" dirty="0" smtClean="0"/>
              <a:t>(WROB + ANON)-CCA PKE/IBE + AE SKE</a:t>
            </a:r>
          </a:p>
          <a:p>
            <a:pPr lvl="1"/>
            <a:r>
              <a:rPr lang="en-US" dirty="0" smtClean="0"/>
              <a:t>The hybrid encryption is ANON-CCA</a:t>
            </a:r>
          </a:p>
          <a:p>
            <a:pPr lvl="1"/>
            <a:r>
              <a:rPr lang="en-US" dirty="0" smtClean="0"/>
              <a:t>More evidence that “anonymity” and “robustness” are needed simultaneously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Counter Example (PKE)  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Start with (WROB + ANON)-CCA PKE</a:t>
            </a:r>
            <a:r>
              <a:rPr lang="en-US" baseline="-25000" dirty="0" smtClean="0"/>
              <a:t>1</a:t>
            </a:r>
          </a:p>
          <a:p>
            <a:pPr lvl="1"/>
            <a:r>
              <a:rPr lang="en-US" dirty="0" smtClean="0"/>
              <a:t>PKE</a:t>
            </a:r>
            <a:r>
              <a:rPr lang="en-US" baseline="-25000" dirty="0" smtClean="0"/>
              <a:t>1</a:t>
            </a:r>
            <a:r>
              <a:rPr lang="en-US" dirty="0" smtClean="0"/>
              <a:t> = (KG</a:t>
            </a:r>
            <a:r>
              <a:rPr lang="en-US" baseline="-25000" dirty="0" smtClean="0"/>
              <a:t>1</a:t>
            </a:r>
            <a:r>
              <a:rPr lang="en-US" dirty="0" smtClean="0"/>
              <a:t>, Enc</a:t>
            </a:r>
            <a:r>
              <a:rPr lang="en-US" baseline="-25000" dirty="0" smtClean="0"/>
              <a:t>1</a:t>
            </a:r>
            <a:r>
              <a:rPr lang="en-US" dirty="0" smtClean="0"/>
              <a:t>, Dec</a:t>
            </a:r>
            <a:r>
              <a:rPr lang="en-US" baseline="-25000" dirty="0" smtClean="0"/>
              <a:t>1</a:t>
            </a:r>
            <a:r>
              <a:rPr lang="en-US" dirty="0" smtClean="0"/>
              <a:t>)</a:t>
            </a:r>
          </a:p>
          <a:p>
            <a:r>
              <a:rPr lang="en-US" dirty="0" smtClean="0"/>
              <a:t>Build PKE</a:t>
            </a:r>
            <a:r>
              <a:rPr lang="en-US" baseline="-25000" dirty="0" smtClean="0"/>
              <a:t>2 </a:t>
            </a:r>
            <a:r>
              <a:rPr lang="en-US" dirty="0" smtClean="0"/>
              <a:t> = (KG</a:t>
            </a:r>
            <a:r>
              <a:rPr lang="en-US" baseline="-25000" dirty="0" smtClean="0"/>
              <a:t>2</a:t>
            </a:r>
            <a:r>
              <a:rPr lang="en-US" dirty="0" smtClean="0"/>
              <a:t>, Enc</a:t>
            </a:r>
            <a:r>
              <a:rPr lang="en-US" baseline="-25000" dirty="0" smtClean="0"/>
              <a:t>2</a:t>
            </a:r>
            <a:r>
              <a:rPr lang="en-US" dirty="0" smtClean="0"/>
              <a:t>, Dec</a:t>
            </a:r>
            <a:r>
              <a:rPr lang="en-US" baseline="-25000" dirty="0" smtClean="0"/>
              <a:t>2</a:t>
            </a:r>
            <a:r>
              <a:rPr lang="en-US" dirty="0" smtClean="0"/>
              <a:t>) </a:t>
            </a:r>
            <a:endParaRPr lang="en-US" baseline="-25000" dirty="0" smtClean="0"/>
          </a:p>
          <a:p>
            <a:pPr lvl="1"/>
            <a:r>
              <a:rPr lang="en-US" dirty="0" smtClean="0"/>
              <a:t>Dec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Run Dec</a:t>
            </a:r>
            <a:r>
              <a:rPr lang="en-US" baseline="-25000" dirty="0" smtClean="0"/>
              <a:t>1</a:t>
            </a:r>
            <a:r>
              <a:rPr lang="en-US" dirty="0" smtClean="0"/>
              <a:t>, if it returns         return 0</a:t>
            </a:r>
            <a:r>
              <a:rPr lang="en-US" baseline="30000" dirty="0" smtClean="0"/>
              <a:t>n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Else return what Dec</a:t>
            </a:r>
            <a:r>
              <a:rPr lang="en-US" baseline="-25000" dirty="0" smtClean="0"/>
              <a:t>1</a:t>
            </a:r>
            <a:r>
              <a:rPr lang="en-US" dirty="0" smtClean="0"/>
              <a:t> outputs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PKE</a:t>
            </a:r>
            <a:r>
              <a:rPr lang="en-US" baseline="-25000" dirty="0" smtClean="0">
                <a:solidFill>
                  <a:srgbClr val="0070C0"/>
                </a:solidFill>
              </a:rPr>
              <a:t>2</a:t>
            </a:r>
            <a:r>
              <a:rPr lang="en-US" dirty="0" smtClean="0">
                <a:solidFill>
                  <a:srgbClr val="0070C0"/>
                </a:solidFill>
              </a:rPr>
              <a:t> is still ANON-CCA</a:t>
            </a:r>
            <a:endParaRPr lang="en-US" baseline="-25000" dirty="0" smtClean="0">
              <a:solidFill>
                <a:srgbClr val="0070C0"/>
              </a:solidFill>
            </a:endParaRPr>
          </a:p>
          <a:p>
            <a:pPr lvl="1"/>
            <a:endParaRPr lang="en-CA" dirty="0"/>
          </a:p>
        </p:txBody>
      </p:sp>
      <p:grpSp>
        <p:nvGrpSpPr>
          <p:cNvPr id="10" name="Group 9"/>
          <p:cNvGrpSpPr/>
          <p:nvPr/>
        </p:nvGrpSpPr>
        <p:grpSpPr>
          <a:xfrm>
            <a:off x="4572000" y="3886200"/>
            <a:ext cx="228600" cy="152400"/>
            <a:chOff x="7696200" y="533400"/>
            <a:chExt cx="609600" cy="533400"/>
          </a:xfrm>
        </p:grpSpPr>
        <p:cxnSp>
          <p:nvCxnSpPr>
            <p:cNvPr id="5" name="Straight Connector 4"/>
            <p:cNvCxnSpPr/>
            <p:nvPr/>
          </p:nvCxnSpPr>
          <p:spPr>
            <a:xfrm rot="5400000">
              <a:off x="7734300" y="800100"/>
              <a:ext cx="5334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10800000">
              <a:off x="7696200" y="1066800"/>
              <a:ext cx="6096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Counter Example (SKE)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use a key-binding IND-CCA SKE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>
                <a:solidFill>
                  <a:srgbClr val="0070C0"/>
                </a:solidFill>
              </a:rPr>
              <a:t>Key-binding</a:t>
            </a:r>
            <a:r>
              <a:rPr lang="en-US" dirty="0" smtClean="0"/>
              <a:t> SKE = (K, SE, SD)</a:t>
            </a:r>
          </a:p>
          <a:p>
            <a:pPr lvl="1"/>
            <a:r>
              <a:rPr lang="en-US" dirty="0" smtClean="0"/>
              <a:t>For any k </a:t>
            </a:r>
            <a:r>
              <a:rPr lang="en-US" dirty="0" smtClean="0">
                <a:sym typeface="Wingdings" pitchFamily="2" charset="2"/>
              </a:rPr>
              <a:t> K, randomness r, and message m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There is no k’ ≠ k where </a:t>
            </a:r>
            <a:r>
              <a:rPr lang="en-US" dirty="0" err="1" smtClean="0">
                <a:sym typeface="Wingdings" pitchFamily="2" charset="2"/>
              </a:rPr>
              <a:t>SD</a:t>
            </a:r>
            <a:r>
              <a:rPr lang="en-US" baseline="-25000" dirty="0" err="1" smtClean="0">
                <a:sym typeface="Wingdings" pitchFamily="2" charset="2"/>
              </a:rPr>
              <a:t>k</a:t>
            </a:r>
            <a:r>
              <a:rPr lang="en-US" baseline="-25000" dirty="0" smtClean="0">
                <a:sym typeface="Wingdings" pitchFamily="2" charset="2"/>
              </a:rPr>
              <a:t>’</a:t>
            </a:r>
            <a:r>
              <a:rPr lang="en-US" dirty="0" smtClean="0">
                <a:sym typeface="Wingdings" pitchFamily="2" charset="2"/>
              </a:rPr>
              <a:t>(</a:t>
            </a:r>
            <a:r>
              <a:rPr lang="en-US" dirty="0" err="1" smtClean="0">
                <a:sym typeface="Wingdings" pitchFamily="2" charset="2"/>
              </a:rPr>
              <a:t>SE</a:t>
            </a:r>
            <a:r>
              <a:rPr lang="en-US" baseline="-25000" dirty="0" err="1" smtClean="0">
                <a:sym typeface="Wingdings" pitchFamily="2" charset="2"/>
              </a:rPr>
              <a:t>k</a:t>
            </a:r>
            <a:r>
              <a:rPr lang="en-US" dirty="0" smtClean="0">
                <a:sym typeface="Wingdings" pitchFamily="2" charset="2"/>
              </a:rPr>
              <a:t>(</a:t>
            </a:r>
            <a:r>
              <a:rPr lang="en-US" dirty="0" err="1" smtClean="0">
                <a:sym typeface="Wingdings" pitchFamily="2" charset="2"/>
              </a:rPr>
              <a:t>m,r</a:t>
            </a:r>
            <a:r>
              <a:rPr lang="en-US" dirty="0" smtClean="0">
                <a:sym typeface="Wingdings" pitchFamily="2" charset="2"/>
              </a:rPr>
              <a:t>)) ≠ </a:t>
            </a:r>
            <a:r>
              <a:rPr lang="en-US" dirty="0" smtClean="0"/>
              <a:t> </a:t>
            </a:r>
          </a:p>
          <a:p>
            <a:r>
              <a:rPr lang="en-US" dirty="0" smtClean="0"/>
              <a:t>PKE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dirty="0" smtClean="0"/>
              <a:t>+ </a:t>
            </a:r>
            <a:r>
              <a:rPr lang="en-US" dirty="0" smtClean="0"/>
              <a:t>key-binding SKE</a:t>
            </a:r>
          </a:p>
          <a:p>
            <a:pPr lvl="1"/>
            <a:r>
              <a:rPr lang="en-US" dirty="0" smtClean="0"/>
              <a:t>Not ANON-CCA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7010400" y="3352800"/>
            <a:ext cx="228600" cy="152400"/>
            <a:chOff x="7696200" y="533400"/>
            <a:chExt cx="609600" cy="533400"/>
          </a:xfrm>
        </p:grpSpPr>
        <p:cxnSp>
          <p:nvCxnSpPr>
            <p:cNvPr id="5" name="Straight Connector 4"/>
            <p:cNvCxnSpPr/>
            <p:nvPr/>
          </p:nvCxnSpPr>
          <p:spPr>
            <a:xfrm rot="5400000">
              <a:off x="7734300" y="800100"/>
              <a:ext cx="5334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rot="10800000">
              <a:off x="7696200" y="1066800"/>
              <a:ext cx="6096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Counter Example</a:t>
            </a:r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>
          <a:xfrm rot="5400000" flipH="1" flipV="1">
            <a:off x="533400" y="3810000"/>
            <a:ext cx="20574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398874" y="3962400"/>
            <a:ext cx="4299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</a:t>
            </a:r>
            <a:endParaRPr lang="en-CA" sz="2400" dirty="0"/>
          </a:p>
        </p:txBody>
      </p:sp>
      <p:cxnSp>
        <p:nvCxnSpPr>
          <p:cNvPr id="6" name="Straight Arrow Connector 5"/>
          <p:cNvCxnSpPr/>
          <p:nvPr/>
        </p:nvCxnSpPr>
        <p:spPr>
          <a:xfrm rot="5400000">
            <a:off x="2450020" y="3848100"/>
            <a:ext cx="2132806" cy="769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828800" y="2667000"/>
            <a:ext cx="396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(c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c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) = (Enc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(</a:t>
            </a:r>
            <a:r>
              <a:rPr lang="en-US" sz="2400" dirty="0" err="1" smtClean="0"/>
              <a:t>pk</a:t>
            </a:r>
            <a:r>
              <a:rPr lang="en-US" sz="2400" baseline="-25000" dirty="0" err="1" smtClean="0"/>
              <a:t>b</a:t>
            </a:r>
            <a:r>
              <a:rPr lang="en-US" sz="2400" dirty="0" err="1" smtClean="0"/>
              <a:t>,k</a:t>
            </a:r>
            <a:r>
              <a:rPr lang="en-US" sz="2400" dirty="0" smtClean="0"/>
              <a:t>), SE(</a:t>
            </a:r>
            <a:r>
              <a:rPr lang="en-US" sz="2400" dirty="0" err="1" smtClean="0"/>
              <a:t>k,m</a:t>
            </a:r>
            <a:r>
              <a:rPr lang="en-US" sz="2400" dirty="0" smtClean="0"/>
              <a:t>))</a:t>
            </a:r>
            <a:r>
              <a:rPr lang="en-US" sz="2400" baseline="-25000" dirty="0" smtClean="0"/>
              <a:t> </a:t>
            </a:r>
            <a:r>
              <a:rPr lang="en-US" sz="2400" dirty="0" smtClean="0"/>
              <a:t>  </a:t>
            </a:r>
            <a:endParaRPr lang="en-CA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3276600" y="2143780"/>
            <a:ext cx="17350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Challenger</a:t>
            </a:r>
            <a:endParaRPr lang="en-CA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3200400" y="1219200"/>
            <a:ext cx="219284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(pk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, sk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) </a:t>
            </a:r>
            <a:r>
              <a:rPr lang="en-US" sz="2000" dirty="0" smtClean="0">
                <a:sym typeface="Wingdings" pitchFamily="2" charset="2"/>
              </a:rPr>
              <a:t> </a:t>
            </a:r>
            <a:r>
              <a:rPr lang="en-US" sz="2000" dirty="0" smtClean="0"/>
              <a:t>KG(1</a:t>
            </a:r>
            <a:r>
              <a:rPr lang="en-US" sz="2000" baseline="30000" dirty="0" smtClean="0"/>
              <a:t>n</a:t>
            </a:r>
            <a:r>
              <a:rPr lang="en-US" sz="2000" dirty="0" smtClean="0"/>
              <a:t>) </a:t>
            </a:r>
          </a:p>
          <a:p>
            <a:r>
              <a:rPr lang="en-US" sz="2000" dirty="0" smtClean="0"/>
              <a:t>(pk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, sk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) </a:t>
            </a:r>
            <a:r>
              <a:rPr lang="en-US" sz="2000" dirty="0" smtClean="0">
                <a:sym typeface="Wingdings" pitchFamily="2" charset="2"/>
              </a:rPr>
              <a:t> KG(1</a:t>
            </a:r>
            <a:r>
              <a:rPr lang="en-US" sz="2000" baseline="30000" dirty="0" smtClean="0">
                <a:sym typeface="Wingdings" pitchFamily="2" charset="2"/>
              </a:rPr>
              <a:t>n</a:t>
            </a:r>
            <a:r>
              <a:rPr lang="en-US" sz="2000" dirty="0" smtClean="0">
                <a:sym typeface="Wingdings" pitchFamily="2" charset="2"/>
              </a:rPr>
              <a:t>)</a:t>
            </a:r>
            <a:endParaRPr lang="en-US" sz="2000" dirty="0" smtClean="0"/>
          </a:p>
          <a:p>
            <a:r>
              <a:rPr lang="en-US" sz="2000" dirty="0" smtClean="0"/>
              <a:t>              b </a:t>
            </a:r>
            <a:r>
              <a:rPr lang="en-US" sz="2000" dirty="0" smtClean="0">
                <a:sym typeface="Wingdings" pitchFamily="2" charset="2"/>
              </a:rPr>
              <a:t> {0,1}</a:t>
            </a:r>
            <a:endParaRPr lang="en-CA" sz="2000" dirty="0"/>
          </a:p>
        </p:txBody>
      </p:sp>
      <p:cxnSp>
        <p:nvCxnSpPr>
          <p:cNvPr id="12" name="Straight Arrow Connector 11"/>
          <p:cNvCxnSpPr/>
          <p:nvPr/>
        </p:nvCxnSpPr>
        <p:spPr>
          <a:xfrm rot="5400000" flipH="1" flipV="1">
            <a:off x="5791200" y="3962400"/>
            <a:ext cx="20574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038044" y="3741003"/>
            <a:ext cx="364875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Decryption query under pk</a:t>
            </a:r>
            <a:r>
              <a:rPr lang="en-US" sz="2400" baseline="-25000" dirty="0" smtClean="0"/>
              <a:t>0</a:t>
            </a:r>
            <a:endParaRPr lang="en-US" sz="2400" dirty="0" smtClean="0"/>
          </a:p>
          <a:p>
            <a:r>
              <a:rPr lang="en-US" sz="2400" dirty="0" smtClean="0"/>
              <a:t>          for (c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SE(0</a:t>
            </a:r>
            <a:r>
              <a:rPr lang="en-US" sz="2400" baseline="30000" dirty="0" smtClean="0"/>
              <a:t>n</a:t>
            </a:r>
            <a:r>
              <a:rPr lang="en-US" sz="2400" dirty="0" smtClean="0"/>
              <a:t>,m’)) </a:t>
            </a:r>
            <a:r>
              <a:rPr lang="en-US" sz="2400" baseline="-25000" dirty="0" smtClean="0"/>
              <a:t> 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cxnSp>
        <p:nvCxnSpPr>
          <p:cNvPr id="14" name="Straight Arrow Connector 13"/>
          <p:cNvCxnSpPr/>
          <p:nvPr/>
        </p:nvCxnSpPr>
        <p:spPr>
          <a:xfrm rot="5400000">
            <a:off x="-571500" y="3848100"/>
            <a:ext cx="21336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52400" y="3657600"/>
            <a:ext cx="10454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pk</a:t>
            </a:r>
            <a:r>
              <a:rPr lang="en-US" baseline="-25000" dirty="0" smtClean="0"/>
              <a:t>0</a:t>
            </a:r>
            <a:r>
              <a:rPr lang="en-US" dirty="0" smtClean="0"/>
              <a:t>, pk</a:t>
            </a:r>
            <a:r>
              <a:rPr lang="en-US" baseline="-25000" dirty="0" smtClean="0"/>
              <a:t>1    </a:t>
            </a:r>
            <a:endParaRPr lang="en-CA" dirty="0"/>
          </a:p>
        </p:txBody>
      </p:sp>
      <p:sp>
        <p:nvSpPr>
          <p:cNvPr id="17" name="TextBox 16"/>
          <p:cNvSpPr txBox="1"/>
          <p:nvPr/>
        </p:nvSpPr>
        <p:spPr>
          <a:xfrm>
            <a:off x="1524000" y="6019800"/>
            <a:ext cx="50407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If the answer is       let b’ = 0, else b’ = 1</a:t>
            </a:r>
            <a:endParaRPr lang="en-US" sz="2400" dirty="0"/>
          </a:p>
        </p:txBody>
      </p:sp>
      <p:grpSp>
        <p:nvGrpSpPr>
          <p:cNvPr id="20" name="Group 19"/>
          <p:cNvGrpSpPr/>
          <p:nvPr/>
        </p:nvGrpSpPr>
        <p:grpSpPr>
          <a:xfrm>
            <a:off x="3581400" y="6172200"/>
            <a:ext cx="228600" cy="152400"/>
            <a:chOff x="7696200" y="533400"/>
            <a:chExt cx="609600" cy="533400"/>
          </a:xfrm>
        </p:grpSpPr>
        <p:cxnSp>
          <p:nvCxnSpPr>
            <p:cNvPr id="21" name="Straight Connector 20"/>
            <p:cNvCxnSpPr/>
            <p:nvPr/>
          </p:nvCxnSpPr>
          <p:spPr>
            <a:xfrm rot="5400000">
              <a:off x="7734300" y="800100"/>
              <a:ext cx="5334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10800000">
              <a:off x="7696200" y="1066800"/>
              <a:ext cx="6096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3" name="Picture 4" descr="C:\Documents and Settings\pmohasse\Local Settings\Temporary Internet Files\Content.IE5\2JSTM34V\MCj0423848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21708" y="5105400"/>
            <a:ext cx="554892" cy="609600"/>
          </a:xfrm>
          <a:prstGeom prst="rect">
            <a:avLst/>
          </a:prstGeom>
          <a:noFill/>
        </p:spPr>
      </p:pic>
      <p:sp>
        <p:nvSpPr>
          <p:cNvPr id="24" name="TextBox 23"/>
          <p:cNvSpPr txBox="1"/>
          <p:nvPr/>
        </p:nvSpPr>
        <p:spPr>
          <a:xfrm>
            <a:off x="1959708" y="5249214"/>
            <a:ext cx="8627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b’ </a:t>
            </a:r>
            <a:r>
              <a:rPr lang="en-US" sz="2400" dirty="0" smtClean="0">
                <a:sym typeface="Wingdings" pitchFamily="2" charset="2"/>
              </a:rPr>
              <a:t></a:t>
            </a:r>
            <a:r>
              <a:rPr lang="en-US" sz="2400" dirty="0" smtClean="0"/>
              <a:t> </a:t>
            </a:r>
            <a:endParaRPr lang="en-CA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13" grpId="0"/>
      <p:bldP spid="17" grpId="0"/>
      <p:bldP spid="2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Counter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Requiring stronger security notion for SKE does NOT help</a:t>
            </a:r>
          </a:p>
          <a:p>
            <a:pPr lvl="1"/>
            <a:r>
              <a:rPr lang="en-US" dirty="0" smtClean="0"/>
              <a:t>If </a:t>
            </a:r>
            <a:r>
              <a:rPr lang="en-US" dirty="0" smtClean="0"/>
              <a:t>it </a:t>
            </a:r>
            <a:r>
              <a:rPr lang="en-US" dirty="0" smtClean="0"/>
              <a:t>can </a:t>
            </a:r>
            <a:r>
              <a:rPr lang="en-US" dirty="0" smtClean="0"/>
              <a:t>be combined </a:t>
            </a:r>
            <a:r>
              <a:rPr lang="en-US" smtClean="0"/>
              <a:t>with </a:t>
            </a:r>
            <a:r>
              <a:rPr lang="en-US" smtClean="0">
                <a:solidFill>
                  <a:srgbClr val="0070C0"/>
                </a:solidFill>
              </a:rPr>
              <a:t>key-binding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What about </a:t>
            </a:r>
            <a:r>
              <a:rPr lang="en-US" dirty="0" smtClean="0"/>
              <a:t>stronger notions </a:t>
            </a:r>
            <a:r>
              <a:rPr lang="en-US" dirty="0" smtClean="0"/>
              <a:t>for the PKE?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 Key Encryption (PKE)</a:t>
            </a:r>
            <a:endParaRPr lang="en-CA" dirty="0"/>
          </a:p>
        </p:txBody>
      </p:sp>
      <p:pic>
        <p:nvPicPr>
          <p:cNvPr id="1026" name="Picture 2" descr="C:\Documents and Settings\pmohasse\Local Settings\Temporary Internet Files\Content.IE5\0JAXMH8Z\MCj0440426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82060" y="2895600"/>
            <a:ext cx="694340" cy="914400"/>
          </a:xfrm>
          <a:prstGeom prst="rect">
            <a:avLst/>
          </a:prstGeom>
          <a:noFill/>
        </p:spPr>
      </p:pic>
      <p:pic>
        <p:nvPicPr>
          <p:cNvPr id="1027" name="Picture 3" descr="C:\Documents and Settings\pmohasse\Local Settings\Temporary Internet Files\Content.IE5\0HQHO5IR\MCj04404540000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62800" y="2667000"/>
            <a:ext cx="819271" cy="1060450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1143000" y="2209800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pk</a:t>
            </a:r>
            <a:endParaRPr lang="en-CA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6745332" y="1824335"/>
            <a:ext cx="18589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ym typeface="Wingdings" pitchFamily="2" charset="2"/>
              </a:rPr>
              <a:t>(</a:t>
            </a:r>
            <a:r>
              <a:rPr lang="en-US" sz="2400" dirty="0" err="1" smtClean="0">
                <a:sym typeface="Wingdings" pitchFamily="2" charset="2"/>
              </a:rPr>
              <a:t>pk</a:t>
            </a:r>
            <a:r>
              <a:rPr lang="en-US" sz="2400" dirty="0" smtClean="0">
                <a:sym typeface="Wingdings" pitchFamily="2" charset="2"/>
              </a:rPr>
              <a:t>, </a:t>
            </a:r>
            <a:r>
              <a:rPr lang="en-US" sz="2400" dirty="0" err="1" smtClean="0">
                <a:sym typeface="Wingdings" pitchFamily="2" charset="2"/>
              </a:rPr>
              <a:t>sk</a:t>
            </a:r>
            <a:r>
              <a:rPr lang="en-US" sz="2400" dirty="0" smtClean="0">
                <a:sym typeface="Wingdings" pitchFamily="2" charset="2"/>
              </a:rPr>
              <a:t>)  </a:t>
            </a:r>
            <a:r>
              <a:rPr lang="en-US" sz="2400" dirty="0" smtClean="0"/>
              <a:t>KG</a:t>
            </a:r>
            <a:endParaRPr lang="en-CA" sz="2400" dirty="0"/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2362200" y="3429000"/>
            <a:ext cx="426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375039" y="2905780"/>
            <a:ext cx="22637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 = Enc(</a:t>
            </a:r>
            <a:r>
              <a:rPr lang="en-US" sz="2800" dirty="0" err="1" smtClean="0"/>
              <a:t>pk,m</a:t>
            </a:r>
            <a:r>
              <a:rPr lang="en-US" sz="2800" dirty="0" smtClean="0"/>
              <a:t>)</a:t>
            </a:r>
            <a:endParaRPr lang="en-CA" sz="2800" dirty="0"/>
          </a:p>
        </p:txBody>
      </p:sp>
      <p:sp>
        <p:nvSpPr>
          <p:cNvPr id="22" name="TextBox 21"/>
          <p:cNvSpPr txBox="1"/>
          <p:nvPr/>
        </p:nvSpPr>
        <p:spPr>
          <a:xfrm>
            <a:off x="6629400" y="4038600"/>
            <a:ext cx="23326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m = Dec(</a:t>
            </a:r>
            <a:r>
              <a:rPr lang="en-US" sz="2800" dirty="0" err="1" smtClean="0"/>
              <a:t>sk,C</a:t>
            </a:r>
            <a:r>
              <a:rPr lang="en-US" sz="2800" dirty="0" smtClean="0"/>
              <a:t>) </a:t>
            </a:r>
            <a:endParaRPr lang="en-CA" sz="2800" dirty="0"/>
          </a:p>
        </p:txBody>
      </p:sp>
      <p:sp>
        <p:nvSpPr>
          <p:cNvPr id="25" name="TextBox 24"/>
          <p:cNvSpPr txBox="1"/>
          <p:nvPr/>
        </p:nvSpPr>
        <p:spPr>
          <a:xfrm>
            <a:off x="2670292" y="5486400"/>
            <a:ext cx="35189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PKE = (KG, Enc, Dec)</a:t>
            </a:r>
            <a:endParaRPr lang="en-CA" sz="3200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Positive Result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CA" dirty="0" smtClean="0"/>
              <a:t>   </a:t>
            </a:r>
          </a:p>
          <a:p>
            <a:pPr>
              <a:buNone/>
            </a:pPr>
            <a:endParaRPr lang="en-CA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CA" dirty="0" smtClean="0">
                <a:solidFill>
                  <a:srgbClr val="0070C0"/>
                </a:solidFill>
              </a:rPr>
              <a:t>  </a:t>
            </a:r>
            <a:r>
              <a:rPr lang="en-CA" dirty="0" smtClean="0">
                <a:solidFill>
                  <a:srgbClr val="0070C0"/>
                </a:solidFill>
              </a:rPr>
              <a:t> </a:t>
            </a:r>
            <a:r>
              <a:rPr lang="en-CA" dirty="0" smtClean="0"/>
              <a:t>Claim</a:t>
            </a:r>
            <a:r>
              <a:rPr lang="en-CA" dirty="0" smtClean="0"/>
              <a:t>: </a:t>
            </a:r>
            <a:r>
              <a:rPr lang="en-CA" i="1" dirty="0" smtClean="0"/>
              <a:t>If PKE is (ANON + </a:t>
            </a:r>
            <a:r>
              <a:rPr lang="en-CA" i="1" dirty="0" smtClean="0">
                <a:solidFill>
                  <a:srgbClr val="0070C0"/>
                </a:solidFill>
              </a:rPr>
              <a:t>WROB</a:t>
            </a:r>
            <a:r>
              <a:rPr lang="en-CA" i="1" dirty="0" smtClean="0"/>
              <a:t> + IND)-CCA </a:t>
            </a:r>
            <a:r>
              <a:rPr lang="en-CA" i="1" dirty="0" smtClean="0"/>
              <a:t>and SKE </a:t>
            </a:r>
            <a:r>
              <a:rPr lang="en-CA" i="1" dirty="0" smtClean="0"/>
              <a:t>is a (one-time) authenticated encryption, the hybrid construction </a:t>
            </a:r>
            <a:r>
              <a:rPr lang="en-CA" i="1" dirty="0" smtClean="0"/>
              <a:t>is (ANON + IND)-CCA</a:t>
            </a:r>
          </a:p>
          <a:p>
            <a:pPr>
              <a:buNone/>
            </a:pPr>
            <a:endParaRPr lang="en-CA" i="1" dirty="0" smtClean="0"/>
          </a:p>
          <a:p>
            <a:pPr>
              <a:buNone/>
            </a:pPr>
            <a:endParaRPr lang="en-CA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Game 0</a:t>
            </a:r>
            <a:endParaRPr lang="en-CA" dirty="0"/>
          </a:p>
        </p:txBody>
      </p:sp>
      <p:sp>
        <p:nvSpPr>
          <p:cNvPr id="4" name="TextBox 3"/>
          <p:cNvSpPr txBox="1"/>
          <p:nvPr/>
        </p:nvSpPr>
        <p:spPr>
          <a:xfrm>
            <a:off x="3581400" y="2209800"/>
            <a:ext cx="17350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Challenger</a:t>
            </a:r>
            <a:endParaRPr lang="en-CA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3352800" y="1270337"/>
            <a:ext cx="219284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(pk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, sk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) </a:t>
            </a:r>
            <a:r>
              <a:rPr lang="en-US" sz="2000" dirty="0" smtClean="0">
                <a:sym typeface="Wingdings" pitchFamily="2" charset="2"/>
              </a:rPr>
              <a:t> </a:t>
            </a:r>
            <a:r>
              <a:rPr lang="en-US" sz="2000" dirty="0" smtClean="0"/>
              <a:t>KG(1</a:t>
            </a:r>
            <a:r>
              <a:rPr lang="en-US" sz="2000" baseline="30000" dirty="0" smtClean="0"/>
              <a:t>n</a:t>
            </a:r>
            <a:r>
              <a:rPr lang="en-US" sz="2000" dirty="0" smtClean="0"/>
              <a:t>) </a:t>
            </a:r>
          </a:p>
          <a:p>
            <a:r>
              <a:rPr lang="en-US" sz="2000" dirty="0" smtClean="0"/>
              <a:t>(pk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, sk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) </a:t>
            </a:r>
            <a:r>
              <a:rPr lang="en-US" sz="2000" dirty="0" smtClean="0">
                <a:sym typeface="Wingdings" pitchFamily="2" charset="2"/>
              </a:rPr>
              <a:t> KG(1</a:t>
            </a:r>
            <a:r>
              <a:rPr lang="en-US" sz="2000" baseline="30000" dirty="0" smtClean="0">
                <a:sym typeface="Wingdings" pitchFamily="2" charset="2"/>
              </a:rPr>
              <a:t>n</a:t>
            </a:r>
            <a:r>
              <a:rPr lang="en-US" sz="2000" dirty="0" smtClean="0">
                <a:sym typeface="Wingdings" pitchFamily="2" charset="2"/>
              </a:rPr>
              <a:t>)</a:t>
            </a:r>
            <a:endParaRPr lang="en-US" sz="2000" dirty="0" smtClean="0"/>
          </a:p>
          <a:p>
            <a:r>
              <a:rPr lang="en-US" sz="2000" dirty="0" smtClean="0"/>
              <a:t>         b </a:t>
            </a:r>
            <a:r>
              <a:rPr lang="en-US" sz="2000" dirty="0" smtClean="0">
                <a:sym typeface="Wingdings" pitchFamily="2" charset="2"/>
              </a:rPr>
              <a:t> {0,1}</a:t>
            </a:r>
            <a:endParaRPr lang="en-CA" sz="2000" dirty="0"/>
          </a:p>
        </p:txBody>
      </p:sp>
      <p:pic>
        <p:nvPicPr>
          <p:cNvPr id="7" name="Picture 4" descr="C:\Documents and Settings\pmohasse\Local Settings\Temporary Internet Files\Content.IE5\2JSTM34V\MCj0423848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5800" y="5181600"/>
            <a:ext cx="609600" cy="669701"/>
          </a:xfrm>
          <a:prstGeom prst="rect">
            <a:avLst/>
          </a:prstGeom>
          <a:noFill/>
        </p:spPr>
      </p:pic>
      <p:sp>
        <p:nvSpPr>
          <p:cNvPr id="17" name="TextBox 16"/>
          <p:cNvSpPr txBox="1"/>
          <p:nvPr/>
        </p:nvSpPr>
        <p:spPr>
          <a:xfrm>
            <a:off x="0" y="3581400"/>
            <a:ext cx="10454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pk</a:t>
            </a:r>
            <a:r>
              <a:rPr lang="en-US" baseline="-25000" dirty="0" smtClean="0"/>
              <a:t>0</a:t>
            </a:r>
            <a:r>
              <a:rPr lang="en-US" dirty="0" smtClean="0"/>
              <a:t>, pk</a:t>
            </a:r>
            <a:r>
              <a:rPr lang="en-US" baseline="-25000" dirty="0" smtClean="0"/>
              <a:t>1    </a:t>
            </a:r>
            <a:endParaRPr lang="en-CA" dirty="0"/>
          </a:p>
        </p:txBody>
      </p:sp>
      <p:cxnSp>
        <p:nvCxnSpPr>
          <p:cNvPr id="21" name="Straight Arrow Connector 20"/>
          <p:cNvCxnSpPr/>
          <p:nvPr/>
        </p:nvCxnSpPr>
        <p:spPr>
          <a:xfrm rot="5400000" flipH="1" flipV="1">
            <a:off x="-152400" y="3886200"/>
            <a:ext cx="24384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5400000">
            <a:off x="190500" y="3924300"/>
            <a:ext cx="25146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609600" y="4572000"/>
            <a:ext cx="803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1 </a:t>
            </a:r>
            <a:r>
              <a:rPr lang="en-US" dirty="0" smtClean="0"/>
              <a:t>, b</a:t>
            </a:r>
            <a:r>
              <a:rPr lang="en-US" baseline="-25000" dirty="0" smtClean="0"/>
              <a:t>1  </a:t>
            </a:r>
            <a:endParaRPr lang="en-CA" dirty="0"/>
          </a:p>
        </p:txBody>
      </p:sp>
      <p:sp>
        <p:nvSpPr>
          <p:cNvPr id="24" name="TextBox 23"/>
          <p:cNvSpPr txBox="1"/>
          <p:nvPr/>
        </p:nvSpPr>
        <p:spPr>
          <a:xfrm>
            <a:off x="685800" y="2819400"/>
            <a:ext cx="1625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Dec(sk</a:t>
            </a:r>
            <a:r>
              <a:rPr lang="en-US" baseline="-25000" dirty="0" smtClean="0"/>
              <a:t>b1</a:t>
            </a:r>
            <a:r>
              <a:rPr lang="en-US" dirty="0" smtClean="0"/>
              <a:t>, C</a:t>
            </a:r>
            <a:r>
              <a:rPr lang="en-US" baseline="-25000" dirty="0" smtClean="0"/>
              <a:t>1</a:t>
            </a:r>
            <a:r>
              <a:rPr lang="en-US" dirty="0" smtClean="0"/>
              <a:t>)</a:t>
            </a:r>
            <a:endParaRPr lang="en-CA" dirty="0"/>
          </a:p>
        </p:txBody>
      </p:sp>
      <p:sp>
        <p:nvSpPr>
          <p:cNvPr id="25" name="TextBox 24"/>
          <p:cNvSpPr txBox="1"/>
          <p:nvPr/>
        </p:nvSpPr>
        <p:spPr>
          <a:xfrm>
            <a:off x="1600200" y="3886200"/>
            <a:ext cx="7857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.  .  .  .</a:t>
            </a:r>
            <a:endParaRPr lang="en-CA" dirty="0"/>
          </a:p>
        </p:txBody>
      </p:sp>
      <p:cxnSp>
        <p:nvCxnSpPr>
          <p:cNvPr id="26" name="Straight Arrow Connector 25"/>
          <p:cNvCxnSpPr/>
          <p:nvPr/>
        </p:nvCxnSpPr>
        <p:spPr>
          <a:xfrm rot="5400000" flipH="1" flipV="1">
            <a:off x="1295400" y="3886200"/>
            <a:ext cx="24384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5400000">
            <a:off x="1638300" y="3924300"/>
            <a:ext cx="25146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2133600" y="4572000"/>
            <a:ext cx="699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</a:t>
            </a:r>
            <a:r>
              <a:rPr lang="en-US" baseline="-25000" dirty="0" err="1" smtClean="0"/>
              <a:t>i</a:t>
            </a:r>
            <a:r>
              <a:rPr lang="en-US" baseline="-25000" dirty="0" smtClean="0"/>
              <a:t> </a:t>
            </a:r>
            <a:r>
              <a:rPr lang="en-US" dirty="0" smtClean="0"/>
              <a:t>, b</a:t>
            </a:r>
            <a:r>
              <a:rPr lang="en-US" baseline="-25000" dirty="0" smtClean="0"/>
              <a:t>i</a:t>
            </a:r>
            <a:r>
              <a:rPr lang="en-US" dirty="0" smtClean="0"/>
              <a:t> </a:t>
            </a:r>
            <a:endParaRPr lang="en-CA" dirty="0"/>
          </a:p>
        </p:txBody>
      </p:sp>
      <p:sp>
        <p:nvSpPr>
          <p:cNvPr id="29" name="TextBox 28"/>
          <p:cNvSpPr txBox="1"/>
          <p:nvPr/>
        </p:nvSpPr>
        <p:spPr>
          <a:xfrm>
            <a:off x="2514600" y="2819400"/>
            <a:ext cx="1260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Dec(</a:t>
            </a:r>
            <a:r>
              <a:rPr lang="en-US" dirty="0" err="1" smtClean="0"/>
              <a:t>sk</a:t>
            </a:r>
            <a:r>
              <a:rPr lang="en-US" baseline="-25000" dirty="0" err="1" smtClean="0"/>
              <a:t>bi</a:t>
            </a:r>
            <a:r>
              <a:rPr lang="en-US" dirty="0" smtClean="0"/>
              <a:t>, </a:t>
            </a:r>
            <a:r>
              <a:rPr lang="en-US" dirty="0" err="1" smtClean="0"/>
              <a:t>C</a:t>
            </a:r>
            <a:r>
              <a:rPr lang="en-US" baseline="-25000" dirty="0" err="1" smtClean="0"/>
              <a:t>i</a:t>
            </a:r>
            <a:r>
              <a:rPr lang="en-US" dirty="0" smtClean="0"/>
              <a:t>)</a:t>
            </a:r>
            <a:endParaRPr lang="en-CA" dirty="0"/>
          </a:p>
        </p:txBody>
      </p:sp>
      <p:cxnSp>
        <p:nvCxnSpPr>
          <p:cNvPr id="31" name="Straight Arrow Connector 30"/>
          <p:cNvCxnSpPr/>
          <p:nvPr/>
        </p:nvCxnSpPr>
        <p:spPr>
          <a:xfrm rot="5400000">
            <a:off x="-952500" y="3848100"/>
            <a:ext cx="25146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rot="5400000" flipH="1" flipV="1">
            <a:off x="3092622" y="3886200"/>
            <a:ext cx="20574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3761074" y="4338935"/>
            <a:ext cx="4299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</a:t>
            </a:r>
            <a:endParaRPr lang="en-CA" sz="2400" dirty="0"/>
          </a:p>
        </p:txBody>
      </p:sp>
      <p:cxnSp>
        <p:nvCxnSpPr>
          <p:cNvPr id="34" name="Straight Arrow Connector 33"/>
          <p:cNvCxnSpPr/>
          <p:nvPr/>
        </p:nvCxnSpPr>
        <p:spPr>
          <a:xfrm rot="5400000">
            <a:off x="3848894" y="3923506"/>
            <a:ext cx="2132806" cy="769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3810000" y="2971800"/>
            <a:ext cx="227177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c*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= </a:t>
            </a:r>
            <a:r>
              <a:rPr lang="en-US" sz="2400" dirty="0" smtClean="0"/>
              <a:t>Enc(</a:t>
            </a:r>
            <a:r>
              <a:rPr lang="en-US" sz="2400" dirty="0" err="1" smtClean="0"/>
              <a:t>pk</a:t>
            </a:r>
            <a:r>
              <a:rPr lang="en-US" sz="2400" baseline="-25000" dirty="0" err="1" smtClean="0"/>
              <a:t>b</a:t>
            </a:r>
            <a:r>
              <a:rPr lang="en-US" sz="2400" dirty="0" err="1" smtClean="0"/>
              <a:t>,k</a:t>
            </a:r>
            <a:r>
              <a:rPr lang="en-US" sz="2400" dirty="0" smtClean="0"/>
              <a:t>*)</a:t>
            </a:r>
            <a:endParaRPr lang="en-US" sz="2400" dirty="0" smtClean="0"/>
          </a:p>
          <a:p>
            <a:r>
              <a:rPr lang="en-US" sz="2400" dirty="0" smtClean="0"/>
              <a:t>c*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= </a:t>
            </a:r>
            <a:r>
              <a:rPr lang="en-US" sz="2400" dirty="0" smtClean="0"/>
              <a:t>SE(k*,</a:t>
            </a:r>
            <a:r>
              <a:rPr lang="en-US" sz="2400" dirty="0" smtClean="0"/>
              <a:t>m)</a:t>
            </a:r>
            <a:endParaRPr lang="en-CA" sz="2400" dirty="0"/>
          </a:p>
        </p:txBody>
      </p:sp>
      <p:sp>
        <p:nvSpPr>
          <p:cNvPr id="37" name="TextBox 36"/>
          <p:cNvSpPr txBox="1"/>
          <p:nvPr/>
        </p:nvSpPr>
        <p:spPr>
          <a:xfrm>
            <a:off x="3657600" y="5325414"/>
            <a:ext cx="8627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b’ </a:t>
            </a:r>
            <a:r>
              <a:rPr lang="en-US" sz="2400" dirty="0" smtClean="0">
                <a:sym typeface="Wingdings" pitchFamily="2" charset="2"/>
              </a:rPr>
              <a:t></a:t>
            </a:r>
            <a:r>
              <a:rPr lang="en-US" sz="2400" dirty="0" smtClean="0"/>
              <a:t> </a:t>
            </a:r>
            <a:endParaRPr lang="en-CA" sz="2400" dirty="0"/>
          </a:p>
        </p:txBody>
      </p:sp>
      <p:sp>
        <p:nvSpPr>
          <p:cNvPr id="38" name="TextBox 37"/>
          <p:cNvSpPr txBox="1"/>
          <p:nvPr/>
        </p:nvSpPr>
        <p:spPr>
          <a:xfrm>
            <a:off x="533400" y="6096000"/>
            <a:ext cx="77221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>
                <a:solidFill>
                  <a:srgbClr val="FF0000"/>
                </a:solidFill>
              </a:rPr>
              <a:t>Adv</a:t>
            </a:r>
            <a:r>
              <a:rPr lang="en-US" sz="3200" baseline="-25000" dirty="0" err="1" smtClean="0">
                <a:solidFill>
                  <a:srgbClr val="FF0000"/>
                </a:solidFill>
              </a:rPr>
              <a:t>anon-cca,PKE</a:t>
            </a:r>
            <a:r>
              <a:rPr lang="en-US" sz="3200" dirty="0" smtClean="0">
                <a:solidFill>
                  <a:srgbClr val="FF0000"/>
                </a:solidFill>
              </a:rPr>
              <a:t>(A) =|Pr[b’ = b] – ½| is negligible</a:t>
            </a:r>
            <a:endParaRPr lang="en-CA" sz="3200" dirty="0">
              <a:solidFill>
                <a:srgbClr val="FF0000"/>
              </a:solidFill>
            </a:endParaRPr>
          </a:p>
        </p:txBody>
      </p:sp>
      <p:cxnSp>
        <p:nvCxnSpPr>
          <p:cNvPr id="30" name="Straight Arrow Connector 29"/>
          <p:cNvCxnSpPr/>
          <p:nvPr/>
        </p:nvCxnSpPr>
        <p:spPr>
          <a:xfrm rot="5400000" flipH="1" flipV="1">
            <a:off x="5013767" y="3962400"/>
            <a:ext cx="24384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rot="5400000">
            <a:off x="5356667" y="4000500"/>
            <a:ext cx="25146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775767" y="4648200"/>
            <a:ext cx="1027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i+1 </a:t>
            </a:r>
            <a:r>
              <a:rPr lang="en-US" dirty="0" smtClean="0"/>
              <a:t>, b</a:t>
            </a:r>
            <a:r>
              <a:rPr lang="en-US" baseline="-25000" dirty="0" smtClean="0"/>
              <a:t>i+1  </a:t>
            </a:r>
            <a:endParaRPr lang="en-CA" dirty="0"/>
          </a:p>
        </p:txBody>
      </p:sp>
      <p:sp>
        <p:nvSpPr>
          <p:cNvPr id="41" name="TextBox 40"/>
          <p:cNvSpPr txBox="1"/>
          <p:nvPr/>
        </p:nvSpPr>
        <p:spPr>
          <a:xfrm>
            <a:off x="6096000" y="2895600"/>
            <a:ext cx="13819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Dec(sk</a:t>
            </a:r>
            <a:r>
              <a:rPr lang="en-US" baseline="-25000" dirty="0" smtClean="0"/>
              <a:t>b1</a:t>
            </a:r>
            <a:r>
              <a:rPr lang="en-US" dirty="0" smtClean="0"/>
              <a:t>, C</a:t>
            </a:r>
            <a:r>
              <a:rPr lang="en-US" baseline="-25000" dirty="0" smtClean="0"/>
              <a:t>1</a:t>
            </a:r>
            <a:r>
              <a:rPr lang="en-US" dirty="0" smtClean="0"/>
              <a:t>)</a:t>
            </a:r>
            <a:endParaRPr lang="en-CA" dirty="0"/>
          </a:p>
        </p:txBody>
      </p:sp>
      <p:sp>
        <p:nvSpPr>
          <p:cNvPr id="42" name="TextBox 41"/>
          <p:cNvSpPr txBox="1"/>
          <p:nvPr/>
        </p:nvSpPr>
        <p:spPr>
          <a:xfrm>
            <a:off x="6766367" y="3962400"/>
            <a:ext cx="7857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.  .  .  .</a:t>
            </a:r>
            <a:endParaRPr lang="en-CA" dirty="0"/>
          </a:p>
        </p:txBody>
      </p:sp>
      <p:cxnSp>
        <p:nvCxnSpPr>
          <p:cNvPr id="43" name="Straight Arrow Connector 42"/>
          <p:cNvCxnSpPr/>
          <p:nvPr/>
        </p:nvCxnSpPr>
        <p:spPr>
          <a:xfrm rot="5400000" flipH="1" flipV="1">
            <a:off x="6461567" y="3962400"/>
            <a:ext cx="24384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rot="5400000">
            <a:off x="6804467" y="4000500"/>
            <a:ext cx="25146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7299767" y="4648200"/>
            <a:ext cx="753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</a:t>
            </a:r>
            <a:r>
              <a:rPr lang="en-US" baseline="-25000" dirty="0" err="1" smtClean="0"/>
              <a:t>q</a:t>
            </a:r>
            <a:r>
              <a:rPr lang="en-US" dirty="0" smtClean="0"/>
              <a:t>, </a:t>
            </a:r>
            <a:r>
              <a:rPr lang="en-US" dirty="0" err="1" smtClean="0"/>
              <a:t>b</a:t>
            </a:r>
            <a:r>
              <a:rPr lang="en-US" baseline="-25000" dirty="0" err="1" smtClean="0"/>
              <a:t>q</a:t>
            </a:r>
            <a:r>
              <a:rPr lang="en-US" dirty="0" smtClean="0"/>
              <a:t> </a:t>
            </a:r>
            <a:endParaRPr lang="en-CA" dirty="0"/>
          </a:p>
        </p:txBody>
      </p:sp>
      <p:sp>
        <p:nvSpPr>
          <p:cNvPr id="46" name="TextBox 45"/>
          <p:cNvSpPr txBox="1"/>
          <p:nvPr/>
        </p:nvSpPr>
        <p:spPr>
          <a:xfrm>
            <a:off x="7680767" y="2895600"/>
            <a:ext cx="1350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Dec(</a:t>
            </a:r>
            <a:r>
              <a:rPr lang="en-US" dirty="0" err="1" smtClean="0"/>
              <a:t>sk</a:t>
            </a:r>
            <a:r>
              <a:rPr lang="en-US" baseline="-25000" dirty="0" err="1" smtClean="0"/>
              <a:t>bq</a:t>
            </a:r>
            <a:r>
              <a:rPr lang="en-US" dirty="0" smtClean="0"/>
              <a:t>, </a:t>
            </a:r>
            <a:r>
              <a:rPr lang="en-US" dirty="0" err="1" smtClean="0"/>
              <a:t>C</a:t>
            </a:r>
            <a:r>
              <a:rPr lang="en-US" baseline="-25000" dirty="0" err="1" smtClean="0"/>
              <a:t>q</a:t>
            </a:r>
            <a:r>
              <a:rPr lang="en-US" dirty="0" smtClean="0"/>
              <a:t>)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Game 1</a:t>
            </a:r>
            <a:endParaRPr lang="en-CA" dirty="0"/>
          </a:p>
        </p:txBody>
      </p:sp>
      <p:sp>
        <p:nvSpPr>
          <p:cNvPr id="4" name="TextBox 3"/>
          <p:cNvSpPr txBox="1"/>
          <p:nvPr/>
        </p:nvSpPr>
        <p:spPr>
          <a:xfrm>
            <a:off x="3581400" y="2209800"/>
            <a:ext cx="17350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Challenger</a:t>
            </a:r>
            <a:endParaRPr lang="en-CA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3352800" y="1270337"/>
            <a:ext cx="219284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(pk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, sk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) </a:t>
            </a:r>
            <a:r>
              <a:rPr lang="en-US" sz="2000" dirty="0" smtClean="0">
                <a:sym typeface="Wingdings" pitchFamily="2" charset="2"/>
              </a:rPr>
              <a:t> </a:t>
            </a:r>
            <a:r>
              <a:rPr lang="en-US" sz="2000" dirty="0" smtClean="0"/>
              <a:t>KG(1</a:t>
            </a:r>
            <a:r>
              <a:rPr lang="en-US" sz="2000" baseline="30000" dirty="0" smtClean="0"/>
              <a:t>n</a:t>
            </a:r>
            <a:r>
              <a:rPr lang="en-US" sz="2000" dirty="0" smtClean="0"/>
              <a:t>) </a:t>
            </a:r>
          </a:p>
          <a:p>
            <a:r>
              <a:rPr lang="en-US" sz="2000" dirty="0" smtClean="0"/>
              <a:t>(pk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, sk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) </a:t>
            </a:r>
            <a:r>
              <a:rPr lang="en-US" sz="2000" dirty="0" smtClean="0">
                <a:sym typeface="Wingdings" pitchFamily="2" charset="2"/>
              </a:rPr>
              <a:t> KG(1</a:t>
            </a:r>
            <a:r>
              <a:rPr lang="en-US" sz="2000" baseline="30000" dirty="0" smtClean="0">
                <a:sym typeface="Wingdings" pitchFamily="2" charset="2"/>
              </a:rPr>
              <a:t>n</a:t>
            </a:r>
            <a:r>
              <a:rPr lang="en-US" sz="2000" dirty="0" smtClean="0">
                <a:sym typeface="Wingdings" pitchFamily="2" charset="2"/>
              </a:rPr>
              <a:t>)</a:t>
            </a:r>
            <a:endParaRPr lang="en-US" sz="2000" dirty="0" smtClean="0"/>
          </a:p>
          <a:p>
            <a:r>
              <a:rPr lang="en-US" sz="2000" dirty="0" smtClean="0"/>
              <a:t>         b </a:t>
            </a:r>
            <a:r>
              <a:rPr lang="en-US" sz="2000" dirty="0" smtClean="0">
                <a:sym typeface="Wingdings" pitchFamily="2" charset="2"/>
              </a:rPr>
              <a:t> {0,1}</a:t>
            </a:r>
            <a:endParaRPr lang="en-CA" sz="2000" dirty="0"/>
          </a:p>
        </p:txBody>
      </p:sp>
      <p:pic>
        <p:nvPicPr>
          <p:cNvPr id="7" name="Picture 4" descr="C:\Documents and Settings\pmohasse\Local Settings\Temporary Internet Files\Content.IE5\2JSTM34V\MCj0423848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24923" y="5257800"/>
            <a:ext cx="547077" cy="601014"/>
          </a:xfrm>
          <a:prstGeom prst="rect">
            <a:avLst/>
          </a:prstGeom>
          <a:noFill/>
        </p:spPr>
      </p:pic>
      <p:sp>
        <p:nvSpPr>
          <p:cNvPr id="17" name="TextBox 16"/>
          <p:cNvSpPr txBox="1"/>
          <p:nvPr/>
        </p:nvSpPr>
        <p:spPr>
          <a:xfrm>
            <a:off x="554721" y="3581400"/>
            <a:ext cx="10454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pk</a:t>
            </a:r>
            <a:r>
              <a:rPr lang="en-US" baseline="-25000" dirty="0" smtClean="0"/>
              <a:t>0</a:t>
            </a:r>
            <a:r>
              <a:rPr lang="en-US" dirty="0" smtClean="0"/>
              <a:t>, pk</a:t>
            </a:r>
            <a:r>
              <a:rPr lang="en-US" baseline="-25000" dirty="0" smtClean="0"/>
              <a:t>1    </a:t>
            </a:r>
            <a:endParaRPr lang="en-CA" dirty="0"/>
          </a:p>
        </p:txBody>
      </p:sp>
      <p:cxnSp>
        <p:nvCxnSpPr>
          <p:cNvPr id="32" name="Straight Arrow Connector 31"/>
          <p:cNvCxnSpPr/>
          <p:nvPr/>
        </p:nvCxnSpPr>
        <p:spPr>
          <a:xfrm rot="5400000" flipH="1" flipV="1">
            <a:off x="1617548" y="3886200"/>
            <a:ext cx="20574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2286000" y="4338935"/>
            <a:ext cx="4299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</a:t>
            </a:r>
            <a:endParaRPr lang="en-CA" sz="2400" dirty="0"/>
          </a:p>
        </p:txBody>
      </p:sp>
      <p:cxnSp>
        <p:nvCxnSpPr>
          <p:cNvPr id="34" name="Straight Arrow Connector 33"/>
          <p:cNvCxnSpPr/>
          <p:nvPr/>
        </p:nvCxnSpPr>
        <p:spPr>
          <a:xfrm rot="5400000">
            <a:off x="2857499" y="3923506"/>
            <a:ext cx="2132806" cy="769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2939537" y="2971800"/>
            <a:ext cx="231826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c*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= Enc(</a:t>
            </a:r>
            <a:r>
              <a:rPr lang="en-US" sz="2400" dirty="0" err="1" smtClean="0"/>
              <a:t>pk</a:t>
            </a:r>
            <a:r>
              <a:rPr lang="en-US" sz="2400" baseline="-25000" dirty="0" err="1" smtClean="0"/>
              <a:t>b</a:t>
            </a:r>
            <a:r>
              <a:rPr lang="en-US" sz="2400" dirty="0" smtClean="0"/>
              <a:t>, k</a:t>
            </a:r>
            <a:r>
              <a:rPr lang="en-US" sz="2400" dirty="0" smtClean="0"/>
              <a:t>*)</a:t>
            </a:r>
          </a:p>
          <a:p>
            <a:r>
              <a:rPr lang="en-US" sz="2400" dirty="0" smtClean="0"/>
              <a:t>c*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= SE(k*, m)</a:t>
            </a:r>
            <a:endParaRPr lang="en-CA" sz="2400" dirty="0"/>
          </a:p>
        </p:txBody>
      </p:sp>
      <p:sp>
        <p:nvSpPr>
          <p:cNvPr id="37" name="TextBox 36"/>
          <p:cNvSpPr txBox="1"/>
          <p:nvPr/>
        </p:nvSpPr>
        <p:spPr>
          <a:xfrm>
            <a:off x="3262923" y="5325414"/>
            <a:ext cx="8627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b’ </a:t>
            </a:r>
            <a:r>
              <a:rPr lang="en-US" sz="2400" dirty="0" smtClean="0">
                <a:sym typeface="Wingdings" pitchFamily="2" charset="2"/>
              </a:rPr>
              <a:t></a:t>
            </a:r>
            <a:r>
              <a:rPr lang="en-US" sz="2400" dirty="0" smtClean="0"/>
              <a:t> </a:t>
            </a:r>
            <a:endParaRPr lang="en-CA" sz="2400" dirty="0"/>
          </a:p>
        </p:txBody>
      </p:sp>
      <p:sp>
        <p:nvSpPr>
          <p:cNvPr id="40" name="TextBox 39"/>
          <p:cNvSpPr txBox="1"/>
          <p:nvPr/>
        </p:nvSpPr>
        <p:spPr>
          <a:xfrm>
            <a:off x="4953000" y="4343400"/>
            <a:ext cx="22188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(c*</a:t>
            </a:r>
            <a:r>
              <a:rPr lang="en-US" sz="2400" baseline="-25000" dirty="0" smtClean="0">
                <a:solidFill>
                  <a:srgbClr val="FF0000"/>
                </a:solidFill>
              </a:rPr>
              <a:t>1</a:t>
            </a:r>
            <a:r>
              <a:rPr lang="en-US" sz="2400" dirty="0" smtClean="0">
                <a:solidFill>
                  <a:srgbClr val="FF0000"/>
                </a:solidFill>
              </a:rPr>
              <a:t>, c</a:t>
            </a:r>
            <a:r>
              <a:rPr lang="en-US" sz="2400" baseline="-25000" dirty="0" smtClean="0">
                <a:solidFill>
                  <a:srgbClr val="FF0000"/>
                </a:solidFill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 ≠ c*</a:t>
            </a:r>
            <a:r>
              <a:rPr lang="en-US" sz="2400" baseline="-25000" dirty="0" smtClean="0">
                <a:solidFill>
                  <a:srgbClr val="FF0000"/>
                </a:solidFill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), b</a:t>
            </a:r>
            <a:r>
              <a:rPr lang="en-US" sz="2400" baseline="-25000" dirty="0" smtClean="0">
                <a:solidFill>
                  <a:srgbClr val="FF0000"/>
                </a:solidFill>
              </a:rPr>
              <a:t>  </a:t>
            </a:r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629400" y="2895600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SD(k*, c</a:t>
            </a:r>
            <a:r>
              <a:rPr lang="en-US" sz="2400" baseline="-25000" dirty="0" smtClean="0">
                <a:solidFill>
                  <a:srgbClr val="FF0000"/>
                </a:solidFill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)</a:t>
            </a:r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905000" y="6248400"/>
            <a:ext cx="48594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Difference in games: </a:t>
            </a:r>
            <a:r>
              <a:rPr lang="en-US" sz="2400" dirty="0" smtClean="0">
                <a:solidFill>
                  <a:srgbClr val="0070C0"/>
                </a:solidFill>
              </a:rPr>
              <a:t>decryption error</a:t>
            </a:r>
            <a:endParaRPr lang="en-US" sz="2400" dirty="0">
              <a:solidFill>
                <a:srgbClr val="0070C0"/>
              </a:solidFill>
            </a:endParaRPr>
          </a:p>
        </p:txBody>
      </p:sp>
      <p:cxnSp>
        <p:nvCxnSpPr>
          <p:cNvPr id="50" name="Straight Arrow Connector 49"/>
          <p:cNvCxnSpPr/>
          <p:nvPr/>
        </p:nvCxnSpPr>
        <p:spPr>
          <a:xfrm rot="5400000">
            <a:off x="-113506" y="3923506"/>
            <a:ext cx="2132806" cy="769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rot="5400000" flipH="1" flipV="1">
            <a:off x="4953000" y="3962400"/>
            <a:ext cx="20574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rot="5400000">
            <a:off x="6286500" y="3924300"/>
            <a:ext cx="2132806" cy="769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Game 2</a:t>
            </a:r>
            <a:endParaRPr lang="en-CA" dirty="0"/>
          </a:p>
        </p:txBody>
      </p:sp>
      <p:sp>
        <p:nvSpPr>
          <p:cNvPr id="4" name="TextBox 3"/>
          <p:cNvSpPr txBox="1"/>
          <p:nvPr/>
        </p:nvSpPr>
        <p:spPr>
          <a:xfrm>
            <a:off x="3581400" y="2209800"/>
            <a:ext cx="17350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Challenger</a:t>
            </a:r>
            <a:endParaRPr lang="en-CA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3352800" y="1270337"/>
            <a:ext cx="219284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(pk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, sk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) </a:t>
            </a:r>
            <a:r>
              <a:rPr lang="en-US" sz="2000" dirty="0" smtClean="0">
                <a:sym typeface="Wingdings" pitchFamily="2" charset="2"/>
              </a:rPr>
              <a:t> </a:t>
            </a:r>
            <a:r>
              <a:rPr lang="en-US" sz="2000" dirty="0" smtClean="0"/>
              <a:t>KG(1</a:t>
            </a:r>
            <a:r>
              <a:rPr lang="en-US" sz="2000" baseline="30000" dirty="0" smtClean="0"/>
              <a:t>n</a:t>
            </a:r>
            <a:r>
              <a:rPr lang="en-US" sz="2000" dirty="0" smtClean="0"/>
              <a:t>) </a:t>
            </a:r>
          </a:p>
          <a:p>
            <a:r>
              <a:rPr lang="en-US" sz="2000" dirty="0" smtClean="0"/>
              <a:t>(pk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, sk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) </a:t>
            </a:r>
            <a:r>
              <a:rPr lang="en-US" sz="2000" dirty="0" smtClean="0">
                <a:sym typeface="Wingdings" pitchFamily="2" charset="2"/>
              </a:rPr>
              <a:t> KG(1</a:t>
            </a:r>
            <a:r>
              <a:rPr lang="en-US" sz="2000" baseline="30000" dirty="0" smtClean="0">
                <a:sym typeface="Wingdings" pitchFamily="2" charset="2"/>
              </a:rPr>
              <a:t>n</a:t>
            </a:r>
            <a:r>
              <a:rPr lang="en-US" sz="2000" dirty="0" smtClean="0">
                <a:sym typeface="Wingdings" pitchFamily="2" charset="2"/>
              </a:rPr>
              <a:t>)</a:t>
            </a:r>
            <a:endParaRPr lang="en-US" sz="2000" dirty="0" smtClean="0"/>
          </a:p>
          <a:p>
            <a:r>
              <a:rPr lang="en-US" sz="2000" dirty="0" smtClean="0"/>
              <a:t>         b </a:t>
            </a:r>
            <a:r>
              <a:rPr lang="en-US" sz="2000" dirty="0" smtClean="0">
                <a:sym typeface="Wingdings" pitchFamily="2" charset="2"/>
              </a:rPr>
              <a:t> {0,1}</a:t>
            </a:r>
            <a:endParaRPr lang="en-CA" sz="2000" dirty="0"/>
          </a:p>
        </p:txBody>
      </p:sp>
      <p:pic>
        <p:nvPicPr>
          <p:cNvPr id="7" name="Picture 4" descr="C:\Documents and Settings\pmohasse\Local Settings\Temporary Internet Files\Content.IE5\2JSTM34V\MCj0423848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1000" y="5029200"/>
            <a:ext cx="533400" cy="585989"/>
          </a:xfrm>
          <a:prstGeom prst="rect">
            <a:avLst/>
          </a:prstGeom>
          <a:noFill/>
        </p:spPr>
      </p:pic>
      <p:sp>
        <p:nvSpPr>
          <p:cNvPr id="17" name="TextBox 16"/>
          <p:cNvSpPr txBox="1"/>
          <p:nvPr/>
        </p:nvSpPr>
        <p:spPr>
          <a:xfrm>
            <a:off x="707121" y="3581400"/>
            <a:ext cx="10454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pk</a:t>
            </a:r>
            <a:r>
              <a:rPr lang="en-US" baseline="-25000" dirty="0" smtClean="0"/>
              <a:t>0</a:t>
            </a:r>
            <a:r>
              <a:rPr lang="en-US" dirty="0" smtClean="0"/>
              <a:t>, pk</a:t>
            </a:r>
            <a:r>
              <a:rPr lang="en-US" baseline="-25000" dirty="0" smtClean="0"/>
              <a:t>1    </a:t>
            </a:r>
            <a:endParaRPr lang="en-CA" dirty="0"/>
          </a:p>
        </p:txBody>
      </p:sp>
      <p:cxnSp>
        <p:nvCxnSpPr>
          <p:cNvPr id="31" name="Straight Arrow Connector 30"/>
          <p:cNvCxnSpPr/>
          <p:nvPr/>
        </p:nvCxnSpPr>
        <p:spPr>
          <a:xfrm rot="5400000">
            <a:off x="0" y="3733800"/>
            <a:ext cx="22098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rot="5400000" flipH="1" flipV="1">
            <a:off x="1646974" y="3704374"/>
            <a:ext cx="2209800" cy="2874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2286000" y="4338935"/>
            <a:ext cx="4299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</a:t>
            </a:r>
            <a:endParaRPr lang="en-CA" sz="2400" dirty="0"/>
          </a:p>
        </p:txBody>
      </p:sp>
      <p:cxnSp>
        <p:nvCxnSpPr>
          <p:cNvPr id="34" name="Straight Arrow Connector 33"/>
          <p:cNvCxnSpPr/>
          <p:nvPr/>
        </p:nvCxnSpPr>
        <p:spPr>
          <a:xfrm rot="5400000">
            <a:off x="3010297" y="3771503"/>
            <a:ext cx="2132806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2939537" y="2971800"/>
            <a:ext cx="231826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c*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= Enc(</a:t>
            </a:r>
            <a:r>
              <a:rPr lang="en-US" sz="2400" dirty="0" err="1" smtClean="0"/>
              <a:t>pk</a:t>
            </a:r>
            <a:r>
              <a:rPr lang="en-US" sz="2400" baseline="-25000" dirty="0" err="1" smtClean="0"/>
              <a:t>b</a:t>
            </a:r>
            <a:r>
              <a:rPr lang="en-US" sz="2400" baseline="-25000" dirty="0" smtClean="0"/>
              <a:t> </a:t>
            </a:r>
            <a:r>
              <a:rPr lang="en-US" sz="2400" dirty="0" smtClean="0"/>
              <a:t>,k*)</a:t>
            </a:r>
          </a:p>
          <a:p>
            <a:r>
              <a:rPr lang="en-US" sz="2400" dirty="0" smtClean="0"/>
              <a:t>c*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= SE(k*,m)</a:t>
            </a:r>
            <a:endParaRPr lang="en-CA" sz="2400" dirty="0"/>
          </a:p>
        </p:txBody>
      </p:sp>
      <p:sp>
        <p:nvSpPr>
          <p:cNvPr id="37" name="TextBox 36"/>
          <p:cNvSpPr txBox="1"/>
          <p:nvPr/>
        </p:nvSpPr>
        <p:spPr>
          <a:xfrm>
            <a:off x="3352800" y="5149403"/>
            <a:ext cx="8627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b’ </a:t>
            </a:r>
            <a:r>
              <a:rPr lang="en-US" sz="2400" dirty="0" smtClean="0">
                <a:sym typeface="Wingdings" pitchFamily="2" charset="2"/>
              </a:rPr>
              <a:t></a:t>
            </a:r>
            <a:r>
              <a:rPr lang="en-US" sz="2400" dirty="0" smtClean="0"/>
              <a:t> </a:t>
            </a:r>
            <a:endParaRPr lang="en-CA" sz="2400" dirty="0"/>
          </a:p>
        </p:txBody>
      </p:sp>
      <p:cxnSp>
        <p:nvCxnSpPr>
          <p:cNvPr id="30" name="Straight Arrow Connector 29"/>
          <p:cNvCxnSpPr/>
          <p:nvPr/>
        </p:nvCxnSpPr>
        <p:spPr>
          <a:xfrm rot="5400000" flipH="1" flipV="1">
            <a:off x="4902002" y="3835202"/>
            <a:ext cx="2362200" cy="1781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rot="5400000">
            <a:off x="6057900" y="3848100"/>
            <a:ext cx="25146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4724400" y="4343400"/>
            <a:ext cx="24689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(c*</a:t>
            </a:r>
            <a:r>
              <a:rPr lang="en-US" sz="2400" baseline="-25000" dirty="0" smtClean="0">
                <a:solidFill>
                  <a:srgbClr val="FF0000"/>
                </a:solidFill>
              </a:rPr>
              <a:t>1</a:t>
            </a:r>
            <a:r>
              <a:rPr lang="en-US" sz="2400" dirty="0" smtClean="0">
                <a:solidFill>
                  <a:srgbClr val="FF0000"/>
                </a:solidFill>
              </a:rPr>
              <a:t>, c</a:t>
            </a:r>
            <a:r>
              <a:rPr lang="en-US" sz="2400" baseline="-25000" dirty="0" smtClean="0">
                <a:solidFill>
                  <a:srgbClr val="FF0000"/>
                </a:solidFill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 ≠ c*</a:t>
            </a:r>
            <a:r>
              <a:rPr lang="en-US" sz="2400" baseline="-25000" dirty="0" smtClean="0">
                <a:solidFill>
                  <a:srgbClr val="FF0000"/>
                </a:solidFill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), 1-b</a:t>
            </a:r>
            <a:r>
              <a:rPr lang="en-US" sz="2400" baseline="-25000" dirty="0" smtClean="0">
                <a:solidFill>
                  <a:srgbClr val="FF0000"/>
                </a:solidFill>
              </a:rPr>
              <a:t>  </a:t>
            </a:r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524664" y="5943600"/>
            <a:ext cx="62477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Difference in games: </a:t>
            </a:r>
            <a:r>
              <a:rPr lang="en-US" sz="2400" dirty="0" smtClean="0">
                <a:solidFill>
                  <a:srgbClr val="0070C0"/>
                </a:solidFill>
              </a:rPr>
              <a:t>weak robustness of the PKE</a:t>
            </a:r>
          </a:p>
          <a:p>
            <a:r>
              <a:rPr lang="en-US" sz="2400" dirty="0" smtClean="0">
                <a:solidFill>
                  <a:srgbClr val="00B0F0"/>
                </a:solidFill>
              </a:rPr>
              <a:t>        </a:t>
            </a:r>
            <a:r>
              <a:rPr lang="en-US" sz="2400" dirty="0" smtClean="0">
                <a:solidFill>
                  <a:srgbClr val="FF0000"/>
                </a:solidFill>
              </a:rPr>
              <a:t>only if c*</a:t>
            </a:r>
            <a:r>
              <a:rPr lang="en-US" sz="2400" baseline="-25000" dirty="0" smtClean="0">
                <a:solidFill>
                  <a:srgbClr val="FF0000"/>
                </a:solidFill>
              </a:rPr>
              <a:t>1</a:t>
            </a:r>
            <a:r>
              <a:rPr lang="en-US" sz="2400" dirty="0" smtClean="0">
                <a:solidFill>
                  <a:srgbClr val="FF0000"/>
                </a:solidFill>
              </a:rPr>
              <a:t> decrypts under </a:t>
            </a:r>
            <a:r>
              <a:rPr lang="en-US" sz="2400" dirty="0" err="1" smtClean="0">
                <a:solidFill>
                  <a:srgbClr val="FF0000"/>
                </a:solidFill>
              </a:rPr>
              <a:t>pk</a:t>
            </a:r>
            <a:r>
              <a:rPr lang="en-US" sz="2400" baseline="-25000" dirty="0" err="1" smtClean="0">
                <a:solidFill>
                  <a:srgbClr val="FF0000"/>
                </a:solidFill>
              </a:rPr>
              <a:t>b</a:t>
            </a:r>
            <a:r>
              <a:rPr lang="en-US" sz="2400" dirty="0" smtClean="0">
                <a:solidFill>
                  <a:srgbClr val="FF0000"/>
                </a:solidFill>
              </a:rPr>
              <a:t> and pk</a:t>
            </a:r>
            <a:r>
              <a:rPr lang="en-US" sz="2400" baseline="-25000" dirty="0" smtClean="0">
                <a:solidFill>
                  <a:srgbClr val="FF0000"/>
                </a:solidFill>
              </a:rPr>
              <a:t>1-b</a:t>
            </a:r>
            <a:endParaRPr lang="en-US" sz="2400" dirty="0">
              <a:solidFill>
                <a:srgbClr val="FF0000"/>
              </a:solidFill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7391400" y="2895600"/>
            <a:ext cx="228600" cy="152400"/>
            <a:chOff x="7696200" y="533400"/>
            <a:chExt cx="609600" cy="533400"/>
          </a:xfrm>
        </p:grpSpPr>
        <p:cxnSp>
          <p:nvCxnSpPr>
            <p:cNvPr id="19" name="Straight Connector 18"/>
            <p:cNvCxnSpPr/>
            <p:nvPr/>
          </p:nvCxnSpPr>
          <p:spPr>
            <a:xfrm rot="5400000">
              <a:off x="7734300" y="800100"/>
              <a:ext cx="533400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0800000">
              <a:off x="7696200" y="1066800"/>
              <a:ext cx="609600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Game 3</a:t>
            </a:r>
            <a:endParaRPr lang="en-CA" dirty="0"/>
          </a:p>
        </p:txBody>
      </p:sp>
      <p:sp>
        <p:nvSpPr>
          <p:cNvPr id="4" name="TextBox 3"/>
          <p:cNvSpPr txBox="1"/>
          <p:nvPr/>
        </p:nvSpPr>
        <p:spPr>
          <a:xfrm>
            <a:off x="3581400" y="2209800"/>
            <a:ext cx="17350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Challenger</a:t>
            </a:r>
            <a:endParaRPr lang="en-CA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3352800" y="1270337"/>
            <a:ext cx="219284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(pk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, sk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) </a:t>
            </a:r>
            <a:r>
              <a:rPr lang="en-US" sz="2000" dirty="0" smtClean="0">
                <a:sym typeface="Wingdings" pitchFamily="2" charset="2"/>
              </a:rPr>
              <a:t> </a:t>
            </a:r>
            <a:r>
              <a:rPr lang="en-US" sz="2000" dirty="0" smtClean="0"/>
              <a:t>KG(1</a:t>
            </a:r>
            <a:r>
              <a:rPr lang="en-US" sz="2000" baseline="30000" dirty="0" smtClean="0"/>
              <a:t>n</a:t>
            </a:r>
            <a:r>
              <a:rPr lang="en-US" sz="2000" dirty="0" smtClean="0"/>
              <a:t>) </a:t>
            </a:r>
          </a:p>
          <a:p>
            <a:r>
              <a:rPr lang="en-US" sz="2000" dirty="0" smtClean="0"/>
              <a:t>(pk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, sk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) </a:t>
            </a:r>
            <a:r>
              <a:rPr lang="en-US" sz="2000" dirty="0" smtClean="0">
                <a:sym typeface="Wingdings" pitchFamily="2" charset="2"/>
              </a:rPr>
              <a:t> KG(1</a:t>
            </a:r>
            <a:r>
              <a:rPr lang="en-US" sz="2000" baseline="30000" dirty="0" smtClean="0">
                <a:sym typeface="Wingdings" pitchFamily="2" charset="2"/>
              </a:rPr>
              <a:t>n</a:t>
            </a:r>
            <a:r>
              <a:rPr lang="en-US" sz="2000" dirty="0" smtClean="0">
                <a:sym typeface="Wingdings" pitchFamily="2" charset="2"/>
              </a:rPr>
              <a:t>)</a:t>
            </a:r>
            <a:endParaRPr lang="en-US" sz="2000" dirty="0" smtClean="0"/>
          </a:p>
          <a:p>
            <a:r>
              <a:rPr lang="en-US" sz="2000" dirty="0" smtClean="0"/>
              <a:t>              b </a:t>
            </a:r>
            <a:r>
              <a:rPr lang="en-US" sz="2000" dirty="0" smtClean="0">
                <a:sym typeface="Wingdings" pitchFamily="2" charset="2"/>
              </a:rPr>
              <a:t> {0,1}</a:t>
            </a:r>
            <a:endParaRPr lang="en-CA" sz="2000" dirty="0"/>
          </a:p>
        </p:txBody>
      </p:sp>
      <p:pic>
        <p:nvPicPr>
          <p:cNvPr id="7" name="Picture 4" descr="C:\Documents and Settings\pmohasse\Local Settings\Temporary Internet Files\Content.IE5\2JSTM34V\MCj0423848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43400" y="5105400"/>
            <a:ext cx="554892" cy="609600"/>
          </a:xfrm>
          <a:prstGeom prst="rect">
            <a:avLst/>
          </a:prstGeom>
          <a:noFill/>
        </p:spPr>
      </p:pic>
      <p:sp>
        <p:nvSpPr>
          <p:cNvPr id="17" name="TextBox 16"/>
          <p:cNvSpPr txBox="1"/>
          <p:nvPr/>
        </p:nvSpPr>
        <p:spPr>
          <a:xfrm>
            <a:off x="554721" y="3581400"/>
            <a:ext cx="10454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pk</a:t>
            </a:r>
            <a:r>
              <a:rPr lang="en-US" baseline="-25000" dirty="0" smtClean="0"/>
              <a:t>0</a:t>
            </a:r>
            <a:r>
              <a:rPr lang="en-US" dirty="0" smtClean="0"/>
              <a:t>, pk</a:t>
            </a:r>
            <a:r>
              <a:rPr lang="en-US" baseline="-25000" dirty="0" smtClean="0"/>
              <a:t>1    </a:t>
            </a:r>
            <a:endParaRPr lang="en-CA" dirty="0"/>
          </a:p>
        </p:txBody>
      </p:sp>
      <p:cxnSp>
        <p:nvCxnSpPr>
          <p:cNvPr id="31" name="Straight Arrow Connector 30"/>
          <p:cNvCxnSpPr/>
          <p:nvPr/>
        </p:nvCxnSpPr>
        <p:spPr>
          <a:xfrm rot="5400000">
            <a:off x="0" y="3886200"/>
            <a:ext cx="20574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rot="5400000" flipH="1" flipV="1">
            <a:off x="1617548" y="3886200"/>
            <a:ext cx="20574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2286000" y="4338935"/>
            <a:ext cx="4299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</a:t>
            </a:r>
            <a:endParaRPr lang="en-CA" sz="2400" dirty="0"/>
          </a:p>
        </p:txBody>
      </p:sp>
      <p:cxnSp>
        <p:nvCxnSpPr>
          <p:cNvPr id="34" name="Straight Arrow Connector 33"/>
          <p:cNvCxnSpPr/>
          <p:nvPr/>
        </p:nvCxnSpPr>
        <p:spPr>
          <a:xfrm rot="5400000">
            <a:off x="2857499" y="3923506"/>
            <a:ext cx="2132806" cy="769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2939537" y="2971800"/>
            <a:ext cx="231826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c*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= Enc(</a:t>
            </a:r>
            <a:r>
              <a:rPr lang="en-US" sz="2400" dirty="0" err="1" smtClean="0"/>
              <a:t>pk</a:t>
            </a:r>
            <a:r>
              <a:rPr lang="en-US" sz="2400" baseline="-25000" dirty="0" err="1" smtClean="0"/>
              <a:t>b</a:t>
            </a:r>
            <a:r>
              <a:rPr lang="en-US" sz="2400" baseline="-25000" dirty="0" smtClean="0"/>
              <a:t> </a:t>
            </a:r>
            <a:r>
              <a:rPr lang="en-US" sz="2400" dirty="0" smtClean="0"/>
              <a:t>,k*)</a:t>
            </a:r>
          </a:p>
          <a:p>
            <a:r>
              <a:rPr lang="en-US" sz="2400" dirty="0" smtClean="0"/>
              <a:t>c*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= SE(</a:t>
            </a:r>
            <a:r>
              <a:rPr lang="en-US" sz="2400" dirty="0" err="1" smtClean="0">
                <a:solidFill>
                  <a:srgbClr val="FF0000"/>
                </a:solidFill>
              </a:rPr>
              <a:t>k’</a:t>
            </a:r>
            <a:r>
              <a:rPr lang="en-US" sz="2400" dirty="0" err="1" smtClean="0"/>
              <a:t>,m</a:t>
            </a:r>
            <a:r>
              <a:rPr lang="en-US" sz="2400" dirty="0" smtClean="0"/>
              <a:t>)</a:t>
            </a:r>
            <a:endParaRPr lang="en-CA" sz="2400" dirty="0"/>
          </a:p>
        </p:txBody>
      </p:sp>
      <p:sp>
        <p:nvSpPr>
          <p:cNvPr id="37" name="TextBox 36"/>
          <p:cNvSpPr txBox="1"/>
          <p:nvPr/>
        </p:nvSpPr>
        <p:spPr>
          <a:xfrm>
            <a:off x="3505200" y="5249214"/>
            <a:ext cx="8627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b’ </a:t>
            </a:r>
            <a:r>
              <a:rPr lang="en-US" sz="2400" dirty="0" smtClean="0">
                <a:sym typeface="Wingdings" pitchFamily="2" charset="2"/>
              </a:rPr>
              <a:t></a:t>
            </a:r>
            <a:r>
              <a:rPr lang="en-US" sz="2400" dirty="0" smtClean="0"/>
              <a:t> </a:t>
            </a:r>
            <a:endParaRPr lang="en-CA" sz="2400" dirty="0"/>
          </a:p>
        </p:txBody>
      </p:sp>
      <p:sp>
        <p:nvSpPr>
          <p:cNvPr id="23" name="TextBox 22"/>
          <p:cNvSpPr txBox="1"/>
          <p:nvPr/>
        </p:nvSpPr>
        <p:spPr>
          <a:xfrm>
            <a:off x="1038738" y="6015335"/>
            <a:ext cx="62764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Difference in games:</a:t>
            </a:r>
            <a:r>
              <a:rPr lang="en-US" sz="2400" dirty="0" smtClean="0">
                <a:solidFill>
                  <a:srgbClr val="00B0F0"/>
                </a:solidFill>
              </a:rPr>
              <a:t> </a:t>
            </a:r>
            <a:r>
              <a:rPr lang="en-US" sz="2400" dirty="0" smtClean="0">
                <a:solidFill>
                  <a:srgbClr val="0070C0"/>
                </a:solidFill>
              </a:rPr>
              <a:t>IND-CCA security of the PKE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Game 4</a:t>
            </a:r>
            <a:endParaRPr lang="en-CA" dirty="0"/>
          </a:p>
        </p:txBody>
      </p:sp>
      <p:sp>
        <p:nvSpPr>
          <p:cNvPr id="4" name="TextBox 3"/>
          <p:cNvSpPr txBox="1"/>
          <p:nvPr/>
        </p:nvSpPr>
        <p:spPr>
          <a:xfrm>
            <a:off x="3581400" y="2209800"/>
            <a:ext cx="17350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Challenger</a:t>
            </a:r>
            <a:endParaRPr lang="en-CA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3352800" y="1270337"/>
            <a:ext cx="219284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(pk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, sk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) </a:t>
            </a:r>
            <a:r>
              <a:rPr lang="en-US" sz="2000" dirty="0" smtClean="0">
                <a:sym typeface="Wingdings" pitchFamily="2" charset="2"/>
              </a:rPr>
              <a:t> </a:t>
            </a:r>
            <a:r>
              <a:rPr lang="en-US" sz="2000" dirty="0" smtClean="0"/>
              <a:t>KG(1</a:t>
            </a:r>
            <a:r>
              <a:rPr lang="en-US" sz="2000" baseline="30000" dirty="0" smtClean="0"/>
              <a:t>n</a:t>
            </a:r>
            <a:r>
              <a:rPr lang="en-US" sz="2000" dirty="0" smtClean="0"/>
              <a:t>) </a:t>
            </a:r>
          </a:p>
          <a:p>
            <a:r>
              <a:rPr lang="en-US" sz="2000" dirty="0" smtClean="0"/>
              <a:t>(pk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, sk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) </a:t>
            </a:r>
            <a:r>
              <a:rPr lang="en-US" sz="2000" dirty="0" smtClean="0">
                <a:sym typeface="Wingdings" pitchFamily="2" charset="2"/>
              </a:rPr>
              <a:t> KG(1</a:t>
            </a:r>
            <a:r>
              <a:rPr lang="en-US" sz="2000" baseline="30000" dirty="0" smtClean="0">
                <a:sym typeface="Wingdings" pitchFamily="2" charset="2"/>
              </a:rPr>
              <a:t>n</a:t>
            </a:r>
            <a:r>
              <a:rPr lang="en-US" sz="2000" dirty="0" smtClean="0">
                <a:sym typeface="Wingdings" pitchFamily="2" charset="2"/>
              </a:rPr>
              <a:t>)</a:t>
            </a:r>
            <a:endParaRPr lang="en-US" sz="2000" dirty="0" smtClean="0"/>
          </a:p>
          <a:p>
            <a:r>
              <a:rPr lang="en-US" sz="2000" dirty="0" smtClean="0"/>
              <a:t>              b </a:t>
            </a:r>
            <a:r>
              <a:rPr lang="en-US" sz="2000" dirty="0" smtClean="0">
                <a:sym typeface="Wingdings" pitchFamily="2" charset="2"/>
              </a:rPr>
              <a:t> {0,1}</a:t>
            </a:r>
            <a:endParaRPr lang="en-CA" sz="2000" dirty="0"/>
          </a:p>
        </p:txBody>
      </p:sp>
      <p:pic>
        <p:nvPicPr>
          <p:cNvPr id="7" name="Picture 4" descr="C:\Documents and Settings\pmohasse\Local Settings\Temporary Internet Files\Content.IE5\2JSTM34V\MCj0423848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43400" y="5105400"/>
            <a:ext cx="554892" cy="609600"/>
          </a:xfrm>
          <a:prstGeom prst="rect">
            <a:avLst/>
          </a:prstGeom>
          <a:noFill/>
        </p:spPr>
      </p:pic>
      <p:sp>
        <p:nvSpPr>
          <p:cNvPr id="17" name="TextBox 16"/>
          <p:cNvSpPr txBox="1"/>
          <p:nvPr/>
        </p:nvSpPr>
        <p:spPr>
          <a:xfrm>
            <a:off x="554721" y="3581400"/>
            <a:ext cx="10454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pk</a:t>
            </a:r>
            <a:r>
              <a:rPr lang="en-US" baseline="-25000" dirty="0" smtClean="0"/>
              <a:t>0</a:t>
            </a:r>
            <a:r>
              <a:rPr lang="en-US" dirty="0" smtClean="0"/>
              <a:t>, pk</a:t>
            </a:r>
            <a:r>
              <a:rPr lang="en-US" baseline="-25000" dirty="0" smtClean="0"/>
              <a:t>1    </a:t>
            </a:r>
            <a:endParaRPr lang="en-CA" dirty="0"/>
          </a:p>
        </p:txBody>
      </p:sp>
      <p:cxnSp>
        <p:nvCxnSpPr>
          <p:cNvPr id="31" name="Straight Arrow Connector 30"/>
          <p:cNvCxnSpPr/>
          <p:nvPr/>
        </p:nvCxnSpPr>
        <p:spPr>
          <a:xfrm rot="5400000">
            <a:off x="-190500" y="3924300"/>
            <a:ext cx="21336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rot="5400000" flipH="1" flipV="1">
            <a:off x="1524000" y="3886200"/>
            <a:ext cx="20574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2133600" y="4338935"/>
            <a:ext cx="4299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</a:t>
            </a:r>
            <a:endParaRPr lang="en-CA" sz="2400" dirty="0"/>
          </a:p>
        </p:txBody>
      </p:sp>
      <p:cxnSp>
        <p:nvCxnSpPr>
          <p:cNvPr id="34" name="Straight Arrow Connector 33"/>
          <p:cNvCxnSpPr/>
          <p:nvPr/>
        </p:nvCxnSpPr>
        <p:spPr>
          <a:xfrm rot="5400000">
            <a:off x="2857499" y="3923506"/>
            <a:ext cx="2132806" cy="769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2939537" y="2971800"/>
            <a:ext cx="231826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c*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= Enc(</a:t>
            </a:r>
            <a:r>
              <a:rPr lang="en-US" sz="2400" dirty="0" err="1" smtClean="0"/>
              <a:t>pk</a:t>
            </a:r>
            <a:r>
              <a:rPr lang="en-US" sz="2400" baseline="-25000" dirty="0" err="1" smtClean="0"/>
              <a:t>b</a:t>
            </a:r>
            <a:r>
              <a:rPr lang="en-US" sz="2400" baseline="-25000" dirty="0" smtClean="0"/>
              <a:t> </a:t>
            </a:r>
            <a:r>
              <a:rPr lang="en-US" sz="2400" dirty="0" smtClean="0"/>
              <a:t>,k*)</a:t>
            </a:r>
          </a:p>
          <a:p>
            <a:r>
              <a:rPr lang="en-US" sz="2400" dirty="0" smtClean="0"/>
              <a:t>c*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= SE(</a:t>
            </a:r>
            <a:r>
              <a:rPr lang="en-US" sz="2400" dirty="0" err="1" smtClean="0"/>
              <a:t>k’,m</a:t>
            </a:r>
            <a:r>
              <a:rPr lang="en-US" sz="2400" dirty="0" smtClean="0"/>
              <a:t>)</a:t>
            </a:r>
            <a:endParaRPr lang="en-CA" sz="2400" dirty="0"/>
          </a:p>
        </p:txBody>
      </p:sp>
      <p:sp>
        <p:nvSpPr>
          <p:cNvPr id="37" name="TextBox 36"/>
          <p:cNvSpPr txBox="1"/>
          <p:nvPr/>
        </p:nvSpPr>
        <p:spPr>
          <a:xfrm>
            <a:off x="3505200" y="5249214"/>
            <a:ext cx="8627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b’ </a:t>
            </a:r>
            <a:r>
              <a:rPr lang="en-US" sz="2400" dirty="0" smtClean="0">
                <a:sym typeface="Wingdings" pitchFamily="2" charset="2"/>
              </a:rPr>
              <a:t></a:t>
            </a:r>
            <a:r>
              <a:rPr lang="en-US" sz="2400" dirty="0" smtClean="0"/>
              <a:t> </a:t>
            </a:r>
            <a:endParaRPr lang="en-CA" sz="2400" dirty="0"/>
          </a:p>
        </p:txBody>
      </p:sp>
      <p:sp>
        <p:nvSpPr>
          <p:cNvPr id="23" name="TextBox 22"/>
          <p:cNvSpPr txBox="1"/>
          <p:nvPr/>
        </p:nvSpPr>
        <p:spPr>
          <a:xfrm>
            <a:off x="1136113" y="5867400"/>
            <a:ext cx="60714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Difference in games:</a:t>
            </a:r>
            <a:r>
              <a:rPr lang="en-US" sz="2400" dirty="0" smtClean="0">
                <a:solidFill>
                  <a:srgbClr val="00B0F0"/>
                </a:solidFill>
              </a:rPr>
              <a:t> </a:t>
            </a:r>
            <a:r>
              <a:rPr lang="en-US" sz="2400" dirty="0" smtClean="0">
                <a:solidFill>
                  <a:srgbClr val="0070C0"/>
                </a:solidFill>
              </a:rPr>
              <a:t>CTXT integrity of the SKE</a:t>
            </a:r>
          </a:p>
          <a:p>
            <a:r>
              <a:rPr lang="en-US" sz="2400" dirty="0" smtClean="0">
                <a:solidFill>
                  <a:srgbClr val="00B0F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only if a valid ciphertext under k’ is generated</a:t>
            </a:r>
            <a:r>
              <a:rPr lang="en-US" sz="2400" dirty="0" smtClean="0">
                <a:solidFill>
                  <a:srgbClr val="00B0F0"/>
                </a:solidFill>
              </a:rPr>
              <a:t>  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 rot="5400000" flipH="1" flipV="1">
            <a:off x="4902002" y="3911402"/>
            <a:ext cx="2286000" cy="1019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5400000">
            <a:off x="6629400" y="3962400"/>
            <a:ext cx="23622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343400" y="4343400"/>
            <a:ext cx="31838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(c*</a:t>
            </a:r>
            <a:r>
              <a:rPr lang="en-US" sz="2400" baseline="-25000" dirty="0" smtClean="0">
                <a:solidFill>
                  <a:srgbClr val="FF0000"/>
                </a:solidFill>
              </a:rPr>
              <a:t>1</a:t>
            </a:r>
            <a:r>
              <a:rPr lang="en-US" sz="2400" dirty="0" smtClean="0">
                <a:solidFill>
                  <a:srgbClr val="FF0000"/>
                </a:solidFill>
              </a:rPr>
              <a:t>, c</a:t>
            </a:r>
            <a:r>
              <a:rPr lang="en-US" sz="2400" baseline="-25000" dirty="0" smtClean="0">
                <a:solidFill>
                  <a:srgbClr val="FF0000"/>
                </a:solidFill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 ≠ c*</a:t>
            </a:r>
            <a:r>
              <a:rPr lang="en-US" sz="2400" baseline="-25000" dirty="0" smtClean="0">
                <a:solidFill>
                  <a:srgbClr val="FF0000"/>
                </a:solidFill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), {b or 1-b}</a:t>
            </a:r>
            <a:r>
              <a:rPr lang="en-US" sz="2400" baseline="-25000" dirty="0" smtClean="0">
                <a:solidFill>
                  <a:srgbClr val="FF0000"/>
                </a:solidFill>
              </a:rPr>
              <a:t> </a:t>
            </a:r>
            <a:endParaRPr lang="en-CA" sz="2400" dirty="0">
              <a:solidFill>
                <a:srgbClr val="FF0000"/>
              </a:solidFill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7924800" y="2971800"/>
            <a:ext cx="228600" cy="152400"/>
            <a:chOff x="7696200" y="533400"/>
            <a:chExt cx="609600" cy="533400"/>
          </a:xfrm>
        </p:grpSpPr>
        <p:cxnSp>
          <p:nvCxnSpPr>
            <p:cNvPr id="24" name="Straight Connector 23"/>
            <p:cNvCxnSpPr/>
            <p:nvPr/>
          </p:nvCxnSpPr>
          <p:spPr>
            <a:xfrm rot="5400000">
              <a:off x="7734300" y="800100"/>
              <a:ext cx="533400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0800000">
              <a:off x="7696200" y="1066800"/>
              <a:ext cx="609600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Putting Things Together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Adv</a:t>
            </a:r>
            <a:r>
              <a:rPr lang="en-US" baseline="-25000" dirty="0" err="1" smtClean="0"/>
              <a:t>anon-cca</a:t>
            </a:r>
            <a:r>
              <a:rPr lang="en-US" dirty="0" smtClean="0"/>
              <a:t>(hybrid) </a:t>
            </a:r>
            <a:r>
              <a:rPr lang="en-US" dirty="0" smtClean="0"/>
              <a:t> </a:t>
            </a:r>
            <a:r>
              <a:rPr lang="en-US" dirty="0" smtClean="0"/>
              <a:t>&lt;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</a:t>
            </a:r>
            <a:r>
              <a:rPr lang="en-US" dirty="0" smtClean="0"/>
              <a:t> </a:t>
            </a:r>
            <a:r>
              <a:rPr lang="en-US" dirty="0" err="1" smtClean="0"/>
              <a:t>Adv</a:t>
            </a:r>
            <a:r>
              <a:rPr lang="en-US" baseline="-25000" dirty="0" err="1" smtClean="0"/>
              <a:t>wrob-cca</a:t>
            </a:r>
            <a:r>
              <a:rPr lang="en-US" dirty="0" smtClean="0"/>
              <a:t>(PKE)  </a:t>
            </a:r>
          </a:p>
          <a:p>
            <a:pPr>
              <a:buNone/>
            </a:pPr>
            <a:r>
              <a:rPr lang="en-US" dirty="0" smtClean="0"/>
              <a:t>    + </a:t>
            </a:r>
            <a:r>
              <a:rPr lang="en-US" dirty="0" err="1" smtClean="0"/>
              <a:t>Adv</a:t>
            </a:r>
            <a:r>
              <a:rPr lang="en-US" baseline="-25000" dirty="0" err="1" smtClean="0"/>
              <a:t>ind-cca</a:t>
            </a:r>
            <a:r>
              <a:rPr lang="en-US" dirty="0" smtClean="0"/>
              <a:t>(PKE)   </a:t>
            </a:r>
          </a:p>
          <a:p>
            <a:pPr>
              <a:buNone/>
            </a:pPr>
            <a:r>
              <a:rPr lang="en-US" dirty="0" smtClean="0"/>
              <a:t>    + </a:t>
            </a:r>
            <a:r>
              <a:rPr lang="en-US" dirty="0" err="1" smtClean="0"/>
              <a:t>Adv</a:t>
            </a:r>
            <a:r>
              <a:rPr lang="en-US" baseline="-25000" dirty="0" err="1" smtClean="0"/>
              <a:t>ctxt-int</a:t>
            </a:r>
            <a:r>
              <a:rPr lang="en-US" dirty="0" smtClean="0"/>
              <a:t>(SKE) </a:t>
            </a:r>
          </a:p>
          <a:p>
            <a:pPr>
              <a:buNone/>
            </a:pPr>
            <a:r>
              <a:rPr lang="en-US" dirty="0" smtClean="0"/>
              <a:t>    + </a:t>
            </a:r>
            <a:r>
              <a:rPr lang="en-US" dirty="0" err="1" smtClean="0"/>
              <a:t>Adv</a:t>
            </a:r>
            <a:r>
              <a:rPr lang="en-US" baseline="-25000" dirty="0" err="1" smtClean="0"/>
              <a:t>anon-cca</a:t>
            </a:r>
            <a:r>
              <a:rPr lang="en-US" dirty="0" smtClean="0"/>
              <a:t>(PKE)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endParaRPr lang="en-US" dirty="0" smtClean="0"/>
          </a:p>
          <a:p>
            <a:r>
              <a:rPr lang="en-US" dirty="0" err="1" smtClean="0"/>
              <a:t>Boneh</a:t>
            </a:r>
            <a:r>
              <a:rPr lang="en-US" dirty="0" smtClean="0"/>
              <a:t>-Franklin, Cramer-</a:t>
            </a:r>
            <a:r>
              <a:rPr lang="en-US" dirty="0" err="1" smtClean="0"/>
              <a:t>Shoup</a:t>
            </a:r>
            <a:r>
              <a:rPr lang="en-US" dirty="0" smtClean="0"/>
              <a:t>, DHIES are </a:t>
            </a:r>
            <a:r>
              <a:rPr lang="en-US" dirty="0" smtClean="0">
                <a:solidFill>
                  <a:srgbClr val="0070C0"/>
                </a:solidFill>
              </a:rPr>
              <a:t>WROB-CCA</a:t>
            </a:r>
          </a:p>
          <a:p>
            <a:r>
              <a:rPr lang="en-US" dirty="0" err="1" smtClean="0"/>
              <a:t>Boyen</a:t>
            </a:r>
            <a:r>
              <a:rPr lang="en-US" dirty="0" smtClean="0"/>
              <a:t>-Waters IBE is not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ANON-CCA PKE + (…) SKE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</a:t>
            </a:r>
            <a:r>
              <a:rPr lang="en-US" dirty="0" smtClean="0">
                <a:sym typeface="Wingdings" pitchFamily="2" charset="2"/>
              </a:rPr>
              <a:t> ANON-CCA hybrid</a:t>
            </a:r>
          </a:p>
          <a:p>
            <a:endParaRPr lang="en-US" dirty="0" smtClean="0"/>
          </a:p>
          <a:p>
            <a:r>
              <a:rPr lang="en-US" dirty="0" smtClean="0"/>
              <a:t>(WROB + ANON)-CCA PKE + AE SKE </a:t>
            </a:r>
            <a:r>
              <a:rPr lang="en-US" dirty="0" smtClean="0">
                <a:solidFill>
                  <a:srgbClr val="33CC33"/>
                </a:solidFill>
                <a:sym typeface="Wingdings" pitchFamily="2" charset="2"/>
              </a:rPr>
              <a:t></a:t>
            </a:r>
            <a:r>
              <a:rPr lang="en-US" dirty="0" smtClean="0">
                <a:sym typeface="Wingdings" pitchFamily="2" charset="2"/>
              </a:rPr>
              <a:t> ANON-CCA hybrid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Is </a:t>
            </a:r>
            <a:r>
              <a:rPr lang="en-US" dirty="0" smtClean="0">
                <a:solidFill>
                  <a:srgbClr val="0070C0"/>
                </a:solidFill>
              </a:rPr>
              <a:t>weak-robustness</a:t>
            </a:r>
            <a:r>
              <a:rPr lang="en-US" dirty="0" smtClean="0"/>
              <a:t> a necessary condition?</a:t>
            </a:r>
          </a:p>
          <a:p>
            <a:r>
              <a:rPr lang="en-US" dirty="0" smtClean="0"/>
              <a:t>Is </a:t>
            </a:r>
            <a:r>
              <a:rPr lang="en-US" dirty="0" err="1" smtClean="0"/>
              <a:t>Boyen</a:t>
            </a:r>
            <a:r>
              <a:rPr lang="en-US" dirty="0" smtClean="0"/>
              <a:t>-Waters (in)secure when used in a hybrid construction? </a:t>
            </a:r>
          </a:p>
          <a:p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5105400" y="1752600"/>
            <a:ext cx="381000" cy="2286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023326" y="2819400"/>
            <a:ext cx="276787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>
                <a:solidFill>
                  <a:srgbClr val="0070C0"/>
                </a:solidFill>
              </a:rPr>
              <a:t>Thank you</a:t>
            </a:r>
            <a:endParaRPr lang="en-US" sz="48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on Robustness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[</a:t>
            </a:r>
            <a:r>
              <a:rPr lang="en-CA" dirty="0" err="1" smtClean="0"/>
              <a:t>Abdalla</a:t>
            </a:r>
            <a:r>
              <a:rPr lang="en-CA" dirty="0" smtClean="0"/>
              <a:t> et al.’10]</a:t>
            </a:r>
          </a:p>
          <a:p>
            <a:pPr lvl="1"/>
            <a:r>
              <a:rPr lang="en-CA" dirty="0" smtClean="0"/>
              <a:t>Transforming ANON-CCA schemes to robust ones</a:t>
            </a:r>
          </a:p>
          <a:p>
            <a:r>
              <a:rPr lang="en-CA" dirty="0" smtClean="0"/>
              <a:t>We design more efficient transformations</a:t>
            </a:r>
          </a:p>
          <a:p>
            <a:pPr lvl="1"/>
            <a:r>
              <a:rPr lang="en-CA" dirty="0" smtClean="0"/>
              <a:t>Refer to the paper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Traditional Security Notions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smtClean="0">
                <a:solidFill>
                  <a:srgbClr val="002060"/>
                </a:solidFill>
              </a:rPr>
              <a:t>Data Secrecy)</a:t>
            </a:r>
            <a:endParaRPr lang="en-CA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Semantic security</a:t>
            </a:r>
          </a:p>
          <a:p>
            <a:pPr lvl="1"/>
            <a:r>
              <a:rPr lang="en-US" dirty="0" smtClean="0"/>
              <a:t>No function of the message is leaked</a:t>
            </a:r>
          </a:p>
          <a:p>
            <a:pPr lvl="1"/>
            <a:r>
              <a:rPr lang="en-US" dirty="0" smtClean="0"/>
              <a:t>Equivalent to </a:t>
            </a:r>
            <a:r>
              <a:rPr lang="en-US" dirty="0" err="1" smtClean="0"/>
              <a:t>indistinguishability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Non-malleability</a:t>
            </a:r>
          </a:p>
          <a:p>
            <a:pPr lvl="1"/>
            <a:r>
              <a:rPr lang="en-US" dirty="0" smtClean="0"/>
              <a:t>Hard to create ciphertext for related messages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Chosen plaintext attacks (CPA)</a:t>
            </a:r>
          </a:p>
          <a:p>
            <a:r>
              <a:rPr lang="en-US" dirty="0" smtClean="0"/>
              <a:t>Chosen ciphertext attacks (CCA)</a:t>
            </a:r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endParaRPr lang="en-US" dirty="0" smtClean="0"/>
          </a:p>
          <a:p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Indentity</a:t>
            </a:r>
            <a:r>
              <a:rPr lang="en-US" dirty="0" smtClean="0"/>
              <a:t>-based encryption (IBE)</a:t>
            </a:r>
            <a:endParaRPr lang="en-CA" dirty="0"/>
          </a:p>
        </p:txBody>
      </p:sp>
      <p:pic>
        <p:nvPicPr>
          <p:cNvPr id="1026" name="Picture 2" descr="C:\Documents and Settings\pmohasse\Local Settings\Temporary Internet Files\Content.IE5\0JAXMH8Z\MCj0440426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2819400"/>
            <a:ext cx="764397" cy="1006660"/>
          </a:xfrm>
          <a:prstGeom prst="rect">
            <a:avLst/>
          </a:prstGeom>
          <a:noFill/>
        </p:spPr>
      </p:pic>
      <p:pic>
        <p:nvPicPr>
          <p:cNvPr id="1027" name="Picture 3" descr="C:\Documents and Settings\pmohasse\Local Settings\Temporary Internet Files\Content.IE5\0HQHO5IR\MCj0440454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2800" y="2743200"/>
            <a:ext cx="819271" cy="1060450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8382000" y="2438400"/>
            <a:ext cx="4171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id</a:t>
            </a:r>
            <a:endParaRPr lang="en-CA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6781800" y="1905000"/>
            <a:ext cx="18108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ym typeface="Wingdings" pitchFamily="2" charset="2"/>
              </a:rPr>
              <a:t>(</a:t>
            </a:r>
            <a:r>
              <a:rPr lang="en-US" sz="2400" dirty="0" err="1" smtClean="0">
                <a:sym typeface="Wingdings" pitchFamily="2" charset="2"/>
              </a:rPr>
              <a:t>sk,pk</a:t>
            </a:r>
            <a:r>
              <a:rPr lang="en-US" sz="2400" dirty="0" smtClean="0">
                <a:sym typeface="Wingdings" pitchFamily="2" charset="2"/>
              </a:rPr>
              <a:t>)</a:t>
            </a:r>
            <a:r>
              <a:rPr lang="en-US" sz="2400" dirty="0" smtClean="0"/>
              <a:t>PKG</a:t>
            </a:r>
            <a:endParaRPr lang="en-CA" sz="2400" dirty="0"/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2286000" y="3429000"/>
            <a:ext cx="426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505200" y="2819400"/>
            <a:ext cx="19736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 = </a:t>
            </a:r>
            <a:r>
              <a:rPr lang="en-US" sz="2800" dirty="0" err="1" smtClean="0"/>
              <a:t>Enc</a:t>
            </a:r>
            <a:r>
              <a:rPr lang="en-US" sz="2800" baseline="-25000" dirty="0" err="1" smtClean="0"/>
              <a:t>pk</a:t>
            </a:r>
            <a:r>
              <a:rPr lang="en-US" sz="2800" dirty="0" smtClean="0"/>
              <a:t>(m)</a:t>
            </a:r>
            <a:endParaRPr lang="en-CA" sz="2800" dirty="0"/>
          </a:p>
        </p:txBody>
      </p:sp>
      <p:sp>
        <p:nvSpPr>
          <p:cNvPr id="22" name="TextBox 21"/>
          <p:cNvSpPr txBox="1"/>
          <p:nvPr/>
        </p:nvSpPr>
        <p:spPr>
          <a:xfrm>
            <a:off x="6629400" y="4114800"/>
            <a:ext cx="20585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m = </a:t>
            </a:r>
            <a:r>
              <a:rPr lang="en-US" sz="2800" dirty="0" err="1" smtClean="0"/>
              <a:t>Dec</a:t>
            </a:r>
            <a:r>
              <a:rPr lang="en-US" sz="2800" baseline="-25000" dirty="0" err="1" smtClean="0"/>
              <a:t>sk</a:t>
            </a:r>
            <a:r>
              <a:rPr lang="en-US" sz="2800" dirty="0" smtClean="0"/>
              <a:t>(C) </a:t>
            </a:r>
            <a:endParaRPr lang="en-CA" sz="2800" dirty="0"/>
          </a:p>
        </p:txBody>
      </p:sp>
      <p:pic>
        <p:nvPicPr>
          <p:cNvPr id="1028" name="Picture 4" descr="C:\Documents and Settings\pmohasse\Local Settings\Temporary Internet Files\Content.IE5\2JSTM34V\MCj04238480000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62400" y="3886200"/>
            <a:ext cx="901700" cy="990600"/>
          </a:xfrm>
          <a:prstGeom prst="rect">
            <a:avLst/>
          </a:prstGeom>
          <a:noFill/>
        </p:spPr>
      </p:pic>
      <p:sp>
        <p:nvSpPr>
          <p:cNvPr id="25" name="TextBox 24"/>
          <p:cNvSpPr txBox="1"/>
          <p:nvPr/>
        </p:nvSpPr>
        <p:spPr>
          <a:xfrm>
            <a:off x="2514600" y="5486400"/>
            <a:ext cx="37721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IBE = (MKG, Enc, Dec)</a:t>
            </a:r>
            <a:endParaRPr lang="en-CA" sz="3200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048000" y="1371600"/>
            <a:ext cx="23871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ym typeface="Wingdings" pitchFamily="2" charset="2"/>
              </a:rPr>
              <a:t>(par, </a:t>
            </a:r>
            <a:r>
              <a:rPr lang="en-US" sz="2400" dirty="0" err="1" smtClean="0">
                <a:sym typeface="Wingdings" pitchFamily="2" charset="2"/>
              </a:rPr>
              <a:t>msk</a:t>
            </a:r>
            <a:r>
              <a:rPr lang="en-US" sz="2400" dirty="0" smtClean="0">
                <a:sym typeface="Wingdings" pitchFamily="2" charset="2"/>
              </a:rPr>
              <a:t>) </a:t>
            </a:r>
            <a:r>
              <a:rPr lang="en-US" sz="2400" dirty="0" smtClean="0"/>
              <a:t>MKG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IND-CCA</a:t>
            </a:r>
            <a:endParaRPr lang="en-CA" dirty="0"/>
          </a:p>
        </p:txBody>
      </p:sp>
      <p:sp>
        <p:nvSpPr>
          <p:cNvPr id="4" name="TextBox 3"/>
          <p:cNvSpPr txBox="1"/>
          <p:nvPr/>
        </p:nvSpPr>
        <p:spPr>
          <a:xfrm>
            <a:off x="3505200" y="1701225"/>
            <a:ext cx="19638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Challenger</a:t>
            </a:r>
            <a:endParaRPr lang="en-CA" sz="3200" dirty="0"/>
          </a:p>
        </p:txBody>
      </p:sp>
      <p:cxnSp>
        <p:nvCxnSpPr>
          <p:cNvPr id="7" name="Straight Arrow Connector 6"/>
          <p:cNvCxnSpPr/>
          <p:nvPr/>
        </p:nvCxnSpPr>
        <p:spPr>
          <a:xfrm rot="5400000" flipH="1" flipV="1">
            <a:off x="-228600" y="3200400"/>
            <a:ext cx="24384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>
            <a:off x="114300" y="3238500"/>
            <a:ext cx="25146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33400" y="3886200"/>
            <a:ext cx="360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1</a:t>
            </a:r>
            <a:endParaRPr lang="en-CA" dirty="0"/>
          </a:p>
        </p:txBody>
      </p:sp>
      <p:sp>
        <p:nvSpPr>
          <p:cNvPr id="13" name="TextBox 12"/>
          <p:cNvSpPr txBox="1"/>
          <p:nvPr/>
        </p:nvSpPr>
        <p:spPr>
          <a:xfrm>
            <a:off x="2590800" y="1295400"/>
            <a:ext cx="36399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</a:t>
            </a:r>
            <a:r>
              <a:rPr lang="en-US" sz="2400" dirty="0" err="1" smtClean="0"/>
              <a:t>pk</a:t>
            </a:r>
            <a:r>
              <a:rPr lang="en-US" sz="2400" dirty="0" smtClean="0"/>
              <a:t>, </a:t>
            </a:r>
            <a:r>
              <a:rPr lang="en-US" sz="2400" dirty="0" err="1" smtClean="0"/>
              <a:t>sk</a:t>
            </a:r>
            <a:r>
              <a:rPr lang="en-US" sz="2400" dirty="0" smtClean="0"/>
              <a:t>)</a:t>
            </a:r>
            <a:r>
              <a:rPr lang="en-US" sz="2400" dirty="0" smtClean="0">
                <a:sym typeface="Wingdings" pitchFamily="2" charset="2"/>
              </a:rPr>
              <a:t> </a:t>
            </a:r>
            <a:r>
              <a:rPr lang="en-US" sz="2400" dirty="0" smtClean="0"/>
              <a:t>KG(1</a:t>
            </a:r>
            <a:r>
              <a:rPr lang="en-US" sz="2400" baseline="30000" dirty="0" smtClean="0"/>
              <a:t>n</a:t>
            </a:r>
            <a:r>
              <a:rPr lang="en-US" sz="2400" dirty="0" smtClean="0"/>
              <a:t>) ; b </a:t>
            </a:r>
            <a:r>
              <a:rPr lang="en-US" sz="2400" dirty="0" smtClean="0">
                <a:sym typeface="Wingdings" pitchFamily="2" charset="2"/>
              </a:rPr>
              <a:t> {0,1}</a:t>
            </a:r>
            <a:endParaRPr lang="en-CA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1143000" y="2133600"/>
            <a:ext cx="9893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Dec</a:t>
            </a:r>
            <a:r>
              <a:rPr lang="en-US" baseline="-25000" dirty="0" err="1" smtClean="0"/>
              <a:t>sk</a:t>
            </a:r>
            <a:r>
              <a:rPr lang="en-US" dirty="0" smtClean="0"/>
              <a:t>(c</a:t>
            </a:r>
            <a:r>
              <a:rPr lang="en-US" baseline="-25000" dirty="0" smtClean="0"/>
              <a:t>1</a:t>
            </a:r>
            <a:r>
              <a:rPr lang="en-US" dirty="0" smtClean="0"/>
              <a:t>)</a:t>
            </a:r>
            <a:endParaRPr lang="en-CA" dirty="0"/>
          </a:p>
        </p:txBody>
      </p:sp>
      <p:sp>
        <p:nvSpPr>
          <p:cNvPr id="15" name="TextBox 14"/>
          <p:cNvSpPr txBox="1"/>
          <p:nvPr/>
        </p:nvSpPr>
        <p:spPr>
          <a:xfrm>
            <a:off x="1600200" y="3200400"/>
            <a:ext cx="7857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.  .  .  .</a:t>
            </a:r>
            <a:endParaRPr lang="en-CA" dirty="0"/>
          </a:p>
        </p:txBody>
      </p:sp>
      <p:cxnSp>
        <p:nvCxnSpPr>
          <p:cNvPr id="16" name="Straight Arrow Connector 15"/>
          <p:cNvCxnSpPr/>
          <p:nvPr/>
        </p:nvCxnSpPr>
        <p:spPr>
          <a:xfrm rot="5400000" flipH="1" flipV="1">
            <a:off x="1295400" y="3276600"/>
            <a:ext cx="24384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5400000">
            <a:off x="1638300" y="3314700"/>
            <a:ext cx="25146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057400" y="3962400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</a:t>
            </a:r>
            <a:r>
              <a:rPr lang="en-US" baseline="-25000" dirty="0" err="1" smtClean="0"/>
              <a:t>i</a:t>
            </a:r>
            <a:endParaRPr lang="en-CA" dirty="0"/>
          </a:p>
        </p:txBody>
      </p:sp>
      <p:sp>
        <p:nvSpPr>
          <p:cNvPr id="19" name="TextBox 18"/>
          <p:cNvSpPr txBox="1"/>
          <p:nvPr/>
        </p:nvSpPr>
        <p:spPr>
          <a:xfrm>
            <a:off x="2667000" y="2209800"/>
            <a:ext cx="9460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Dec</a:t>
            </a:r>
            <a:r>
              <a:rPr lang="en-US" baseline="-25000" dirty="0" err="1" smtClean="0"/>
              <a:t>sk</a:t>
            </a:r>
            <a:r>
              <a:rPr lang="en-US" dirty="0" smtClean="0"/>
              <a:t>(</a:t>
            </a:r>
            <a:r>
              <a:rPr lang="en-US" dirty="0" err="1" smtClean="0"/>
              <a:t>c</a:t>
            </a:r>
            <a:r>
              <a:rPr lang="en-US" baseline="-25000" dirty="0" err="1" smtClean="0"/>
              <a:t>i</a:t>
            </a:r>
            <a:r>
              <a:rPr lang="en-US" dirty="0" smtClean="0"/>
              <a:t>)</a:t>
            </a:r>
            <a:endParaRPr lang="en-CA" dirty="0"/>
          </a:p>
        </p:txBody>
      </p:sp>
      <p:cxnSp>
        <p:nvCxnSpPr>
          <p:cNvPr id="23" name="Straight Arrow Connector 22"/>
          <p:cNvCxnSpPr/>
          <p:nvPr/>
        </p:nvCxnSpPr>
        <p:spPr>
          <a:xfrm rot="5400000" flipH="1" flipV="1">
            <a:off x="3124200" y="3276600"/>
            <a:ext cx="20574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549822" y="3505200"/>
            <a:ext cx="10983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 , m</a:t>
            </a:r>
            <a:r>
              <a:rPr lang="en-US" sz="2400" baseline="-25000" dirty="0" smtClean="0"/>
              <a:t>1</a:t>
            </a:r>
            <a:endParaRPr lang="en-CA" sz="2400" dirty="0"/>
          </a:p>
        </p:txBody>
      </p:sp>
      <p:cxnSp>
        <p:nvCxnSpPr>
          <p:cNvPr id="25" name="Straight Arrow Connector 24"/>
          <p:cNvCxnSpPr/>
          <p:nvPr/>
        </p:nvCxnSpPr>
        <p:spPr>
          <a:xfrm rot="5400000">
            <a:off x="4077494" y="3314700"/>
            <a:ext cx="2132806" cy="769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495800" y="2514600"/>
            <a:ext cx="16834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C=</a:t>
            </a:r>
            <a:r>
              <a:rPr lang="en-US" sz="2400" dirty="0" err="1" smtClean="0"/>
              <a:t>Enc</a:t>
            </a:r>
            <a:r>
              <a:rPr lang="en-US" sz="2400" baseline="-25000" dirty="0" err="1" smtClean="0"/>
              <a:t>pk</a:t>
            </a:r>
            <a:r>
              <a:rPr lang="en-US" sz="2400" dirty="0" smtClean="0"/>
              <a:t>(</a:t>
            </a:r>
            <a:r>
              <a:rPr lang="en-US" sz="2400" dirty="0" err="1" smtClean="0"/>
              <a:t>m</a:t>
            </a:r>
            <a:r>
              <a:rPr lang="en-US" sz="2400" baseline="-25000" dirty="0" err="1" smtClean="0"/>
              <a:t>b</a:t>
            </a:r>
            <a:r>
              <a:rPr lang="en-US" sz="2400" dirty="0" smtClean="0"/>
              <a:t>)</a:t>
            </a:r>
            <a:endParaRPr lang="en-CA" sz="2400" dirty="0"/>
          </a:p>
        </p:txBody>
      </p:sp>
      <p:cxnSp>
        <p:nvCxnSpPr>
          <p:cNvPr id="31" name="Straight Arrow Connector 30"/>
          <p:cNvCxnSpPr/>
          <p:nvPr/>
        </p:nvCxnSpPr>
        <p:spPr>
          <a:xfrm rot="5400000" flipH="1" flipV="1">
            <a:off x="5029200" y="3200400"/>
            <a:ext cx="24384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rot="5400000">
            <a:off x="5372100" y="3238500"/>
            <a:ext cx="25146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5791200" y="3886200"/>
            <a:ext cx="473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i+1</a:t>
            </a:r>
            <a:endParaRPr lang="en-CA" dirty="0"/>
          </a:p>
        </p:txBody>
      </p:sp>
      <p:sp>
        <p:nvSpPr>
          <p:cNvPr id="34" name="TextBox 33"/>
          <p:cNvSpPr txBox="1"/>
          <p:nvPr/>
        </p:nvSpPr>
        <p:spPr>
          <a:xfrm>
            <a:off x="6400800" y="2133600"/>
            <a:ext cx="1101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Dec</a:t>
            </a:r>
            <a:r>
              <a:rPr lang="en-US" baseline="-25000" dirty="0" err="1" smtClean="0"/>
              <a:t>sk</a:t>
            </a:r>
            <a:r>
              <a:rPr lang="en-US" dirty="0" smtClean="0"/>
              <a:t>(c</a:t>
            </a:r>
            <a:r>
              <a:rPr lang="en-US" baseline="-25000" dirty="0" smtClean="0"/>
              <a:t>i+1</a:t>
            </a:r>
            <a:r>
              <a:rPr lang="en-US" dirty="0" smtClean="0"/>
              <a:t>)</a:t>
            </a:r>
            <a:endParaRPr lang="en-CA" dirty="0"/>
          </a:p>
        </p:txBody>
      </p:sp>
      <p:sp>
        <p:nvSpPr>
          <p:cNvPr id="35" name="TextBox 34"/>
          <p:cNvSpPr txBox="1"/>
          <p:nvPr/>
        </p:nvSpPr>
        <p:spPr>
          <a:xfrm>
            <a:off x="6858000" y="3200400"/>
            <a:ext cx="7857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.  .  .  .</a:t>
            </a:r>
            <a:endParaRPr lang="en-CA" dirty="0"/>
          </a:p>
        </p:txBody>
      </p:sp>
      <p:cxnSp>
        <p:nvCxnSpPr>
          <p:cNvPr id="36" name="Straight Arrow Connector 35"/>
          <p:cNvCxnSpPr/>
          <p:nvPr/>
        </p:nvCxnSpPr>
        <p:spPr>
          <a:xfrm rot="5400000" flipH="1" flipV="1">
            <a:off x="6553200" y="3276600"/>
            <a:ext cx="24384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rot="5400000">
            <a:off x="6896100" y="3314700"/>
            <a:ext cx="25146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7315200" y="3962400"/>
            <a:ext cx="362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</a:t>
            </a:r>
            <a:r>
              <a:rPr lang="en-US" baseline="-25000" dirty="0" err="1" smtClean="0"/>
              <a:t>q</a:t>
            </a:r>
            <a:endParaRPr lang="en-CA" dirty="0"/>
          </a:p>
        </p:txBody>
      </p:sp>
      <p:sp>
        <p:nvSpPr>
          <p:cNvPr id="39" name="TextBox 38"/>
          <p:cNvSpPr txBox="1"/>
          <p:nvPr/>
        </p:nvSpPr>
        <p:spPr>
          <a:xfrm>
            <a:off x="7924800" y="2209800"/>
            <a:ext cx="9909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Dec</a:t>
            </a:r>
            <a:r>
              <a:rPr lang="en-US" baseline="-25000" dirty="0" err="1" smtClean="0"/>
              <a:t>sk</a:t>
            </a:r>
            <a:r>
              <a:rPr lang="en-US" dirty="0" smtClean="0"/>
              <a:t>(</a:t>
            </a:r>
            <a:r>
              <a:rPr lang="en-US" dirty="0" err="1" smtClean="0"/>
              <a:t>c</a:t>
            </a:r>
            <a:r>
              <a:rPr lang="en-US" baseline="-25000" dirty="0" err="1" smtClean="0"/>
              <a:t>q</a:t>
            </a:r>
            <a:r>
              <a:rPr lang="en-US" dirty="0" smtClean="0"/>
              <a:t>)</a:t>
            </a:r>
            <a:endParaRPr lang="en-CA" dirty="0"/>
          </a:p>
        </p:txBody>
      </p:sp>
      <p:sp>
        <p:nvSpPr>
          <p:cNvPr id="41" name="TextBox 40"/>
          <p:cNvSpPr txBox="1"/>
          <p:nvPr/>
        </p:nvSpPr>
        <p:spPr>
          <a:xfrm>
            <a:off x="4017108" y="4800600"/>
            <a:ext cx="9316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b’ </a:t>
            </a:r>
            <a:r>
              <a:rPr lang="en-US" sz="2400" dirty="0" smtClean="0">
                <a:sym typeface="Wingdings" pitchFamily="2" charset="2"/>
              </a:rPr>
              <a:t> </a:t>
            </a:r>
            <a:r>
              <a:rPr lang="en-US" sz="2400" dirty="0" smtClean="0"/>
              <a:t> </a:t>
            </a:r>
            <a:endParaRPr lang="en-CA" sz="2400" dirty="0"/>
          </a:p>
        </p:txBody>
      </p:sp>
      <p:sp>
        <p:nvSpPr>
          <p:cNvPr id="42" name="TextBox 41"/>
          <p:cNvSpPr txBox="1"/>
          <p:nvPr/>
        </p:nvSpPr>
        <p:spPr>
          <a:xfrm>
            <a:off x="1143000" y="5638800"/>
            <a:ext cx="76265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>
                <a:solidFill>
                  <a:srgbClr val="FF0000"/>
                </a:solidFill>
              </a:rPr>
              <a:t>Adv</a:t>
            </a:r>
            <a:r>
              <a:rPr lang="en-US" sz="3200" baseline="-25000" dirty="0" err="1" smtClean="0">
                <a:solidFill>
                  <a:srgbClr val="FF0000"/>
                </a:solidFill>
              </a:rPr>
              <a:t>ind-cca,PKE</a:t>
            </a:r>
            <a:r>
              <a:rPr lang="en-US" sz="3200" dirty="0" smtClean="0">
                <a:solidFill>
                  <a:srgbClr val="FF0000"/>
                </a:solidFill>
              </a:rPr>
              <a:t>(A) =|Pr[b’ = b] – ½| is negligible</a:t>
            </a:r>
            <a:endParaRPr lang="en-CA" sz="3200" dirty="0">
              <a:solidFill>
                <a:srgbClr val="FF0000"/>
              </a:solidFill>
            </a:endParaRPr>
          </a:p>
        </p:txBody>
      </p:sp>
      <p:sp>
        <p:nvSpPr>
          <p:cNvPr id="30" name="Slide Number Placeholder 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 dirty="0"/>
          </a:p>
        </p:txBody>
      </p:sp>
      <p:pic>
        <p:nvPicPr>
          <p:cNvPr id="43" name="Picture 4" descr="C:\Documents and Settings\pmohasse\Local Settings\Temporary Internet Files\Content.IE5\2JSTM34V\MCj0423848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79108" y="4724400"/>
            <a:ext cx="554892" cy="609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Mobile Communication</a:t>
            </a:r>
            <a:endParaRPr lang="en-US" dirty="0"/>
          </a:p>
        </p:txBody>
      </p:sp>
      <p:pic>
        <p:nvPicPr>
          <p:cNvPr id="1026" name="Picture 2" descr="C:\Users\pmohasse\Desktop\research\papers\robust-enc\talk\mobil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1800" y="3200400"/>
            <a:ext cx="1368725" cy="12192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629400" y="2438400"/>
            <a:ext cx="17139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Mobile User</a:t>
            </a:r>
            <a:endParaRPr lang="en-US" sz="2400" dirty="0">
              <a:solidFill>
                <a:srgbClr val="FF0000"/>
              </a:solidFill>
            </a:endParaRPr>
          </a:p>
        </p:txBody>
      </p:sp>
      <p:pic>
        <p:nvPicPr>
          <p:cNvPr id="1027" name="Picture 3" descr="C:\Users\pmohasse\Desktop\research\papers\robust-enc\talk\base-statio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2514600"/>
            <a:ext cx="1600200" cy="2136349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943708" y="1752600"/>
            <a:ext cx="17232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Base Station</a:t>
            </a:r>
            <a:endParaRPr lang="en-US" sz="24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3276600" y="3657600"/>
            <a:ext cx="2819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10800000">
            <a:off x="3200400" y="3962400"/>
            <a:ext cx="2895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200400" y="2590800"/>
            <a:ext cx="28540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             key exchange</a:t>
            </a:r>
          </a:p>
        </p:txBody>
      </p:sp>
      <p:pic>
        <p:nvPicPr>
          <p:cNvPr id="14" name="Picture 4" descr="C:\Documents and Settings\pmohasse\Local Settings\Temporary Internet Files\Content.IE5\2JSTM34V\MCj04238480000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13031" y="4495800"/>
            <a:ext cx="416169" cy="457200"/>
          </a:xfrm>
          <a:prstGeom prst="rect">
            <a:avLst/>
          </a:prstGeom>
          <a:noFill/>
        </p:spPr>
      </p:pic>
      <p:sp>
        <p:nvSpPr>
          <p:cNvPr id="17" name="TextBox 16"/>
          <p:cNvSpPr txBox="1"/>
          <p:nvPr/>
        </p:nvSpPr>
        <p:spPr>
          <a:xfrm>
            <a:off x="1981200" y="5162490"/>
            <a:ext cx="55882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eavesdropper wants to learn identity of mobile user</a:t>
            </a:r>
            <a:endParaRPr lang="en-US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3756015" y="3276600"/>
            <a:ext cx="18065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Enc(</a:t>
            </a:r>
            <a:r>
              <a:rPr lang="en-US" dirty="0" err="1" smtClean="0">
                <a:solidFill>
                  <a:srgbClr val="FF0000"/>
                </a:solidFill>
              </a:rPr>
              <a:t>pk</a:t>
            </a:r>
            <a:r>
              <a:rPr lang="en-US" dirty="0" smtClean="0"/>
              <a:t>, message)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8458200" y="3200400"/>
            <a:ext cx="436338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solidFill>
                  <a:srgbClr val="FF0000"/>
                </a:solidFill>
              </a:rPr>
              <a:t>pk</a:t>
            </a:r>
            <a:endParaRPr lang="en-US" sz="2000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3276600" y="4265612"/>
            <a:ext cx="2819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Secure Auction [Sako’00]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First practical auction to </a:t>
            </a:r>
            <a:r>
              <a:rPr lang="en-US" dirty="0" smtClean="0">
                <a:solidFill>
                  <a:srgbClr val="0070C0"/>
                </a:solidFill>
              </a:rPr>
              <a:t>hide bid values</a:t>
            </a:r>
          </a:p>
          <a:p>
            <a:endParaRPr lang="en-US" dirty="0" smtClean="0">
              <a:solidFill>
                <a:srgbClr val="0070C0"/>
              </a:solidFill>
            </a:endParaRPr>
          </a:p>
          <a:p>
            <a:r>
              <a:rPr lang="en-US" dirty="0" smtClean="0"/>
              <a:t>Keys correspond to bid values</a:t>
            </a:r>
          </a:p>
          <a:p>
            <a:r>
              <a:rPr lang="en-US" dirty="0" smtClean="0"/>
              <a:t>A known message is encrypted using the key</a:t>
            </a:r>
          </a:p>
          <a:p>
            <a:r>
              <a:rPr lang="en-US" dirty="0" smtClean="0"/>
              <a:t>Hiding a bid value requires hiding the key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 descr="C:\Documents and Settings\pmohasse\Local Settings\Temporary Internet Files\Content.IE5\0HQHO5IR\MCj0440454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9800" y="1301750"/>
            <a:ext cx="819271" cy="1060450"/>
          </a:xfrm>
          <a:prstGeom prst="rect">
            <a:avLst/>
          </a:prstGeom>
          <a:noFill/>
        </p:spPr>
      </p:pic>
      <p:pic>
        <p:nvPicPr>
          <p:cNvPr id="10" name="Picture 9" descr="C:\Documents and Settings\pmohasse\Local Settings\Temporary Internet Files\Content.IE5\0HQHO5IR\MCj0440454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0" y="2520950"/>
            <a:ext cx="819271" cy="1060450"/>
          </a:xfrm>
          <a:prstGeom prst="rect">
            <a:avLst/>
          </a:prstGeom>
          <a:noFill/>
        </p:spPr>
      </p:pic>
      <p:pic>
        <p:nvPicPr>
          <p:cNvPr id="11" name="Picture 10" descr="C:\Documents and Settings\pmohasse\Local Settings\Temporary Internet Files\Content.IE5\0HQHO5IR\MCj0440454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0" y="3810000"/>
            <a:ext cx="819271" cy="1060450"/>
          </a:xfrm>
          <a:prstGeom prst="rect">
            <a:avLst/>
          </a:prstGeom>
          <a:noFill/>
        </p:spPr>
      </p:pic>
      <p:pic>
        <p:nvPicPr>
          <p:cNvPr id="12" name="Picture 11" descr="C:\Documents and Settings\pmohasse\Local Settings\Temporary Internet Files\Content.IE5\0HQHO5IR\MCj0440454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0" y="5187950"/>
            <a:ext cx="819271" cy="1060450"/>
          </a:xfrm>
          <a:prstGeom prst="rect">
            <a:avLst/>
          </a:prstGeom>
          <a:noFill/>
        </p:spPr>
      </p:pic>
      <p:sp>
        <p:nvSpPr>
          <p:cNvPr id="13" name="Oval 12"/>
          <p:cNvSpPr/>
          <p:nvPr/>
        </p:nvSpPr>
        <p:spPr>
          <a:xfrm>
            <a:off x="5867400" y="3657600"/>
            <a:ext cx="1524000" cy="1371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7543800" y="4038600"/>
            <a:ext cx="10775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</a:t>
            </a:r>
            <a:r>
              <a:rPr lang="en-US" sz="2400" dirty="0" err="1" smtClean="0"/>
              <a:t>pk</a:t>
            </a:r>
            <a:r>
              <a:rPr lang="en-US" sz="2400" dirty="0" smtClean="0"/>
              <a:t>, </a:t>
            </a:r>
            <a:r>
              <a:rPr lang="en-US" sz="2400" dirty="0" err="1" smtClean="0"/>
              <a:t>sk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2362200" y="2133600"/>
            <a:ext cx="3352800" cy="1066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2362200" y="3352800"/>
            <a:ext cx="33528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2362200" y="4114800"/>
            <a:ext cx="32004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2286000" y="4648200"/>
            <a:ext cx="3352800" cy="1143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200400" y="2362200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3200400" y="3124200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3226874" y="3810000"/>
            <a:ext cx="14975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 = Enc(</a:t>
            </a:r>
            <a:r>
              <a:rPr lang="en-US" dirty="0" err="1" smtClean="0"/>
              <a:t>pk</a:t>
            </a:r>
            <a:r>
              <a:rPr lang="en-US" dirty="0" smtClean="0"/>
              <a:t>, m)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3222750" y="4648200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7086600" y="1447800"/>
            <a:ext cx="17178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Dec(</a:t>
            </a:r>
            <a:r>
              <a:rPr lang="en-US" sz="2400" dirty="0" err="1" smtClean="0">
                <a:solidFill>
                  <a:srgbClr val="FF0000"/>
                </a:solidFill>
              </a:rPr>
              <a:t>sk</a:t>
            </a:r>
            <a:r>
              <a:rPr lang="en-US" sz="2400" dirty="0" smtClean="0">
                <a:solidFill>
                  <a:srgbClr val="FF0000"/>
                </a:solidFill>
              </a:rPr>
              <a:t>’, c) = </a:t>
            </a:r>
            <a:endParaRPr lang="en-US" sz="2400" dirty="0">
              <a:solidFill>
                <a:srgbClr val="FF0000"/>
              </a:solidFill>
            </a:endParaRPr>
          </a:p>
        </p:txBody>
      </p:sp>
      <p:grpSp>
        <p:nvGrpSpPr>
          <p:cNvPr id="31" name="Group 30"/>
          <p:cNvGrpSpPr/>
          <p:nvPr/>
        </p:nvGrpSpPr>
        <p:grpSpPr>
          <a:xfrm>
            <a:off x="8686800" y="1600200"/>
            <a:ext cx="228600" cy="152400"/>
            <a:chOff x="7696200" y="533400"/>
            <a:chExt cx="609600" cy="533400"/>
          </a:xfrm>
        </p:grpSpPr>
        <p:cxnSp>
          <p:nvCxnSpPr>
            <p:cNvPr id="32" name="Straight Connector 31"/>
            <p:cNvCxnSpPr/>
            <p:nvPr/>
          </p:nvCxnSpPr>
          <p:spPr>
            <a:xfrm rot="5400000">
              <a:off x="7734300" y="800100"/>
              <a:ext cx="533400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0800000">
              <a:off x="7696200" y="1066800"/>
              <a:ext cx="609600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7" name="Picture 2" descr="C:\Documents and Settings\pmohasse\Local Settings\Temporary Internet Files\Content.IE5\0JAXMH8Z\MCj04404260000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16803" y="3461241"/>
            <a:ext cx="688197" cy="88215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Other Guarantees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Does the ciphertext hide the key?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Anonymity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What happens when decrypting using a different key?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Robustness</a:t>
            </a:r>
          </a:p>
          <a:p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ANON-CCA</a:t>
            </a:r>
            <a:endParaRPr lang="en-CA" dirty="0"/>
          </a:p>
        </p:txBody>
      </p:sp>
      <p:sp>
        <p:nvSpPr>
          <p:cNvPr id="4" name="TextBox 3"/>
          <p:cNvSpPr txBox="1"/>
          <p:nvPr/>
        </p:nvSpPr>
        <p:spPr>
          <a:xfrm>
            <a:off x="3581400" y="2209800"/>
            <a:ext cx="17350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Challenger</a:t>
            </a:r>
            <a:endParaRPr lang="en-CA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3429000" y="1194137"/>
            <a:ext cx="219284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(pk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, sk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) </a:t>
            </a:r>
            <a:r>
              <a:rPr lang="en-US" sz="2000" dirty="0" smtClean="0">
                <a:sym typeface="Wingdings" pitchFamily="2" charset="2"/>
              </a:rPr>
              <a:t> </a:t>
            </a:r>
            <a:r>
              <a:rPr lang="en-US" sz="2000" dirty="0" smtClean="0"/>
              <a:t>KG(1</a:t>
            </a:r>
            <a:r>
              <a:rPr lang="en-US" sz="2000" baseline="30000" dirty="0" smtClean="0"/>
              <a:t>n</a:t>
            </a:r>
            <a:r>
              <a:rPr lang="en-US" sz="2000" dirty="0" smtClean="0"/>
              <a:t>) </a:t>
            </a:r>
          </a:p>
          <a:p>
            <a:r>
              <a:rPr lang="en-US" sz="2000" dirty="0" smtClean="0"/>
              <a:t>(pk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, sk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) </a:t>
            </a:r>
            <a:r>
              <a:rPr lang="en-US" sz="2000" dirty="0" smtClean="0">
                <a:sym typeface="Wingdings" pitchFamily="2" charset="2"/>
              </a:rPr>
              <a:t> KG(1</a:t>
            </a:r>
            <a:r>
              <a:rPr lang="en-US" sz="2000" baseline="30000" dirty="0" smtClean="0">
                <a:sym typeface="Wingdings" pitchFamily="2" charset="2"/>
              </a:rPr>
              <a:t>n</a:t>
            </a:r>
            <a:r>
              <a:rPr lang="en-US" sz="2000" dirty="0" smtClean="0">
                <a:sym typeface="Wingdings" pitchFamily="2" charset="2"/>
              </a:rPr>
              <a:t>)</a:t>
            </a:r>
            <a:endParaRPr lang="en-US" sz="2000" dirty="0" smtClean="0"/>
          </a:p>
          <a:p>
            <a:r>
              <a:rPr lang="en-US" sz="2000" dirty="0" smtClean="0"/>
              <a:t>              b </a:t>
            </a:r>
            <a:r>
              <a:rPr lang="en-US" sz="2000" dirty="0" smtClean="0">
                <a:sym typeface="Wingdings" pitchFamily="2" charset="2"/>
              </a:rPr>
              <a:t> {0,1}</a:t>
            </a:r>
            <a:endParaRPr lang="en-CA" sz="2000" dirty="0"/>
          </a:p>
        </p:txBody>
      </p:sp>
      <p:pic>
        <p:nvPicPr>
          <p:cNvPr id="7" name="Picture 4" descr="C:\Documents and Settings\pmohasse\Local Settings\Temporary Internet Files\Content.IE5\2JSTM34V\MCj0423848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4400" y="5342586"/>
            <a:ext cx="609600" cy="669701"/>
          </a:xfrm>
          <a:prstGeom prst="rect">
            <a:avLst/>
          </a:prstGeom>
          <a:noFill/>
        </p:spPr>
      </p:pic>
      <p:sp>
        <p:nvSpPr>
          <p:cNvPr id="17" name="TextBox 16"/>
          <p:cNvSpPr txBox="1"/>
          <p:nvPr/>
        </p:nvSpPr>
        <p:spPr>
          <a:xfrm>
            <a:off x="0" y="3581400"/>
            <a:ext cx="10454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pk</a:t>
            </a:r>
            <a:r>
              <a:rPr lang="en-US" baseline="-25000" dirty="0" smtClean="0"/>
              <a:t>0</a:t>
            </a:r>
            <a:r>
              <a:rPr lang="en-US" dirty="0" smtClean="0"/>
              <a:t>, pk</a:t>
            </a:r>
            <a:r>
              <a:rPr lang="en-US" baseline="-25000" dirty="0" smtClean="0"/>
              <a:t>1    </a:t>
            </a:r>
            <a:endParaRPr lang="en-CA" dirty="0"/>
          </a:p>
        </p:txBody>
      </p:sp>
      <p:cxnSp>
        <p:nvCxnSpPr>
          <p:cNvPr id="21" name="Straight Arrow Connector 20"/>
          <p:cNvCxnSpPr/>
          <p:nvPr/>
        </p:nvCxnSpPr>
        <p:spPr>
          <a:xfrm rot="5400000" flipH="1" flipV="1">
            <a:off x="-152400" y="3886200"/>
            <a:ext cx="24384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5400000">
            <a:off x="190500" y="3924300"/>
            <a:ext cx="25146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609600" y="4572000"/>
            <a:ext cx="7777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1 </a:t>
            </a:r>
            <a:r>
              <a:rPr lang="en-US" dirty="0" smtClean="0"/>
              <a:t>, b</a:t>
            </a:r>
            <a:r>
              <a:rPr lang="en-US" baseline="-25000" dirty="0" smtClean="0"/>
              <a:t>1  </a:t>
            </a:r>
            <a:endParaRPr lang="en-CA" dirty="0"/>
          </a:p>
        </p:txBody>
      </p:sp>
      <p:sp>
        <p:nvSpPr>
          <p:cNvPr id="24" name="TextBox 23"/>
          <p:cNvSpPr txBox="1"/>
          <p:nvPr/>
        </p:nvSpPr>
        <p:spPr>
          <a:xfrm>
            <a:off x="990600" y="2819400"/>
            <a:ext cx="1321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Dec(sk</a:t>
            </a:r>
            <a:r>
              <a:rPr lang="en-US" baseline="-25000" dirty="0" smtClean="0"/>
              <a:t>b1</a:t>
            </a:r>
            <a:r>
              <a:rPr lang="en-US" dirty="0" smtClean="0"/>
              <a:t>, c</a:t>
            </a:r>
            <a:r>
              <a:rPr lang="en-US" baseline="-25000" dirty="0" smtClean="0"/>
              <a:t>1</a:t>
            </a:r>
            <a:r>
              <a:rPr lang="en-US" dirty="0" smtClean="0"/>
              <a:t>)</a:t>
            </a:r>
            <a:endParaRPr lang="en-CA" dirty="0"/>
          </a:p>
        </p:txBody>
      </p:sp>
      <p:sp>
        <p:nvSpPr>
          <p:cNvPr id="25" name="TextBox 24"/>
          <p:cNvSpPr txBox="1"/>
          <p:nvPr/>
        </p:nvSpPr>
        <p:spPr>
          <a:xfrm>
            <a:off x="1600200" y="3886200"/>
            <a:ext cx="7857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.  .  .  .</a:t>
            </a:r>
            <a:endParaRPr lang="en-CA" dirty="0"/>
          </a:p>
        </p:txBody>
      </p:sp>
      <p:cxnSp>
        <p:nvCxnSpPr>
          <p:cNvPr id="26" name="Straight Arrow Connector 25"/>
          <p:cNvCxnSpPr/>
          <p:nvPr/>
        </p:nvCxnSpPr>
        <p:spPr>
          <a:xfrm rot="5400000" flipH="1" flipV="1">
            <a:off x="1295400" y="3886200"/>
            <a:ext cx="24384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5400000">
            <a:off x="1638300" y="3924300"/>
            <a:ext cx="25146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2133600" y="4572000"/>
            <a:ext cx="673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</a:t>
            </a:r>
            <a:r>
              <a:rPr lang="en-US" baseline="-25000" dirty="0" err="1" smtClean="0"/>
              <a:t>i</a:t>
            </a:r>
            <a:r>
              <a:rPr lang="en-US" baseline="-25000" dirty="0" smtClean="0"/>
              <a:t> </a:t>
            </a:r>
            <a:r>
              <a:rPr lang="en-US" dirty="0" smtClean="0"/>
              <a:t>, b</a:t>
            </a:r>
            <a:r>
              <a:rPr lang="en-US" baseline="-25000" dirty="0" smtClean="0"/>
              <a:t>i</a:t>
            </a:r>
            <a:r>
              <a:rPr lang="en-US" dirty="0" smtClean="0"/>
              <a:t> </a:t>
            </a:r>
            <a:endParaRPr lang="en-CA" dirty="0"/>
          </a:p>
        </p:txBody>
      </p:sp>
      <p:sp>
        <p:nvSpPr>
          <p:cNvPr id="29" name="TextBox 28"/>
          <p:cNvSpPr txBox="1"/>
          <p:nvPr/>
        </p:nvSpPr>
        <p:spPr>
          <a:xfrm>
            <a:off x="2514600" y="2819400"/>
            <a:ext cx="1234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Dec(</a:t>
            </a:r>
            <a:r>
              <a:rPr lang="en-US" dirty="0" err="1" smtClean="0"/>
              <a:t>sk</a:t>
            </a:r>
            <a:r>
              <a:rPr lang="en-US" baseline="-25000" dirty="0" err="1" smtClean="0"/>
              <a:t>bi</a:t>
            </a:r>
            <a:r>
              <a:rPr lang="en-US" dirty="0" smtClean="0"/>
              <a:t>, </a:t>
            </a:r>
            <a:r>
              <a:rPr lang="en-US" dirty="0" err="1" smtClean="0"/>
              <a:t>c</a:t>
            </a:r>
            <a:r>
              <a:rPr lang="en-US" baseline="-25000" dirty="0" err="1" smtClean="0"/>
              <a:t>i</a:t>
            </a:r>
            <a:r>
              <a:rPr lang="en-US" dirty="0" smtClean="0"/>
              <a:t>)</a:t>
            </a:r>
            <a:endParaRPr lang="en-CA" dirty="0"/>
          </a:p>
        </p:txBody>
      </p:sp>
      <p:cxnSp>
        <p:nvCxnSpPr>
          <p:cNvPr id="31" name="Straight Arrow Connector 30"/>
          <p:cNvCxnSpPr/>
          <p:nvPr/>
        </p:nvCxnSpPr>
        <p:spPr>
          <a:xfrm rot="5400000">
            <a:off x="-762000" y="3886200"/>
            <a:ext cx="24384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rot="5400000" flipH="1" flipV="1">
            <a:off x="3242127" y="3886200"/>
            <a:ext cx="20574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3883305" y="4114800"/>
            <a:ext cx="4299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</a:t>
            </a:r>
            <a:endParaRPr lang="en-CA" sz="2400" dirty="0"/>
          </a:p>
        </p:txBody>
      </p:sp>
      <p:cxnSp>
        <p:nvCxnSpPr>
          <p:cNvPr id="34" name="Straight Arrow Connector 33"/>
          <p:cNvCxnSpPr/>
          <p:nvPr/>
        </p:nvCxnSpPr>
        <p:spPr>
          <a:xfrm rot="5400000">
            <a:off x="3998399" y="3923506"/>
            <a:ext cx="2132806" cy="769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3959505" y="3200400"/>
            <a:ext cx="19078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C=Enc(</a:t>
            </a:r>
            <a:r>
              <a:rPr lang="en-US" sz="2400" dirty="0" err="1" smtClean="0"/>
              <a:t>pk</a:t>
            </a:r>
            <a:r>
              <a:rPr lang="en-US" sz="2400" baseline="-25000" dirty="0" err="1" smtClean="0"/>
              <a:t>b</a:t>
            </a:r>
            <a:r>
              <a:rPr lang="en-US" sz="2400" baseline="-25000" dirty="0" smtClean="0"/>
              <a:t> </a:t>
            </a:r>
            <a:r>
              <a:rPr lang="en-US" sz="2400" dirty="0" smtClean="0"/>
              <a:t>,m)</a:t>
            </a:r>
            <a:endParaRPr lang="en-CA" sz="2400" dirty="0"/>
          </a:p>
        </p:txBody>
      </p:sp>
      <p:sp>
        <p:nvSpPr>
          <p:cNvPr id="37" name="TextBox 36"/>
          <p:cNvSpPr txBox="1"/>
          <p:nvPr/>
        </p:nvSpPr>
        <p:spPr>
          <a:xfrm>
            <a:off x="3937863" y="5486400"/>
            <a:ext cx="8627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b’ </a:t>
            </a:r>
            <a:r>
              <a:rPr lang="en-US" sz="2400" dirty="0" smtClean="0">
                <a:sym typeface="Wingdings" pitchFamily="2" charset="2"/>
              </a:rPr>
              <a:t></a:t>
            </a:r>
            <a:r>
              <a:rPr lang="en-US" sz="2400" dirty="0" smtClean="0"/>
              <a:t> </a:t>
            </a:r>
            <a:endParaRPr lang="en-CA" sz="2400" dirty="0"/>
          </a:p>
        </p:txBody>
      </p:sp>
      <p:sp>
        <p:nvSpPr>
          <p:cNvPr id="38" name="TextBox 37"/>
          <p:cNvSpPr txBox="1"/>
          <p:nvPr/>
        </p:nvSpPr>
        <p:spPr>
          <a:xfrm>
            <a:off x="812286" y="6096000"/>
            <a:ext cx="77221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>
                <a:solidFill>
                  <a:srgbClr val="FF0000"/>
                </a:solidFill>
              </a:rPr>
              <a:t>Adv</a:t>
            </a:r>
            <a:r>
              <a:rPr lang="en-US" sz="3200" baseline="-25000" dirty="0" err="1" smtClean="0">
                <a:solidFill>
                  <a:srgbClr val="FF0000"/>
                </a:solidFill>
              </a:rPr>
              <a:t>anon-cca,PKE</a:t>
            </a:r>
            <a:r>
              <a:rPr lang="en-US" sz="3200" dirty="0" smtClean="0">
                <a:solidFill>
                  <a:srgbClr val="FF0000"/>
                </a:solidFill>
              </a:rPr>
              <a:t>(A) =|Pr[b’ = b] – ½| is negligible</a:t>
            </a:r>
            <a:endParaRPr lang="en-CA" sz="3200" dirty="0">
              <a:solidFill>
                <a:srgbClr val="FF0000"/>
              </a:solidFill>
            </a:endParaRPr>
          </a:p>
        </p:txBody>
      </p:sp>
      <p:cxnSp>
        <p:nvCxnSpPr>
          <p:cNvPr id="30" name="Straight Arrow Connector 29"/>
          <p:cNvCxnSpPr/>
          <p:nvPr/>
        </p:nvCxnSpPr>
        <p:spPr>
          <a:xfrm rot="5400000" flipH="1" flipV="1">
            <a:off x="5013767" y="3962400"/>
            <a:ext cx="24384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rot="5400000">
            <a:off x="5356667" y="4000500"/>
            <a:ext cx="25146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775767" y="4648200"/>
            <a:ext cx="10021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i+1 </a:t>
            </a:r>
            <a:r>
              <a:rPr lang="en-US" dirty="0" smtClean="0"/>
              <a:t>, b</a:t>
            </a:r>
            <a:r>
              <a:rPr lang="en-US" baseline="-25000" dirty="0" smtClean="0"/>
              <a:t>i+1  </a:t>
            </a:r>
            <a:endParaRPr lang="en-CA" dirty="0"/>
          </a:p>
        </p:txBody>
      </p:sp>
      <p:sp>
        <p:nvSpPr>
          <p:cNvPr id="41" name="TextBox 40"/>
          <p:cNvSpPr txBox="1"/>
          <p:nvPr/>
        </p:nvSpPr>
        <p:spPr>
          <a:xfrm>
            <a:off x="6019800" y="2895600"/>
            <a:ext cx="14581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Dec(sk</a:t>
            </a:r>
            <a:r>
              <a:rPr lang="en-US" baseline="-25000" dirty="0" smtClean="0"/>
              <a:t>bi+1</a:t>
            </a:r>
            <a:r>
              <a:rPr lang="en-US" dirty="0" smtClean="0"/>
              <a:t>, c</a:t>
            </a:r>
            <a:r>
              <a:rPr lang="en-US" baseline="-25000" dirty="0" smtClean="0"/>
              <a:t>1</a:t>
            </a:r>
            <a:r>
              <a:rPr lang="en-US" dirty="0" smtClean="0"/>
              <a:t>)</a:t>
            </a:r>
            <a:endParaRPr lang="en-CA" dirty="0"/>
          </a:p>
        </p:txBody>
      </p:sp>
      <p:sp>
        <p:nvSpPr>
          <p:cNvPr id="42" name="TextBox 41"/>
          <p:cNvSpPr txBox="1"/>
          <p:nvPr/>
        </p:nvSpPr>
        <p:spPr>
          <a:xfrm>
            <a:off x="6766367" y="3962400"/>
            <a:ext cx="7857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.  .  .  .</a:t>
            </a:r>
            <a:endParaRPr lang="en-CA" dirty="0"/>
          </a:p>
        </p:txBody>
      </p:sp>
      <p:cxnSp>
        <p:nvCxnSpPr>
          <p:cNvPr id="43" name="Straight Arrow Connector 42"/>
          <p:cNvCxnSpPr/>
          <p:nvPr/>
        </p:nvCxnSpPr>
        <p:spPr>
          <a:xfrm rot="5400000" flipH="1" flipV="1">
            <a:off x="6461567" y="3962400"/>
            <a:ext cx="24384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rot="5400000">
            <a:off x="6804467" y="4000500"/>
            <a:ext cx="25146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7299767" y="4648200"/>
            <a:ext cx="728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</a:t>
            </a:r>
            <a:r>
              <a:rPr lang="en-US" baseline="-25000" dirty="0" err="1" smtClean="0"/>
              <a:t>q</a:t>
            </a:r>
            <a:r>
              <a:rPr lang="en-US" dirty="0" smtClean="0"/>
              <a:t>, </a:t>
            </a:r>
            <a:r>
              <a:rPr lang="en-US" dirty="0" err="1" smtClean="0"/>
              <a:t>b</a:t>
            </a:r>
            <a:r>
              <a:rPr lang="en-US" baseline="-25000" dirty="0" err="1" smtClean="0"/>
              <a:t>q</a:t>
            </a:r>
            <a:r>
              <a:rPr lang="en-US" dirty="0" smtClean="0"/>
              <a:t> </a:t>
            </a:r>
            <a:endParaRPr lang="en-CA" dirty="0"/>
          </a:p>
        </p:txBody>
      </p:sp>
      <p:sp>
        <p:nvSpPr>
          <p:cNvPr id="46" name="TextBox 45"/>
          <p:cNvSpPr txBox="1"/>
          <p:nvPr/>
        </p:nvSpPr>
        <p:spPr>
          <a:xfrm>
            <a:off x="7467600" y="2907268"/>
            <a:ext cx="13244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Dec(</a:t>
            </a:r>
            <a:r>
              <a:rPr lang="en-US" dirty="0" err="1" smtClean="0"/>
              <a:t>sk</a:t>
            </a:r>
            <a:r>
              <a:rPr lang="en-US" baseline="-25000" dirty="0" err="1" smtClean="0"/>
              <a:t>bq</a:t>
            </a:r>
            <a:r>
              <a:rPr lang="en-US" dirty="0" smtClean="0"/>
              <a:t>, </a:t>
            </a:r>
            <a:r>
              <a:rPr lang="en-US" dirty="0" err="1" smtClean="0"/>
              <a:t>c</a:t>
            </a:r>
            <a:r>
              <a:rPr lang="en-US" baseline="-25000" dirty="0" err="1" smtClean="0"/>
              <a:t>q</a:t>
            </a:r>
            <a:r>
              <a:rPr lang="en-US" dirty="0" smtClean="0"/>
              <a:t>)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Weak Robustness (WROB-CCA)</a:t>
            </a:r>
            <a:endParaRPr lang="en-CA" dirty="0"/>
          </a:p>
        </p:txBody>
      </p:sp>
      <p:pic>
        <p:nvPicPr>
          <p:cNvPr id="4" name="Picture 4" descr="C:\Documents and Settings\pmohasse\Local Settings\Temporary Internet Files\Content.IE5\2JSTM34V\MCj0423848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24200" y="4800600"/>
            <a:ext cx="554892" cy="609600"/>
          </a:xfrm>
          <a:prstGeom prst="rect">
            <a:avLst/>
          </a:prstGeom>
          <a:noFill/>
        </p:spPr>
      </p:pic>
      <p:cxnSp>
        <p:nvCxnSpPr>
          <p:cNvPr id="15" name="Straight Arrow Connector 14"/>
          <p:cNvCxnSpPr/>
          <p:nvPr/>
        </p:nvCxnSpPr>
        <p:spPr>
          <a:xfrm rot="5400000" flipH="1" flipV="1">
            <a:off x="3276600" y="3581400"/>
            <a:ext cx="20574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886200" y="3505200"/>
            <a:ext cx="5164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 </a:t>
            </a:r>
            <a:endParaRPr lang="en-CA" sz="2400" dirty="0"/>
          </a:p>
        </p:txBody>
      </p:sp>
      <p:sp>
        <p:nvSpPr>
          <p:cNvPr id="52" name="TextBox 51"/>
          <p:cNvSpPr txBox="1"/>
          <p:nvPr/>
        </p:nvSpPr>
        <p:spPr>
          <a:xfrm>
            <a:off x="3429000" y="1295400"/>
            <a:ext cx="219284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(pk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, sk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) </a:t>
            </a:r>
            <a:r>
              <a:rPr lang="en-US" sz="2000" dirty="0" smtClean="0">
                <a:sym typeface="Wingdings" pitchFamily="2" charset="2"/>
              </a:rPr>
              <a:t> </a:t>
            </a:r>
            <a:r>
              <a:rPr lang="en-US" sz="2000" dirty="0" smtClean="0"/>
              <a:t>KG(1</a:t>
            </a:r>
            <a:r>
              <a:rPr lang="en-US" sz="2000" baseline="30000" dirty="0" smtClean="0"/>
              <a:t>n</a:t>
            </a:r>
            <a:r>
              <a:rPr lang="en-US" sz="2000" dirty="0" smtClean="0"/>
              <a:t>) </a:t>
            </a:r>
          </a:p>
          <a:p>
            <a:r>
              <a:rPr lang="en-US" sz="2000" dirty="0" smtClean="0"/>
              <a:t>(pk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, sk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) </a:t>
            </a:r>
            <a:r>
              <a:rPr lang="en-US" sz="2000" dirty="0" smtClean="0">
                <a:sym typeface="Wingdings" pitchFamily="2" charset="2"/>
              </a:rPr>
              <a:t> KG(1</a:t>
            </a:r>
            <a:r>
              <a:rPr lang="en-US" sz="2000" baseline="30000" dirty="0" smtClean="0">
                <a:sym typeface="Wingdings" pitchFamily="2" charset="2"/>
              </a:rPr>
              <a:t>n</a:t>
            </a:r>
            <a:r>
              <a:rPr lang="en-US" sz="2000" dirty="0" smtClean="0">
                <a:sym typeface="Wingdings" pitchFamily="2" charset="2"/>
              </a:rPr>
              <a:t>)</a:t>
            </a:r>
            <a:endParaRPr lang="en-US" sz="2000" dirty="0" smtClean="0"/>
          </a:p>
        </p:txBody>
      </p:sp>
      <p:cxnSp>
        <p:nvCxnSpPr>
          <p:cNvPr id="54" name="Straight Arrow Connector 53"/>
          <p:cNvCxnSpPr/>
          <p:nvPr/>
        </p:nvCxnSpPr>
        <p:spPr>
          <a:xfrm rot="5400000">
            <a:off x="-152400" y="3657600"/>
            <a:ext cx="24384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685800" y="3657600"/>
            <a:ext cx="10454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pk</a:t>
            </a:r>
            <a:r>
              <a:rPr lang="en-US" baseline="-25000" dirty="0" smtClean="0"/>
              <a:t>0</a:t>
            </a:r>
            <a:r>
              <a:rPr lang="en-US" dirty="0" smtClean="0"/>
              <a:t>, pk</a:t>
            </a:r>
            <a:r>
              <a:rPr lang="en-US" baseline="-25000" dirty="0" smtClean="0"/>
              <a:t>1    </a:t>
            </a:r>
            <a:endParaRPr lang="en-CA" dirty="0"/>
          </a:p>
        </p:txBody>
      </p:sp>
      <p:cxnSp>
        <p:nvCxnSpPr>
          <p:cNvPr id="57" name="Straight Arrow Connector 56"/>
          <p:cNvCxnSpPr/>
          <p:nvPr/>
        </p:nvCxnSpPr>
        <p:spPr>
          <a:xfrm rot="5400000" flipH="1" flipV="1">
            <a:off x="762000" y="3657600"/>
            <a:ext cx="24384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rot="5400000">
            <a:off x="1104900" y="3695700"/>
            <a:ext cx="25146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1584423" y="4419600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</a:t>
            </a:r>
            <a:r>
              <a:rPr lang="en-US" baseline="-25000" dirty="0" err="1" smtClean="0"/>
              <a:t>i</a:t>
            </a:r>
            <a:r>
              <a:rPr lang="en-US" baseline="-25000" dirty="0" smtClean="0"/>
              <a:t> </a:t>
            </a:r>
            <a:r>
              <a:rPr lang="en-US" dirty="0" smtClean="0"/>
              <a:t>, b</a:t>
            </a:r>
            <a:r>
              <a:rPr lang="en-US" baseline="-25000" dirty="0" smtClean="0"/>
              <a:t>i  </a:t>
            </a:r>
            <a:endParaRPr lang="en-CA" dirty="0"/>
          </a:p>
        </p:txBody>
      </p:sp>
      <p:sp>
        <p:nvSpPr>
          <p:cNvPr id="60" name="TextBox 59"/>
          <p:cNvSpPr txBox="1"/>
          <p:nvPr/>
        </p:nvSpPr>
        <p:spPr>
          <a:xfrm>
            <a:off x="1676400" y="2438400"/>
            <a:ext cx="1321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Dec(</a:t>
            </a:r>
            <a:r>
              <a:rPr lang="en-US" dirty="0" err="1" smtClean="0"/>
              <a:t>sk</a:t>
            </a:r>
            <a:r>
              <a:rPr lang="en-US" baseline="-25000" dirty="0" err="1" smtClean="0"/>
              <a:t>bi</a:t>
            </a:r>
            <a:r>
              <a:rPr lang="en-US" dirty="0" smtClean="0"/>
              <a:t>, </a:t>
            </a:r>
            <a:r>
              <a:rPr lang="en-US" dirty="0" err="1" smtClean="0"/>
              <a:t>c</a:t>
            </a:r>
            <a:r>
              <a:rPr lang="en-US" baseline="-25000" dirty="0" err="1" smtClean="0"/>
              <a:t>i</a:t>
            </a:r>
            <a:r>
              <a:rPr lang="en-US" dirty="0" smtClean="0"/>
              <a:t>)</a:t>
            </a:r>
            <a:endParaRPr lang="en-CA" dirty="0"/>
          </a:p>
        </p:txBody>
      </p:sp>
      <p:sp>
        <p:nvSpPr>
          <p:cNvPr id="61" name="TextBox 60"/>
          <p:cNvSpPr txBox="1"/>
          <p:nvPr/>
        </p:nvSpPr>
        <p:spPr>
          <a:xfrm>
            <a:off x="2871807" y="3505200"/>
            <a:ext cx="7857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.  .  .  .</a:t>
            </a:r>
            <a:endParaRPr lang="en-CA" dirty="0"/>
          </a:p>
        </p:txBody>
      </p:sp>
      <p:sp>
        <p:nvSpPr>
          <p:cNvPr id="66" name="TextBox 65"/>
          <p:cNvSpPr txBox="1"/>
          <p:nvPr/>
        </p:nvSpPr>
        <p:spPr>
          <a:xfrm>
            <a:off x="3598973" y="1981200"/>
            <a:ext cx="17350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Challenger</a:t>
            </a:r>
            <a:endParaRPr lang="en-CA" sz="2800" dirty="0"/>
          </a:p>
        </p:txBody>
      </p:sp>
      <p:sp>
        <p:nvSpPr>
          <p:cNvPr id="68" name="TextBox 67"/>
          <p:cNvSpPr txBox="1"/>
          <p:nvPr/>
        </p:nvSpPr>
        <p:spPr>
          <a:xfrm>
            <a:off x="457200" y="5877580"/>
            <a:ext cx="76370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Adv wins if </a:t>
            </a:r>
            <a:r>
              <a:rPr lang="en-US" sz="2800" dirty="0" smtClean="0">
                <a:solidFill>
                  <a:srgbClr val="FF0000"/>
                </a:solidFill>
              </a:rPr>
              <a:t>Dec(sk</a:t>
            </a:r>
            <a:r>
              <a:rPr lang="en-US" sz="2800" baseline="-25000" dirty="0" smtClean="0">
                <a:solidFill>
                  <a:srgbClr val="FF0000"/>
                </a:solidFill>
              </a:rPr>
              <a:t>1</a:t>
            </a:r>
            <a:r>
              <a:rPr lang="en-US" sz="2800" dirty="0" smtClean="0">
                <a:solidFill>
                  <a:srgbClr val="FF0000"/>
                </a:solidFill>
              </a:rPr>
              <a:t>, C) </a:t>
            </a:r>
            <a:r>
              <a:rPr lang="en-US" sz="2800" dirty="0" smtClean="0">
                <a:solidFill>
                  <a:srgbClr val="FF0000"/>
                </a:solidFill>
                <a:sym typeface="Wingdings" pitchFamily="2" charset="2"/>
              </a:rPr>
              <a:t>≠</a:t>
            </a:r>
            <a:r>
              <a:rPr lang="en-US" sz="2800" dirty="0" smtClean="0">
                <a:solidFill>
                  <a:srgbClr val="FF0000"/>
                </a:solidFill>
              </a:rPr>
              <a:t>     , where C = Enc(pk</a:t>
            </a:r>
            <a:r>
              <a:rPr lang="en-US" sz="2800" baseline="-25000" dirty="0" smtClean="0">
                <a:solidFill>
                  <a:srgbClr val="FF0000"/>
                </a:solidFill>
              </a:rPr>
              <a:t>0</a:t>
            </a:r>
            <a:r>
              <a:rPr lang="en-US" sz="2800" dirty="0" smtClean="0">
                <a:solidFill>
                  <a:srgbClr val="FF0000"/>
                </a:solidFill>
              </a:rPr>
              <a:t>,M)</a:t>
            </a:r>
            <a:endParaRPr lang="en-US" sz="2800" dirty="0">
              <a:solidFill>
                <a:srgbClr val="FF0000"/>
              </a:solidFill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4114800" y="6029980"/>
            <a:ext cx="228600" cy="152400"/>
            <a:chOff x="7696200" y="533400"/>
            <a:chExt cx="609600" cy="533400"/>
          </a:xfrm>
        </p:grpSpPr>
        <p:cxnSp>
          <p:nvCxnSpPr>
            <p:cNvPr id="18" name="Straight Connector 17"/>
            <p:cNvCxnSpPr/>
            <p:nvPr/>
          </p:nvCxnSpPr>
          <p:spPr>
            <a:xfrm rot="5400000">
              <a:off x="7734300" y="800100"/>
              <a:ext cx="533400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0800000">
              <a:off x="7696200" y="1066800"/>
              <a:ext cx="609600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4067</TotalTime>
  <Words>1480</Words>
  <Application>Microsoft Office PowerPoint</Application>
  <PresentationFormat>On-screen Show (4:3)</PresentationFormat>
  <Paragraphs>292</Paragraphs>
  <Slides>31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Anonymity and Robustness  in  Encryption Schemes</vt:lpstr>
      <vt:lpstr>Public Key Encryption (PKE)</vt:lpstr>
      <vt:lpstr>Traditional Security Notions (Data Secrecy)</vt:lpstr>
      <vt:lpstr>Mobile Communication</vt:lpstr>
      <vt:lpstr>Secure Auction [Sako’00]</vt:lpstr>
      <vt:lpstr>Slide 6</vt:lpstr>
      <vt:lpstr>Other Guarantees</vt:lpstr>
      <vt:lpstr>ANON-CCA</vt:lpstr>
      <vt:lpstr>Weak Robustness (WROB-CCA)</vt:lpstr>
      <vt:lpstr>Strong Robustness (SROB-CCA)</vt:lpstr>
      <vt:lpstr>What is Known?</vt:lpstr>
      <vt:lpstr>What is Known?</vt:lpstr>
      <vt:lpstr>Our Contribution</vt:lpstr>
      <vt:lpstr>Slide 14</vt:lpstr>
      <vt:lpstr>Anonymity of Hybrid Encryption</vt:lpstr>
      <vt:lpstr>Counter Example (PKE)  </vt:lpstr>
      <vt:lpstr>Counter Example (SKE)</vt:lpstr>
      <vt:lpstr>Counter Example</vt:lpstr>
      <vt:lpstr>Counter Example</vt:lpstr>
      <vt:lpstr>Positive Result</vt:lpstr>
      <vt:lpstr>Game 0</vt:lpstr>
      <vt:lpstr>Game 1</vt:lpstr>
      <vt:lpstr>Game 2</vt:lpstr>
      <vt:lpstr>Game 3</vt:lpstr>
      <vt:lpstr>Game 4</vt:lpstr>
      <vt:lpstr>Putting Things Together</vt:lpstr>
      <vt:lpstr>Summary</vt:lpstr>
      <vt:lpstr>Slide 28</vt:lpstr>
      <vt:lpstr>Results on Robustness</vt:lpstr>
      <vt:lpstr>Indentity-based encryption (IBE)</vt:lpstr>
      <vt:lpstr>IND-CCA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Another Look at Anonymity and Robustness in Encryption Schemes</dc:title>
  <dc:creator/>
  <cp:lastModifiedBy>pmohasse</cp:lastModifiedBy>
  <cp:revision>351</cp:revision>
  <dcterms:created xsi:type="dcterms:W3CDTF">2006-08-16T00:00:00Z</dcterms:created>
  <dcterms:modified xsi:type="dcterms:W3CDTF">2010-12-09T00:15:40Z</dcterms:modified>
</cp:coreProperties>
</file>