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Default Extension="gif" ContentType="image/gif"/>
  <Override PartName="/ppt/tags/tag11.xml" ContentType="application/vnd.openxmlformats-officedocument.presentationml.tags+xml"/>
  <Override PartName="/ppt/tags/tag13.xml" ContentType="application/vnd.openxmlformats-officedocument.presentationml.tags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tags/tag15.xml" ContentType="application/vnd.openxmlformats-officedocument.presentationml.tag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3.xml" ContentType="application/vnd.openxmlformats-officedocument.presentationml.tag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Override PartName="/ppt/slides/slide25.xml" ContentType="application/vnd.openxmlformats-officedocument.presentationml.slide+xml"/>
  <Override PartName="/ppt/tags/tag4.xml" ContentType="application/vnd.openxmlformats-officedocument.presentationml.tags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tags/tag9.xml" ContentType="application/vnd.openxmlformats-officedocument.presentationml.tags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tags/tag12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tags/tag10.xml" ContentType="application/vnd.openxmlformats-officedocument.presentationml.tags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tags/tag14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7.xml" ContentType="application/vnd.openxmlformats-officedocument.presentationml.tags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5.xml" ContentType="application/vnd.openxmlformats-officedocument.presentationml.tags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gs/tag8.xml" ContentType="application/vnd.openxmlformats-officedocument.presentationml.tag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tags/tag6.xml" ContentType="application/vnd.openxmlformats-officedocument.presentationml.tags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466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302" r:id="rId4"/>
    <p:sldId id="258" r:id="rId5"/>
    <p:sldId id="293" r:id="rId6"/>
    <p:sldId id="304" r:id="rId7"/>
    <p:sldId id="305" r:id="rId8"/>
    <p:sldId id="306" r:id="rId9"/>
    <p:sldId id="278" r:id="rId10"/>
    <p:sldId id="326" r:id="rId11"/>
    <p:sldId id="316" r:id="rId12"/>
    <p:sldId id="327" r:id="rId13"/>
    <p:sldId id="329" r:id="rId14"/>
    <p:sldId id="328" r:id="rId15"/>
    <p:sldId id="330" r:id="rId16"/>
    <p:sldId id="336" r:id="rId17"/>
    <p:sldId id="342" r:id="rId18"/>
    <p:sldId id="338" r:id="rId19"/>
    <p:sldId id="334" r:id="rId20"/>
    <p:sldId id="335" r:id="rId21"/>
    <p:sldId id="339" r:id="rId22"/>
    <p:sldId id="340" r:id="rId23"/>
    <p:sldId id="337" r:id="rId24"/>
    <p:sldId id="343" r:id="rId25"/>
    <p:sldId id="294" r:id="rId26"/>
    <p:sldId id="300" r:id="rId27"/>
    <p:sldId id="303" r:id="rId28"/>
    <p:sldId id="307" r:id="rId29"/>
    <p:sldId id="308" r:id="rId30"/>
    <p:sldId id="313" r:id="rId31"/>
    <p:sldId id="311" r:id="rId32"/>
    <p:sldId id="312" r:id="rId33"/>
    <p:sldId id="292" r:id="rId34"/>
    <p:sldId id="315" r:id="rId35"/>
    <p:sldId id="317" r:id="rId36"/>
    <p:sldId id="314" r:id="rId37"/>
    <p:sldId id="318" r:id="rId38"/>
    <p:sldId id="320" r:id="rId39"/>
    <p:sldId id="319" r:id="rId40"/>
    <p:sldId id="323" r:id="rId41"/>
    <p:sldId id="322" r:id="rId42"/>
    <p:sldId id="324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showPr showNarration="1" useTimings="0">
    <p:present/>
    <p:sldAll/>
    <p:penClr>
      <a:schemeClr val="tx1"/>
    </p:penClr>
  </p:showPr>
  <p:clrMru>
    <a:srgbClr val="3F7736"/>
    <a:srgbClr val="438F49"/>
    <a:srgbClr val="43D319"/>
    <a:srgbClr val="43AA40"/>
    <a:srgbClr val="AE00D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>
        <p:scale>
          <a:sx n="95" d="100"/>
          <a:sy n="95" d="100"/>
        </p:scale>
        <p:origin x="-72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tableStyles" Target="tableStyle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handoutMaster" Target="handoutMasters/handoutMaster1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theme" Target="theme/theme1.xml"/><Relationship Id="rId44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printerSettings" Target="printerSettings/printerSettings1.bin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00C34-2597-0643-B913-0C051F8E4248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D4EC5-2553-DD4E-8A34-212AFE8AD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5C471-1372-B94D-BB4C-030415C4A299}" type="datetimeFigureOut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52FF9-344B-9440-8A65-A0F429517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52FF9-344B-9440-8A65-A0F4295176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52FF9-344B-9440-8A65-A0F42951764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8CB3-5DB7-904A-B541-3E1B90964912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F262-9265-1B4F-9FC4-4CD5C2EC0C3C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0B1C-6C1A-F44F-A51F-3A2BB8C7D055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AC20-BB72-C448-B5AB-051A0474558A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0457-B162-0D4E-BEDD-7B81DEFADE67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C7BAFD-217B-494A-8226-BF3FAE6EA5AB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54F20-EB7E-A54A-AB8B-6204B16EC5B8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2079-9BBC-1443-A1AD-D6F3272C32B0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1793F-39E2-7F43-A91A-40CE57F66416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843C-62FA-144D-9FAF-4E93183FC941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C5E800-4C84-324F-970C-A998E4068034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4C4152-CCF4-E542-AE30-4E56F870740B}" type="datetime1">
              <a:rPr lang="en-US" smtClean="0"/>
              <a:pPr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B05E8C-11EB-DE41-B1B4-54441E5EF7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0" r:id="rId1"/>
    <p:sldLayoutId id="2147484671" r:id="rId2"/>
    <p:sldLayoutId id="2147484672" r:id="rId3"/>
    <p:sldLayoutId id="2147484673" r:id="rId4"/>
    <p:sldLayoutId id="2147484674" r:id="rId5"/>
    <p:sldLayoutId id="2147484675" r:id="rId6"/>
    <p:sldLayoutId id="2147484676" r:id="rId7"/>
    <p:sldLayoutId id="2147484677" r:id="rId8"/>
    <p:sldLayoutId id="2147484678" r:id="rId9"/>
    <p:sldLayoutId id="2147484679" r:id="rId10"/>
    <p:sldLayoutId id="2147484680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jpe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5" Type="http://schemas.openxmlformats.org/officeDocument/2006/relationships/image" Target="../media/image15.gif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5.gif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7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jpeg"/><Relationship Id="rId5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jpeg"/><Relationship Id="rId5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4" Type="http://schemas.openxmlformats.org/officeDocument/2006/relationships/image" Target="../media/image7.png"/><Relationship Id="rId10" Type="http://schemas.openxmlformats.org/officeDocument/2006/relationships/image" Target="../media/image12.png"/><Relationship Id="rId5" Type="http://schemas.openxmlformats.org/officeDocument/2006/relationships/image" Target="../media/image3.wmf"/><Relationship Id="rId7" Type="http://schemas.openxmlformats.org/officeDocument/2006/relationships/image" Target="../media/image9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9" Type="http://schemas.openxmlformats.org/officeDocument/2006/relationships/image" Target="../media/image11.jpeg"/><Relationship Id="rId3" Type="http://schemas.openxmlformats.org/officeDocument/2006/relationships/image" Target="../media/image8.jpeg"/><Relationship Id="rId6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3.jpeg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3505200"/>
          </a:xfrm>
        </p:spPr>
        <p:txBody>
          <a:bodyPr>
            <a:normAutofit/>
          </a:bodyPr>
          <a:lstStyle/>
          <a:p>
            <a:r>
              <a:rPr lang="en-US" sz="3000" b="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Yevgeniy</a:t>
            </a:r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 </a:t>
            </a:r>
            <a:r>
              <a:rPr lang="en-US" sz="3000" b="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Dodis</a:t>
            </a:r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, </a:t>
            </a:r>
          </a:p>
          <a:p>
            <a:r>
              <a:rPr lang="en-US" sz="3000" b="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Kristiyan</a:t>
            </a:r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 </a:t>
            </a:r>
            <a:r>
              <a:rPr lang="en-US" sz="3000" b="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Haralambiev</a:t>
            </a:r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, </a:t>
            </a:r>
          </a:p>
          <a:p>
            <a:r>
              <a:rPr lang="en-US" sz="300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Adriana </a:t>
            </a:r>
            <a:r>
              <a:rPr lang="en-US" sz="300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López</a:t>
            </a:r>
            <a:r>
              <a:rPr lang="en-US" sz="300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-Alt</a:t>
            </a:r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, </a:t>
            </a:r>
          </a:p>
          <a:p>
            <a:r>
              <a:rPr lang="en-US" sz="3000" b="0" cap="none" dirty="0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Daniel </a:t>
            </a:r>
            <a:r>
              <a:rPr lang="en-US" sz="3000" b="0" cap="none" dirty="0" err="1" smtClean="0">
                <a:solidFill>
                  <a:schemeClr val="accent3">
                    <a:lumMod val="50000"/>
                  </a:schemeClr>
                </a:solidFill>
                <a:cs typeface="Georgia (Body)"/>
              </a:rPr>
              <a:t>Wichs</a:t>
            </a:r>
            <a:endParaRPr lang="en-US" sz="3000" b="0" cap="none" dirty="0" smtClean="0">
              <a:solidFill>
                <a:schemeClr val="accent3">
                  <a:lumMod val="50000"/>
                </a:schemeClr>
              </a:solidFill>
              <a:cs typeface="Georgia (Body)"/>
            </a:endParaRPr>
          </a:p>
          <a:p>
            <a:endParaRPr lang="en-US" sz="3200" b="0" cap="none" dirty="0" smtClean="0">
              <a:solidFill>
                <a:schemeClr val="accent3">
                  <a:lumMod val="50000"/>
                </a:schemeClr>
              </a:solidFill>
              <a:cs typeface="Georgia (Body)"/>
            </a:endParaRPr>
          </a:p>
          <a:p>
            <a:r>
              <a:rPr lang="en-US" sz="2200" cap="none" dirty="0" smtClean="0">
                <a:solidFill>
                  <a:schemeClr val="accent3">
                    <a:lumMod val="50000"/>
                  </a:schemeClr>
                </a:solidFill>
                <a:latin typeface="+mj-lt"/>
                <a:cs typeface="Georgia (Body)"/>
              </a:rPr>
              <a:t>New York University</a:t>
            </a:r>
          </a:p>
          <a:p>
            <a:pPr algn="l"/>
            <a:endParaRPr lang="en-US" sz="2000" cap="none" dirty="0" smtClean="0">
              <a:solidFill>
                <a:schemeClr val="accent3">
                  <a:lumMod val="50000"/>
                </a:schemeClr>
              </a:solidFill>
              <a:latin typeface="+mj-lt"/>
              <a:cs typeface="Georgia (Body)"/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Efficient Public-Key Cryptography in the Presence of Leakage</a:t>
            </a:r>
            <a:endParaRPr lang="en-US" dirty="0"/>
          </a:p>
        </p:txBody>
      </p:sp>
    </p:spTree>
  </p:cSld>
  <p:clrMapOvr>
    <a:masterClrMapping/>
  </p:clrMapOvr>
  <p:transition advTm="1586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/>
                </a:solidFill>
              </a:rPr>
              <a:t>Techniques of Prior Work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50848"/>
            <a:ext cx="8503920" cy="48737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a weaker primitive</a:t>
            </a:r>
          </a:p>
          <a:p>
            <a:pPr marL="788670" lvl="1" indent="-51435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Known how to do it efficiently, with high relative leakage.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Apply a weak-to-strong transformation that preserves leakage resilience.</a:t>
            </a: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838200" y="3505200"/>
            <a:ext cx="2286000" cy="2209800"/>
            <a:chOff x="838200" y="3505200"/>
            <a:chExt cx="2286000" cy="2209800"/>
          </a:xfrm>
        </p:grpSpPr>
        <p:pic>
          <p:nvPicPr>
            <p:cNvPr id="14" name="Picture 13" descr="weak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0600" y="3505200"/>
              <a:ext cx="1917663" cy="1358345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glow rad="139700">
                <a:schemeClr val="accent4">
                  <a:alpha val="75000"/>
                </a:schemeClr>
              </a:glow>
              <a:innerShdw blurRad="76200">
                <a:srgbClr val="000000"/>
              </a:innerShdw>
            </a:effectLst>
          </p:spPr>
        </p:pic>
        <p:sp>
          <p:nvSpPr>
            <p:cNvPr id="18" name="TextBox 17"/>
            <p:cNvSpPr txBox="1"/>
            <p:nvPr/>
          </p:nvSpPr>
          <p:spPr>
            <a:xfrm>
              <a:off x="838200" y="5068669"/>
              <a:ext cx="2286000" cy="64633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E.g. </a:t>
              </a:r>
              <a:r>
                <a:rPr lang="en-US" dirty="0" smtClean="0">
                  <a:solidFill>
                    <a:srgbClr val="0000FF"/>
                  </a:solidFill>
                </a:rPr>
                <a:t>LR</a:t>
              </a:r>
              <a:r>
                <a:rPr lang="en-US" dirty="0" smtClean="0"/>
                <a:t>-OWR, 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LR</a:t>
              </a:r>
              <a:r>
                <a:rPr lang="en-US" dirty="0" smtClean="0"/>
                <a:t> CPA Encryption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24200" y="3505200"/>
            <a:ext cx="5029200" cy="2209800"/>
            <a:chOff x="3124200" y="3505200"/>
            <a:chExt cx="5029200" cy="2209800"/>
          </a:xfrm>
        </p:grpSpPr>
        <p:sp>
          <p:nvSpPr>
            <p:cNvPr id="11" name="Right Arrow 10"/>
            <p:cNvSpPr/>
            <p:nvPr/>
          </p:nvSpPr>
          <p:spPr>
            <a:xfrm>
              <a:off x="3124200" y="4038600"/>
              <a:ext cx="2652370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pic>
          <p:nvPicPr>
            <p:cNvPr id="16" name="Picture 15" descr="strong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19800" y="3505200"/>
              <a:ext cx="1905000" cy="1384223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glow rad="101600">
                <a:schemeClr val="accent1">
                  <a:alpha val="75000"/>
                </a:schemeClr>
              </a:glow>
              <a:innerShdw blurRad="76200">
                <a:srgbClr val="000000"/>
              </a:innerShdw>
            </a:effectLst>
          </p:spPr>
        </p:pic>
        <p:sp>
          <p:nvSpPr>
            <p:cNvPr id="19" name="TextBox 18"/>
            <p:cNvSpPr txBox="1"/>
            <p:nvPr/>
          </p:nvSpPr>
          <p:spPr>
            <a:xfrm>
              <a:off x="5867400" y="5068669"/>
              <a:ext cx="2286000" cy="64633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/>
                <a:t>E.g.</a:t>
              </a:r>
              <a:r>
                <a:rPr lang="en-US" dirty="0" smtClean="0">
                  <a:solidFill>
                    <a:srgbClr val="0000FF"/>
                  </a:solidFill>
                </a:rPr>
                <a:t> LR </a:t>
              </a:r>
              <a:r>
                <a:rPr lang="en-US" dirty="0" smtClean="0"/>
                <a:t>Signatures, </a:t>
              </a:r>
            </a:p>
            <a:p>
              <a:r>
                <a:rPr lang="en-US" dirty="0" smtClean="0">
                  <a:solidFill>
                    <a:srgbClr val="0000FF"/>
                  </a:solidFill>
                </a:rPr>
                <a:t>LR</a:t>
              </a:r>
              <a:r>
                <a:rPr lang="en-US" dirty="0" smtClean="0"/>
                <a:t> CCA Encryption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81000" y="5816769"/>
            <a:ext cx="8763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700" dirty="0" smtClean="0">
                <a:solidFill>
                  <a:schemeClr val="accent1"/>
                </a:solidFill>
              </a:rPr>
              <a:t> </a:t>
            </a:r>
            <a:r>
              <a:rPr lang="en-US" sz="2700" dirty="0" smtClean="0"/>
              <a:t>Look at transformation. Forget about leakage for now!</a:t>
            </a:r>
            <a:endParaRPr lang="en-US" sz="2700" dirty="0"/>
          </a:p>
        </p:txBody>
      </p:sp>
    </p:spTree>
    <p:custDataLst>
      <p:tags r:id="rId1"/>
    </p:custDataLst>
  </p:cSld>
  <p:clrMapOvr>
    <a:masterClrMapping/>
  </p:clrMapOvr>
  <p:transition advTm="646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Techniques of Prior Work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67575" y="2895600"/>
            <a:ext cx="8544777" cy="3276600"/>
            <a:chOff x="367575" y="2895600"/>
            <a:chExt cx="8544777" cy="3276600"/>
          </a:xfrm>
        </p:grpSpPr>
        <p:sp>
          <p:nvSpPr>
            <p:cNvPr id="63" name="Rounded Rectangle 62"/>
            <p:cNvSpPr/>
            <p:nvPr/>
          </p:nvSpPr>
          <p:spPr>
            <a:xfrm>
              <a:off x="367575" y="2895600"/>
              <a:ext cx="6258179" cy="3276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89210" y="3360420"/>
              <a:ext cx="8323142" cy="906780"/>
              <a:chOff x="589210" y="3360420"/>
              <a:chExt cx="8323142" cy="906780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589210" y="3360420"/>
                <a:ext cx="5814910" cy="906780"/>
                <a:chOff x="745021" y="3124200"/>
                <a:chExt cx="5814910" cy="90678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745021" y="3124200"/>
                  <a:ext cx="1540979" cy="90678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5029200" y="3124200"/>
                  <a:ext cx="1524000" cy="90678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2886736" y="3124200"/>
                  <a:ext cx="1367638" cy="906780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62000" y="3284220"/>
                  <a:ext cx="159584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0000FF"/>
                      </a:solidFill>
                      <a:latin typeface="Arial Black"/>
                      <a:cs typeface="Arial Black"/>
                    </a:rPr>
                    <a:t>(LR) </a:t>
                  </a:r>
                  <a:r>
                    <a:rPr lang="en-US" dirty="0" smtClean="0">
                      <a:latin typeface="Arial Black"/>
                      <a:cs typeface="Arial Black"/>
                    </a:rPr>
                    <a:t>CPA</a:t>
                  </a:r>
                </a:p>
                <a:p>
                  <a:pPr algn="ctr"/>
                  <a:r>
                    <a:rPr lang="en-US" dirty="0" smtClean="0">
                      <a:latin typeface="Arial Black"/>
                      <a:cs typeface="Arial Black"/>
                    </a:rPr>
                    <a:t>Encryption</a:t>
                  </a:r>
                  <a:endParaRPr lang="en-US" dirty="0">
                    <a:latin typeface="Arial Black"/>
                    <a:cs typeface="Arial Black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2886737" y="3276600"/>
                  <a:ext cx="136763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latin typeface="Arial Black"/>
                      <a:cs typeface="Arial Black"/>
                    </a:rPr>
                    <a:t>“ZK Proof”</a:t>
                  </a:r>
                  <a:endParaRPr lang="en-US" dirty="0">
                    <a:latin typeface="Arial Black"/>
                    <a:cs typeface="Arial Black"/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4953000" y="3239869"/>
                  <a:ext cx="1606931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0000FF"/>
                      </a:solidFill>
                      <a:latin typeface="Arial Black"/>
                      <a:cs typeface="Arial Black"/>
                    </a:rPr>
                    <a:t>(LR) </a:t>
                  </a:r>
                  <a:r>
                    <a:rPr lang="en-US" dirty="0" smtClean="0">
                      <a:latin typeface="Arial Black"/>
                      <a:cs typeface="Arial Black"/>
                    </a:rPr>
                    <a:t>CCA Encryption</a:t>
                  </a:r>
                  <a:endParaRPr lang="en-US" dirty="0">
                    <a:latin typeface="Arial Black"/>
                    <a:cs typeface="Arial Black"/>
                  </a:endParaRPr>
                </a:p>
              </p:txBody>
            </p:sp>
            <p:sp>
              <p:nvSpPr>
                <p:cNvPr id="53" name="Right Arrow 52"/>
                <p:cNvSpPr/>
                <p:nvPr/>
              </p:nvSpPr>
              <p:spPr>
                <a:xfrm>
                  <a:off x="4433596" y="3497580"/>
                  <a:ext cx="408051" cy="228029"/>
                </a:xfrm>
                <a:prstGeom prst="righ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effectLst/>
                <a:scene3d>
                  <a:camera prst="orthographicFront" fov="0">
                    <a:rot lat="0" lon="0" rev="0"/>
                  </a:camera>
                  <a:lightRig rig="threePt" dir="t">
                    <a:rot lat="0" lon="0" rev="0"/>
                  </a:lightRig>
                </a:scene3d>
                <a:sp3d contourW="9525" prstMaterial="matte">
                  <a:bevelT w="0" h="0"/>
                  <a:contourClr>
                    <a:schemeClr val="accent4">
                      <a:shade val="70000"/>
                      <a:satMod val="105000"/>
                    </a:schemeClr>
                  </a:contourClr>
                </a:sp3d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</p:sp>
            <p:sp>
              <p:nvSpPr>
                <p:cNvPr id="54" name="Plus 53"/>
                <p:cNvSpPr/>
                <p:nvPr/>
              </p:nvSpPr>
              <p:spPr>
                <a:xfrm>
                  <a:off x="2407565" y="3390900"/>
                  <a:ext cx="372491" cy="388049"/>
                </a:xfrm>
                <a:prstGeom prst="mathPlus">
                  <a:avLst/>
                </a:prstGeom>
                <a:solidFill>
                  <a:schemeClr val="tx1"/>
                </a:solidFill>
                <a:ln/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</p:sp>
          </p:grpSp>
          <p:sp>
            <p:nvSpPr>
              <p:cNvPr id="56" name="TextBox 55"/>
              <p:cNvSpPr txBox="1"/>
              <p:nvPr/>
            </p:nvSpPr>
            <p:spPr>
              <a:xfrm>
                <a:off x="6783324" y="3593068"/>
                <a:ext cx="1065276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b="1" dirty="0" smtClean="0">
                    <a:noFill/>
                  </a:rPr>
                  <a:t>NY’90</a:t>
                </a:r>
                <a:endParaRPr lang="en-US" b="1" dirty="0">
                  <a:noFill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927848" y="3593068"/>
                <a:ext cx="984504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00FF"/>
                    </a:solidFill>
                  </a:rPr>
                  <a:t>NS’09</a:t>
                </a:r>
                <a:endParaRPr lang="en-US" b="1" dirty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38200" y="1447800"/>
            <a:ext cx="7543800" cy="1188720"/>
            <a:chOff x="762000" y="1447800"/>
            <a:chExt cx="7543800" cy="1188720"/>
          </a:xfrm>
        </p:grpSpPr>
        <p:grpSp>
          <p:nvGrpSpPr>
            <p:cNvPr id="15" name="Group 14"/>
            <p:cNvGrpSpPr/>
            <p:nvPr/>
          </p:nvGrpSpPr>
          <p:grpSpPr>
            <a:xfrm>
              <a:off x="1308811" y="1600200"/>
              <a:ext cx="6234989" cy="1036320"/>
              <a:chOff x="332232" y="1600200"/>
              <a:chExt cx="7793736" cy="1295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32232" y="1600200"/>
                <a:ext cx="1953768" cy="12954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172200" y="1600200"/>
                <a:ext cx="1953768" cy="1295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124200" y="1600200"/>
                <a:ext cx="1953768" cy="129540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32232" y="1828800"/>
                <a:ext cx="1953767" cy="88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 Black"/>
                    <a:cs typeface="Arial Black"/>
                  </a:rPr>
                  <a:t>Weak Primitive</a:t>
                </a:r>
                <a:endParaRPr lang="en-US" sz="2000" dirty="0">
                  <a:latin typeface="Arial Black"/>
                  <a:cs typeface="Arial Black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124199" y="1828800"/>
                <a:ext cx="1953767" cy="88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 Black"/>
                    <a:cs typeface="Arial Black"/>
                  </a:rPr>
                  <a:t>“ZK Proof”</a:t>
                </a:r>
                <a:endParaRPr lang="en-US" sz="2000" dirty="0">
                  <a:latin typeface="Arial Black"/>
                  <a:cs typeface="Arial Black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72201" y="1836002"/>
                <a:ext cx="1953767" cy="8848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Arial Black"/>
                    <a:cs typeface="Arial Black"/>
                  </a:rPr>
                  <a:t>Strong</a:t>
                </a:r>
              </a:p>
              <a:p>
                <a:pPr algn="ctr"/>
                <a:r>
                  <a:rPr lang="en-US" sz="2000" dirty="0" smtClean="0">
                    <a:latin typeface="Arial Black"/>
                    <a:cs typeface="Arial Black"/>
                  </a:rPr>
                  <a:t>Primitive</a:t>
                </a:r>
                <a:endParaRPr lang="en-US" sz="2000" dirty="0">
                  <a:latin typeface="Arial Black"/>
                  <a:cs typeface="Arial Black"/>
                </a:endParaRPr>
              </a:p>
            </p:txBody>
          </p:sp>
          <p:sp>
            <p:nvSpPr>
              <p:cNvPr id="22" name="Right Arrow 21"/>
              <p:cNvSpPr/>
              <p:nvPr/>
            </p:nvSpPr>
            <p:spPr>
              <a:xfrm>
                <a:off x="5334000" y="2133600"/>
                <a:ext cx="582930" cy="325755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hemeClr val="accent4">
                    <a:shade val="70000"/>
                    <a:satMod val="105000"/>
                  </a:schemeClr>
                </a:contourClr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3" name="Plus 22"/>
              <p:cNvSpPr/>
              <p:nvPr/>
            </p:nvSpPr>
            <p:spPr>
              <a:xfrm>
                <a:off x="2439670" y="1981200"/>
                <a:ext cx="532130" cy="554355"/>
              </a:xfrm>
              <a:prstGeom prst="mathPlus">
                <a:avLst/>
              </a:prstGeom>
              <a:solidFill>
                <a:schemeClr val="tx1"/>
              </a:solidFill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</p:grpSp>
        <p:pic>
          <p:nvPicPr>
            <p:cNvPr id="46" name="Picture 45" descr="weak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" y="1469667"/>
              <a:ext cx="786710" cy="557253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glow rad="139700">
                <a:schemeClr val="accent4">
                  <a:alpha val="75000"/>
                </a:schemeClr>
              </a:glow>
              <a:innerShdw blurRad="76200">
                <a:srgbClr val="000000"/>
              </a:innerShdw>
            </a:effectLst>
          </p:spPr>
        </p:pic>
        <p:pic>
          <p:nvPicPr>
            <p:cNvPr id="57" name="Picture 56" descr="strong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67600" y="1447800"/>
              <a:ext cx="838200" cy="609058"/>
            </a:xfrm>
            <a:prstGeom prst="rect">
              <a:avLst/>
            </a:prstGeom>
            <a:ln w="88900" cap="sq" cmpd="thickThin">
              <a:solidFill>
                <a:srgbClr val="000000"/>
              </a:solidFill>
              <a:prstDash val="solid"/>
              <a:miter lim="800000"/>
            </a:ln>
            <a:effectLst>
              <a:glow rad="101600">
                <a:schemeClr val="accent1">
                  <a:alpha val="75000"/>
                </a:schemeClr>
              </a:glow>
              <a:innerShdw blurRad="76200">
                <a:srgbClr val="000000"/>
              </a:innerShdw>
            </a:effectLst>
          </p:spPr>
        </p:pic>
      </p:grpSp>
      <p:grpSp>
        <p:nvGrpSpPr>
          <p:cNvPr id="39" name="Group 38"/>
          <p:cNvGrpSpPr/>
          <p:nvPr/>
        </p:nvGrpSpPr>
        <p:grpSpPr>
          <a:xfrm>
            <a:off x="582015" y="4715470"/>
            <a:ext cx="8330337" cy="923330"/>
            <a:chOff x="582015" y="4715470"/>
            <a:chExt cx="8330337" cy="923330"/>
          </a:xfrm>
        </p:grpSpPr>
        <p:sp>
          <p:nvSpPr>
            <p:cNvPr id="60" name="TextBox 59"/>
            <p:cNvSpPr txBox="1"/>
            <p:nvPr/>
          </p:nvSpPr>
          <p:spPr>
            <a:xfrm>
              <a:off x="7927848" y="4964668"/>
              <a:ext cx="984504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FF"/>
                  </a:solidFill>
                </a:rPr>
                <a:t>KV’09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582015" y="4715470"/>
              <a:ext cx="5829300" cy="923330"/>
              <a:chOff x="730631" y="4326850"/>
              <a:chExt cx="5829300" cy="92333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62000" y="4343400"/>
                <a:ext cx="1488276" cy="90678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009344" y="4343400"/>
                <a:ext cx="1534451" cy="90678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886737" y="4343400"/>
                <a:ext cx="1367638" cy="90678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30631" y="4326850"/>
                <a:ext cx="162721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FF"/>
                    </a:solidFill>
                    <a:latin typeface="Arial Black"/>
                    <a:cs typeface="Arial Black"/>
                  </a:rPr>
                  <a:t>(LR) </a:t>
                </a:r>
                <a:r>
                  <a:rPr lang="en-US" dirty="0" smtClean="0">
                    <a:latin typeface="Arial Black"/>
                    <a:cs typeface="Arial Black"/>
                  </a:rPr>
                  <a:t>OWF</a:t>
                </a:r>
              </a:p>
              <a:p>
                <a:pPr algn="ctr"/>
                <a:r>
                  <a:rPr lang="en-US" dirty="0" smtClean="0">
                    <a:latin typeface="Arial Black"/>
                    <a:cs typeface="Arial Black"/>
                  </a:rPr>
                  <a:t> </a:t>
                </a:r>
                <a:r>
                  <a:rPr lang="en-US" dirty="0" smtClean="0">
                    <a:latin typeface="Arial Black"/>
                    <a:cs typeface="Arial Black"/>
                  </a:rPr>
                  <a:t>+</a:t>
                </a:r>
                <a:r>
                  <a:rPr lang="en-US" dirty="0" smtClean="0">
                    <a:latin typeface="Arial Black"/>
                    <a:cs typeface="Arial Black"/>
                  </a:rPr>
                  <a:t> Encryption</a:t>
                </a:r>
                <a:endParaRPr lang="en-US" dirty="0" smtClean="0">
                  <a:latin typeface="Arial Black"/>
                  <a:cs typeface="Arial Black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953000" y="4459069"/>
                <a:ext cx="16069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00FF"/>
                    </a:solidFill>
                    <a:latin typeface="Arial Black"/>
                    <a:cs typeface="Arial Black"/>
                  </a:rPr>
                  <a:t>(LR) </a:t>
                </a:r>
                <a:r>
                  <a:rPr lang="en-US" dirty="0" smtClean="0">
                    <a:latin typeface="Arial Black"/>
                    <a:cs typeface="Arial Black"/>
                  </a:rPr>
                  <a:t>Signatures</a:t>
                </a:r>
                <a:endParaRPr lang="en-US" dirty="0">
                  <a:latin typeface="Arial Black"/>
                  <a:cs typeface="Arial Black"/>
                </a:endParaRPr>
              </a:p>
            </p:txBody>
          </p:sp>
          <p:sp>
            <p:nvSpPr>
              <p:cNvPr id="31" name="Right Arrow 30"/>
              <p:cNvSpPr/>
              <p:nvPr/>
            </p:nvSpPr>
            <p:spPr>
              <a:xfrm>
                <a:off x="4433596" y="4648200"/>
                <a:ext cx="408051" cy="228029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hemeClr val="accent4">
                    <a:shade val="70000"/>
                    <a:satMod val="105000"/>
                  </a:schemeClr>
                </a:contourClr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32" name="Plus 31"/>
              <p:cNvSpPr/>
              <p:nvPr/>
            </p:nvSpPr>
            <p:spPr>
              <a:xfrm>
                <a:off x="2438400" y="4648200"/>
                <a:ext cx="372491" cy="388049"/>
              </a:xfrm>
              <a:prstGeom prst="mathPlus">
                <a:avLst/>
              </a:prstGeom>
              <a:solidFill>
                <a:schemeClr val="tx1"/>
              </a:solidFill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58" name="TextBox 57"/>
              <p:cNvSpPr txBox="1"/>
              <p:nvPr/>
            </p:nvSpPr>
            <p:spPr>
              <a:xfrm>
                <a:off x="2899562" y="4495800"/>
                <a:ext cx="13676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Arial Black"/>
                    <a:cs typeface="Arial Black"/>
                  </a:rPr>
                  <a:t>“ZK Proof”</a:t>
                </a:r>
                <a:endParaRPr lang="en-US" dirty="0">
                  <a:latin typeface="Arial Black"/>
                  <a:cs typeface="Arial Black"/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6783324" y="4964668"/>
              <a:ext cx="1065276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>
                  <a:noFill/>
                </a:rPr>
                <a:t>Gro’06</a:t>
              </a:r>
              <a:endParaRPr lang="en-US" b="1" dirty="0">
                <a:noFill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755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Case Study: </a:t>
            </a:r>
            <a:r>
              <a:rPr lang="en-US" dirty="0" err="1" smtClean="0">
                <a:solidFill>
                  <a:srgbClr val="D16349"/>
                </a:solidFill>
              </a:rPr>
              <a:t>Naor</a:t>
            </a:r>
            <a:r>
              <a:rPr lang="en-US" dirty="0" smtClean="0">
                <a:solidFill>
                  <a:srgbClr val="D16349"/>
                </a:solidFill>
              </a:rPr>
              <a:t>-Yung Paradigm</a:t>
            </a:r>
            <a:endParaRPr lang="en-US" dirty="0">
              <a:solidFill>
                <a:srgbClr val="D16349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215544" y="3400573"/>
            <a:ext cx="1804256" cy="1812491"/>
            <a:chOff x="4215544" y="2913965"/>
            <a:chExt cx="1804256" cy="1812491"/>
          </a:xfrm>
        </p:grpSpPr>
        <p:sp>
          <p:nvSpPr>
            <p:cNvPr id="20" name="Vertical Scroll 19"/>
            <p:cNvSpPr/>
            <p:nvPr/>
          </p:nvSpPr>
          <p:spPr>
            <a:xfrm>
              <a:off x="4215544" y="2913965"/>
              <a:ext cx="1804256" cy="1812491"/>
            </a:xfrm>
            <a:prstGeom prst="verticalScroll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1" name="TextBox 20"/>
            <p:cNvSpPr txBox="1"/>
            <p:nvPr/>
          </p:nvSpPr>
          <p:spPr>
            <a:xfrm>
              <a:off x="4464304" y="3215907"/>
              <a:ext cx="13268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“c</a:t>
              </a:r>
              <a:r>
                <a:rPr lang="en-US" baseline="-25000" dirty="0" smtClean="0"/>
                <a:t>1</a:t>
              </a:r>
              <a:r>
                <a:rPr lang="en-US" dirty="0" smtClean="0"/>
                <a:t> and 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encrypt the same message”</a:t>
              </a:r>
              <a:endParaRPr lang="en-US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609600" y="1981467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2590800" y="1981200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4480560" y="1981200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6690360" y="1981467"/>
            <a:ext cx="1234440" cy="12344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ight Arrow 27"/>
          <p:cNvSpPr/>
          <p:nvPr/>
        </p:nvSpPr>
        <p:spPr>
          <a:xfrm>
            <a:off x="6086856" y="2482596"/>
            <a:ext cx="466344" cy="2606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4">
                <a:shade val="70000"/>
                <a:satMod val="105000"/>
              </a:schemeClr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9" name="Plus 28"/>
          <p:cNvSpPr/>
          <p:nvPr/>
        </p:nvSpPr>
        <p:spPr>
          <a:xfrm>
            <a:off x="1905000" y="2369058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30" name="Plus 29"/>
          <p:cNvSpPr/>
          <p:nvPr/>
        </p:nvSpPr>
        <p:spPr>
          <a:xfrm>
            <a:off x="3962400" y="2369058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31" name="TextBox 30"/>
          <p:cNvSpPr txBox="1"/>
          <p:nvPr/>
        </p:nvSpPr>
        <p:spPr>
          <a:xfrm>
            <a:off x="609600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baseline="-25000" dirty="0" smtClean="0">
                <a:latin typeface="Arial Black"/>
                <a:cs typeface="Arial Black"/>
              </a:rPr>
              <a:t>1</a:t>
            </a:r>
            <a:r>
              <a:rPr lang="en-US" dirty="0" smtClean="0">
                <a:latin typeface="Arial Black"/>
                <a:cs typeface="Arial Black"/>
              </a:rPr>
              <a:t> = Enc</a:t>
            </a:r>
            <a:r>
              <a:rPr lang="en-US" baseline="-25000" dirty="0" smtClean="0">
                <a:latin typeface="Arial Black"/>
                <a:cs typeface="Arial Black"/>
              </a:rPr>
              <a:t>K1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90800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baseline="-25000" dirty="0" smtClean="0">
                <a:latin typeface="Arial Black"/>
                <a:cs typeface="Arial Black"/>
              </a:rPr>
              <a:t>2</a:t>
            </a:r>
            <a:r>
              <a:rPr lang="en-US" dirty="0" smtClean="0">
                <a:latin typeface="Arial Black"/>
                <a:cs typeface="Arial Black"/>
              </a:rPr>
              <a:t> = Enc</a:t>
            </a:r>
            <a:r>
              <a:rPr lang="en-US" baseline="-25000" dirty="0" smtClean="0">
                <a:latin typeface="Arial Black"/>
                <a:cs typeface="Arial Black"/>
              </a:rPr>
              <a:t>K2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85360" y="2052191"/>
            <a:ext cx="1234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 smtClean="0">
                <a:latin typeface="Arial Black"/>
                <a:cs typeface="Arial Black"/>
              </a:rPr>
              <a:t>π</a:t>
            </a:r>
            <a:endParaRPr lang="en-US" sz="5000" dirty="0">
              <a:latin typeface="Arial Black"/>
              <a:cs typeface="Arial Black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0148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 = </a:t>
            </a:r>
          </a:p>
          <a:p>
            <a:r>
              <a:rPr lang="en-US" dirty="0" smtClean="0">
                <a:latin typeface="Arial Black"/>
                <a:cs typeface="Arial Black"/>
              </a:rPr>
              <a:t>Enc</a:t>
            </a:r>
            <a:r>
              <a:rPr lang="en-US" baseline="-25000" dirty="0" smtClean="0">
                <a:latin typeface="Arial Black"/>
                <a:cs typeface="Arial Black"/>
              </a:rPr>
              <a:t> 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8200" y="3400573"/>
            <a:ext cx="6868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CPA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819400" y="3400573"/>
            <a:ext cx="6868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CPA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934200" y="3400573"/>
            <a:ext cx="68686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CCA</a:t>
            </a:r>
            <a:endParaRPr lang="en-US" b="1" dirty="0"/>
          </a:p>
        </p:txBody>
      </p:sp>
    </p:spTree>
  </p:cSld>
  <p:clrMapOvr>
    <a:masterClrMapping/>
  </p:clrMapOvr>
  <p:transition advTm="3861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406904" y="1669542"/>
            <a:ext cx="4283456" cy="4316861"/>
            <a:chOff x="2406904" y="1669542"/>
            <a:chExt cx="4283456" cy="4316861"/>
          </a:xfrm>
        </p:grpSpPr>
        <p:grpSp>
          <p:nvGrpSpPr>
            <p:cNvPr id="31" name="Group 30"/>
            <p:cNvGrpSpPr/>
            <p:nvPr/>
          </p:nvGrpSpPr>
          <p:grpSpPr>
            <a:xfrm>
              <a:off x="2406904" y="1669542"/>
              <a:ext cx="3451352" cy="2814590"/>
              <a:chOff x="2406904" y="1669542"/>
              <a:chExt cx="3451352" cy="281459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406904" y="1669542"/>
                <a:ext cx="3451352" cy="2286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506269" y="4114800"/>
                <a:ext cx="1099365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ZK POK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812872" y="4173912"/>
              <a:ext cx="1877488" cy="1812491"/>
              <a:chOff x="4215544" y="2913965"/>
              <a:chExt cx="1804256" cy="1812491"/>
            </a:xfrm>
          </p:grpSpPr>
          <p:sp>
            <p:nvSpPr>
              <p:cNvPr id="25" name="Vertical Scroll 24"/>
              <p:cNvSpPr/>
              <p:nvPr/>
            </p:nvSpPr>
            <p:spPr>
              <a:xfrm>
                <a:off x="4215544" y="2913965"/>
                <a:ext cx="1804256" cy="1812491"/>
              </a:xfrm>
              <a:prstGeom prst="verticalScroll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sp>
          <p:sp>
            <p:nvSpPr>
              <p:cNvPr id="26" name="TextBox 25"/>
              <p:cNvSpPr txBox="1"/>
              <p:nvPr/>
            </p:nvSpPr>
            <p:spPr>
              <a:xfrm>
                <a:off x="4464304" y="3215907"/>
                <a:ext cx="13268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“I know the message encrypted in c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”</a:t>
                </a:r>
                <a:endParaRPr lang="en-US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6349"/>
                </a:solidFill>
              </a:rPr>
              <a:t>Our Abstraction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981467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2590800" y="1981200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480560" y="1981200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690360" y="1981467"/>
            <a:ext cx="1234440" cy="12344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ight Arrow 9"/>
          <p:cNvSpPr/>
          <p:nvPr/>
        </p:nvSpPr>
        <p:spPr>
          <a:xfrm>
            <a:off x="6086856" y="2482596"/>
            <a:ext cx="466344" cy="2606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4">
                <a:shade val="70000"/>
                <a:satMod val="105000"/>
              </a:schemeClr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11" name="Plus 10"/>
          <p:cNvSpPr/>
          <p:nvPr/>
        </p:nvSpPr>
        <p:spPr>
          <a:xfrm>
            <a:off x="1905000" y="2369058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12" name="Plus 11"/>
          <p:cNvSpPr/>
          <p:nvPr/>
        </p:nvSpPr>
        <p:spPr>
          <a:xfrm>
            <a:off x="3962400" y="2369058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609600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baseline="-25000" dirty="0" smtClean="0">
                <a:latin typeface="Arial Black"/>
                <a:cs typeface="Arial Black"/>
              </a:rPr>
              <a:t>1</a:t>
            </a:r>
            <a:r>
              <a:rPr lang="en-US" dirty="0" smtClean="0">
                <a:latin typeface="Arial Black"/>
                <a:cs typeface="Arial Black"/>
              </a:rPr>
              <a:t> = Enc</a:t>
            </a:r>
            <a:r>
              <a:rPr lang="en-US" baseline="-25000" dirty="0" smtClean="0">
                <a:latin typeface="Arial Black"/>
                <a:cs typeface="Arial Black"/>
              </a:rPr>
              <a:t>K1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0800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baseline="-25000" dirty="0" smtClean="0">
                <a:latin typeface="Arial Black"/>
                <a:cs typeface="Arial Black"/>
              </a:rPr>
              <a:t>2</a:t>
            </a:r>
            <a:r>
              <a:rPr lang="en-US" dirty="0" smtClean="0">
                <a:latin typeface="Arial Black"/>
                <a:cs typeface="Arial Black"/>
              </a:rPr>
              <a:t> = Enc</a:t>
            </a:r>
            <a:r>
              <a:rPr lang="en-US" baseline="-25000" dirty="0" smtClean="0">
                <a:latin typeface="Arial Black"/>
                <a:cs typeface="Arial Black"/>
              </a:rPr>
              <a:t>K2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5360" y="2052191"/>
            <a:ext cx="1234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 smtClean="0">
                <a:latin typeface="Arial Black"/>
                <a:cs typeface="Arial Black"/>
              </a:rPr>
              <a:t>π</a:t>
            </a:r>
            <a:endParaRPr lang="en-US" sz="5000" dirty="0">
              <a:latin typeface="Arial Black"/>
              <a:cs typeface="Arial Black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0148" y="2267634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 = </a:t>
            </a:r>
          </a:p>
          <a:p>
            <a:r>
              <a:rPr lang="en-US" dirty="0" smtClean="0">
                <a:latin typeface="Arial Black"/>
                <a:cs typeface="Arial Black"/>
              </a:rPr>
              <a:t>Enc</a:t>
            </a:r>
            <a:r>
              <a:rPr lang="en-US" baseline="-25000" dirty="0" smtClean="0">
                <a:latin typeface="Arial Black"/>
                <a:cs typeface="Arial Black"/>
              </a:rPr>
              <a:t> 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8200" y="3400573"/>
            <a:ext cx="6868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CPA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19400" y="3400573"/>
            <a:ext cx="6868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CPA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934200" y="3400573"/>
            <a:ext cx="68686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CCA</a:t>
            </a:r>
            <a:endParaRPr lang="en-US" b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2406904" y="1669542"/>
            <a:ext cx="3451352" cy="2286000"/>
            <a:chOff x="2406904" y="1669542"/>
            <a:chExt cx="3451352" cy="2286000"/>
          </a:xfrm>
        </p:grpSpPr>
        <p:sp>
          <p:nvSpPr>
            <p:cNvPr id="27" name="Rectangle 26"/>
            <p:cNvSpPr/>
            <p:nvPr/>
          </p:nvSpPr>
          <p:spPr>
            <a:xfrm>
              <a:off x="2406904" y="1669542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95701" y="2199977"/>
              <a:ext cx="990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err="1" smtClean="0">
                  <a:latin typeface="Arial Black"/>
                  <a:ea typeface="Lucida Grande"/>
                  <a:cs typeface="Arial Black"/>
                </a:rPr>
                <a:t>ϕ</a:t>
              </a:r>
              <a:endParaRPr lang="en-US" sz="6000" dirty="0">
                <a:latin typeface="Arial Black"/>
                <a:cs typeface="Arial Black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333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What do we need?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59368" cy="4797552"/>
          </a:xfrm>
        </p:spPr>
        <p:txBody>
          <a:bodyPr>
            <a:normAutofit/>
          </a:bodyPr>
          <a:lstStyle/>
          <a:p>
            <a:r>
              <a:rPr lang="en-US" sz="3100" dirty="0" smtClean="0"/>
              <a:t>We need the following properties from </a:t>
            </a:r>
            <a:r>
              <a:rPr lang="en-US" sz="31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3100" dirty="0" smtClean="0"/>
              <a:t>:</a:t>
            </a:r>
          </a:p>
          <a:p>
            <a:pPr lvl="1"/>
            <a:r>
              <a:rPr lang="en-US" sz="2600" u="sng" dirty="0" smtClean="0">
                <a:solidFill>
                  <a:schemeClr val="accent3">
                    <a:lumMod val="50000"/>
                  </a:schemeClr>
                </a:solidFill>
              </a:rPr>
              <a:t>Non-interactive</a:t>
            </a:r>
          </a:p>
          <a:p>
            <a:pPr lvl="2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Proof is part of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ciphertext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sz="2600" u="sng" dirty="0" smtClean="0">
                <a:solidFill>
                  <a:schemeClr val="accent3">
                    <a:lumMod val="50000"/>
                  </a:schemeClr>
                </a:solidFill>
              </a:rPr>
              <a:t>Proof of Knowledge</a:t>
            </a:r>
          </a:p>
          <a:p>
            <a:pPr lvl="2"/>
            <a:r>
              <a:rPr lang="en-US" sz="2378" dirty="0" smtClean="0">
                <a:solidFill>
                  <a:schemeClr val="accent3">
                    <a:lumMod val="50000"/>
                  </a:schemeClr>
                </a:solidFill>
              </a:rPr>
              <a:t>Need to extract from proof to answer decryption queries</a:t>
            </a:r>
          </a:p>
          <a:p>
            <a:pPr lvl="1"/>
            <a:r>
              <a:rPr lang="en-US" sz="2600" u="sng" dirty="0" smtClean="0">
                <a:solidFill>
                  <a:schemeClr val="accent3">
                    <a:lumMod val="50000"/>
                  </a:schemeClr>
                </a:solidFill>
              </a:rPr>
              <a:t>Zero Knowledge</a:t>
            </a:r>
          </a:p>
          <a:p>
            <a:pPr lvl="2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Challenge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ciphertext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will use a fake proof</a:t>
            </a:r>
          </a:p>
          <a:p>
            <a:r>
              <a:rPr lang="en-US" sz="3100" dirty="0" smtClean="0">
                <a:solidFill>
                  <a:srgbClr val="000000"/>
                </a:solidFill>
              </a:rPr>
              <a:t>Subtlety: “simulation-extractability”</a:t>
            </a:r>
          </a:p>
          <a:p>
            <a:pPr lvl="1"/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Need to make sure that </a:t>
            </a:r>
            <a:r>
              <a:rPr lang="en-US" sz="2600" dirty="0" err="1" smtClean="0">
                <a:solidFill>
                  <a:srgbClr val="415B5C"/>
                </a:solidFill>
                <a:latin typeface="Lucida Grande"/>
                <a:ea typeface="Lucida Grande"/>
                <a:cs typeface="Lucida Grande"/>
              </a:rPr>
              <a:t>ϕ</a:t>
            </a:r>
            <a:r>
              <a:rPr lang="en-US" sz="2600" dirty="0" smtClean="0">
                <a:solidFill>
                  <a:srgbClr val="415B5C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600" dirty="0" smtClean="0">
                <a:solidFill>
                  <a:srgbClr val="415B5C"/>
                </a:solidFill>
                <a:ea typeface="Lucida Grande"/>
                <a:cs typeface="Lucida Grande"/>
              </a:rPr>
              <a:t>is still proof of knowledge, even after adversary sees fake proof.</a:t>
            </a:r>
            <a:endParaRPr lang="en-US" sz="2600" dirty="0" smtClean="0">
              <a:solidFill>
                <a:srgbClr val="415B5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86600" y="4953000"/>
            <a:ext cx="106527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 smtClean="0">
                <a:noFill/>
              </a:rPr>
              <a:t>Gro’06</a:t>
            </a:r>
            <a:endParaRPr lang="en-US" b="1" dirty="0">
              <a:noFill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05400" y="2397005"/>
            <a:ext cx="3633523" cy="864108"/>
            <a:chOff x="5256276" y="2397005"/>
            <a:chExt cx="2595373" cy="617220"/>
          </a:xfrm>
        </p:grpSpPr>
        <p:sp>
          <p:nvSpPr>
            <p:cNvPr id="6" name="Rectangle 5"/>
            <p:cNvSpPr/>
            <p:nvPr/>
          </p:nvSpPr>
          <p:spPr>
            <a:xfrm>
              <a:off x="5256276" y="2397005"/>
              <a:ext cx="617220" cy="617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7234428" y="2397005"/>
              <a:ext cx="617220" cy="61722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ight Arrow 9"/>
            <p:cNvSpPr/>
            <p:nvPr/>
          </p:nvSpPr>
          <p:spPr>
            <a:xfrm>
              <a:off x="6932676" y="2647569"/>
              <a:ext cx="233172" cy="130302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1" name="Plus 10"/>
            <p:cNvSpPr/>
            <p:nvPr/>
          </p:nvSpPr>
          <p:spPr>
            <a:xfrm>
              <a:off x="5903976" y="2590800"/>
              <a:ext cx="212852" cy="221742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24" name="TextBox 23"/>
            <p:cNvSpPr txBox="1"/>
            <p:nvPr/>
          </p:nvSpPr>
          <p:spPr>
            <a:xfrm>
              <a:off x="5256276" y="2526268"/>
              <a:ext cx="617220" cy="2638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CPA</a:t>
              </a:r>
              <a:endParaRPr 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34429" y="2514600"/>
              <a:ext cx="617220" cy="28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CCA</a:t>
              </a:r>
              <a:endParaRPr lang="en-US" sz="20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170676" y="2397005"/>
              <a:ext cx="617220" cy="61722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7" name="TextBox 26"/>
            <p:cNvSpPr txBox="1"/>
            <p:nvPr/>
          </p:nvSpPr>
          <p:spPr>
            <a:xfrm>
              <a:off x="6273001" y="2481001"/>
              <a:ext cx="61722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 </a:t>
              </a:r>
              <a:r>
                <a:rPr lang="en-US" sz="2800" dirty="0" err="1" smtClean="0">
                  <a:latin typeface="Lucida Grande"/>
                  <a:ea typeface="Lucida Grande"/>
                  <a:cs typeface="Lucida Grande"/>
                </a:rPr>
                <a:t>ϕ</a:t>
              </a:r>
              <a:endParaRPr lang="en-US" sz="2800" dirty="0"/>
            </a:p>
          </p:txBody>
        </p:sp>
      </p:grpSp>
    </p:spTree>
    <p:custDataLst>
      <p:tags r:id="rId1"/>
    </p:custDataLst>
  </p:cSld>
  <p:clrMapOvr>
    <a:masterClrMapping/>
  </p:clrMapOvr>
  <p:transition advTm="1233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Solution in Prior Work</a:t>
            </a:r>
            <a:endParaRPr lang="en-US" dirty="0">
              <a:solidFill>
                <a:srgbClr val="D16349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09600" y="1889838"/>
            <a:ext cx="7467600" cy="2286000"/>
            <a:chOff x="609600" y="1889838"/>
            <a:chExt cx="7467600" cy="2286000"/>
          </a:xfrm>
        </p:grpSpPr>
        <p:sp>
          <p:nvSpPr>
            <p:cNvPr id="27" name="Rectangle 26"/>
            <p:cNvSpPr/>
            <p:nvPr/>
          </p:nvSpPr>
          <p:spPr>
            <a:xfrm>
              <a:off x="6690360" y="2201763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6660148" y="248793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 = </a:t>
              </a:r>
            </a:p>
            <a:p>
              <a:r>
                <a:rPr lang="en-US" dirty="0" smtClean="0">
                  <a:latin typeface="Arial Black"/>
                  <a:cs typeface="Arial Black"/>
                </a:rPr>
                <a:t>Enc</a:t>
              </a:r>
              <a:r>
                <a:rPr lang="en-US" baseline="-25000" dirty="0" smtClean="0">
                  <a:latin typeface="Arial Black"/>
                  <a:cs typeface="Arial Black"/>
                </a:rPr>
                <a:t> 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609600" y="1889838"/>
              <a:ext cx="7011469" cy="2286000"/>
              <a:chOff x="609600" y="1889838"/>
              <a:chExt cx="7011469" cy="22860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406904" y="1889838"/>
                <a:ext cx="3451352" cy="2286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2201763"/>
                <a:ext cx="1234440" cy="1234440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5" name="Rectangle 24"/>
              <p:cNvSpPr/>
              <p:nvPr/>
            </p:nvSpPr>
            <p:spPr>
              <a:xfrm>
                <a:off x="2590800" y="2201496"/>
                <a:ext cx="1234440" cy="1234440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6" name="Rectangle 25"/>
              <p:cNvSpPr/>
              <p:nvPr/>
            </p:nvSpPr>
            <p:spPr>
              <a:xfrm>
                <a:off x="4480560" y="2201496"/>
                <a:ext cx="1234440" cy="1234440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8" name="Right Arrow 27"/>
              <p:cNvSpPr/>
              <p:nvPr/>
            </p:nvSpPr>
            <p:spPr>
              <a:xfrm>
                <a:off x="6086856" y="2702892"/>
                <a:ext cx="466344" cy="260604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contourW="9525" prstMaterial="matte">
                <a:bevelT w="0" h="0"/>
                <a:contourClr>
                  <a:schemeClr val="accent4">
                    <a:shade val="70000"/>
                    <a:satMod val="105000"/>
                  </a:schemeClr>
                </a:contourClr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9" name="Plus 28"/>
              <p:cNvSpPr/>
              <p:nvPr/>
            </p:nvSpPr>
            <p:spPr>
              <a:xfrm>
                <a:off x="1905000" y="2589354"/>
                <a:ext cx="425704" cy="443484"/>
              </a:xfrm>
              <a:prstGeom prst="mathPlus">
                <a:avLst/>
              </a:prstGeom>
              <a:solidFill>
                <a:schemeClr val="tx1"/>
              </a:solidFill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30" name="Plus 29"/>
              <p:cNvSpPr/>
              <p:nvPr/>
            </p:nvSpPr>
            <p:spPr>
              <a:xfrm>
                <a:off x="3962400" y="2589354"/>
                <a:ext cx="425704" cy="443484"/>
              </a:xfrm>
              <a:prstGeom prst="mathPlus">
                <a:avLst/>
              </a:prstGeom>
              <a:solidFill>
                <a:schemeClr val="tx1"/>
              </a:solidFill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31" name="TextBox 30"/>
              <p:cNvSpPr txBox="1"/>
              <p:nvPr/>
            </p:nvSpPr>
            <p:spPr>
              <a:xfrm>
                <a:off x="609600" y="2487930"/>
                <a:ext cx="14170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 Black"/>
                    <a:cs typeface="Arial Black"/>
                  </a:rPr>
                  <a:t>C</a:t>
                </a:r>
                <a:r>
                  <a:rPr lang="en-US" baseline="-25000" dirty="0" smtClean="0">
                    <a:latin typeface="Arial Black"/>
                    <a:cs typeface="Arial Black"/>
                  </a:rPr>
                  <a:t>1</a:t>
                </a:r>
                <a:r>
                  <a:rPr lang="en-US" dirty="0" smtClean="0">
                    <a:latin typeface="Arial Black"/>
                    <a:cs typeface="Arial Black"/>
                  </a:rPr>
                  <a:t> = Enc</a:t>
                </a:r>
                <a:r>
                  <a:rPr lang="en-US" baseline="-25000" dirty="0" smtClean="0">
                    <a:latin typeface="Arial Black"/>
                    <a:cs typeface="Arial Black"/>
                  </a:rPr>
                  <a:t>K1</a:t>
                </a:r>
                <a:r>
                  <a:rPr lang="en-US" dirty="0" smtClean="0">
                    <a:latin typeface="Arial Black"/>
                    <a:cs typeface="Arial Black"/>
                  </a:rPr>
                  <a:t>(m)</a:t>
                </a:r>
                <a:endParaRPr lang="en-US" dirty="0">
                  <a:latin typeface="Arial Black"/>
                  <a:cs typeface="Arial Black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590800" y="2487930"/>
                <a:ext cx="14170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 Black"/>
                    <a:cs typeface="Arial Black"/>
                  </a:rPr>
                  <a:t>C</a:t>
                </a:r>
                <a:r>
                  <a:rPr lang="en-US" baseline="-25000" dirty="0" smtClean="0">
                    <a:latin typeface="Arial Black"/>
                    <a:cs typeface="Arial Black"/>
                  </a:rPr>
                  <a:t>2</a:t>
                </a:r>
                <a:r>
                  <a:rPr lang="en-US" dirty="0" smtClean="0">
                    <a:latin typeface="Arial Black"/>
                    <a:cs typeface="Arial Black"/>
                  </a:rPr>
                  <a:t> = Enc</a:t>
                </a:r>
                <a:r>
                  <a:rPr lang="en-US" baseline="-25000" dirty="0" smtClean="0">
                    <a:latin typeface="Arial Black"/>
                    <a:cs typeface="Arial Black"/>
                  </a:rPr>
                  <a:t>K2</a:t>
                </a:r>
                <a:r>
                  <a:rPr lang="en-US" dirty="0" smtClean="0">
                    <a:latin typeface="Arial Black"/>
                    <a:cs typeface="Arial Black"/>
                  </a:rPr>
                  <a:t>(m)</a:t>
                </a:r>
                <a:endParaRPr lang="en-US" dirty="0">
                  <a:latin typeface="Arial Black"/>
                  <a:cs typeface="Arial Black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785360" y="2272487"/>
                <a:ext cx="123444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000" dirty="0" err="1" smtClean="0">
                    <a:latin typeface="Arial Black"/>
                    <a:cs typeface="Arial Black"/>
                  </a:rPr>
                  <a:t>π</a:t>
                </a:r>
                <a:endParaRPr lang="en-US" sz="5000" dirty="0">
                  <a:latin typeface="Arial Black"/>
                  <a:cs typeface="Arial Black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38200" y="3620869"/>
                <a:ext cx="686869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CPA</a:t>
                </a:r>
                <a:endParaRPr lang="en-US" b="1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819400" y="3620869"/>
                <a:ext cx="686869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CPA</a:t>
                </a:r>
                <a:endParaRPr lang="en-US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934200" y="3620869"/>
                <a:ext cx="686869" cy="3693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CCA</a:t>
                </a:r>
                <a:endParaRPr lang="en-US" b="1" dirty="0"/>
              </a:p>
            </p:txBody>
          </p:sp>
        </p:grpSp>
      </p:grpSp>
      <p:sp>
        <p:nvSpPr>
          <p:cNvPr id="39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648200"/>
            <a:ext cx="8503920" cy="2065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Simulation-Sound NIZK:  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Soundness holds even if adversary sees many fake proofs.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Fake proofs can be of either true or false statements.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07852" y="3620869"/>
            <a:ext cx="21945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Simulation-Sound NIZK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388104" y="4736068"/>
            <a:ext cx="9906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 smtClean="0">
                <a:noFill/>
              </a:rPr>
              <a:t>Sah’01</a:t>
            </a:r>
            <a:endParaRPr lang="en-US" b="1" dirty="0">
              <a:noFill/>
            </a:endParaRPr>
          </a:p>
        </p:txBody>
      </p:sp>
    </p:spTree>
    <p:custDataLst>
      <p:tags r:id="rId1"/>
    </p:custDataLst>
  </p:cSld>
  <p:clrMapOvr>
    <a:masterClrMapping/>
  </p:clrMapOvr>
  <p:transition advTm="295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  <p:bldP spid="22" grpId="0" animBg="1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Problems and an Observation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32520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 smtClean="0"/>
              <a:t>From a </a:t>
            </a:r>
            <a:r>
              <a:rPr lang="en-US" i="1" dirty="0" smtClean="0"/>
              <a:t>theoretical </a:t>
            </a:r>
            <a:r>
              <a:rPr lang="en-US" dirty="0" smtClean="0"/>
              <a:t>perspective, simulation-soundness is non-trivial.  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Most known NIZK schemes are not simulation-sound. </a:t>
            </a:r>
            <a:endParaRPr lang="en-US" dirty="0" smtClean="0"/>
          </a:p>
          <a:p>
            <a:pPr>
              <a:spcAft>
                <a:spcPts val="6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From a </a:t>
            </a:r>
            <a:r>
              <a:rPr lang="en-US" i="1" dirty="0" smtClean="0">
                <a:solidFill>
                  <a:srgbClr val="000000"/>
                </a:solidFill>
              </a:rPr>
              <a:t>practical </a:t>
            </a:r>
            <a:r>
              <a:rPr lang="en-US" dirty="0" smtClean="0">
                <a:solidFill>
                  <a:srgbClr val="000000"/>
                </a:solidFill>
              </a:rPr>
              <a:t>perspective, simulation-soundness seems to be expensive to achieve.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Known simulation-sound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NIZKs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are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significantly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less efficient than standard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NIZKs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spcAft>
                <a:spcPts val="600"/>
              </a:spcAft>
              <a:buNone/>
              <a:defRPr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dirty="0" smtClean="0"/>
          </a:p>
          <a:p>
            <a:pPr lvl="0">
              <a:spcAft>
                <a:spcPts val="600"/>
              </a:spcAft>
              <a:defRPr/>
            </a:pPr>
            <a:r>
              <a:rPr lang="en-US" dirty="0" smtClean="0"/>
              <a:t>Key Observation: Our fake proof is of a </a:t>
            </a:r>
            <a:r>
              <a:rPr lang="en-US" i="1" dirty="0" smtClean="0">
                <a:solidFill>
                  <a:srgbClr val="D16349"/>
                </a:solidFill>
              </a:rPr>
              <a:t>true </a:t>
            </a:r>
            <a:r>
              <a:rPr lang="en-US" dirty="0" smtClean="0"/>
              <a:t>statement.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</a:rPr>
              <a:t>Simulation-soundness is stronger than we need!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spcAft>
                <a:spcPts val="600"/>
              </a:spcAft>
              <a:defRPr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0" y="4724400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Efficiency is lost with transformation!</a:t>
            </a:r>
            <a:endParaRPr lang="en-US" sz="24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1752" y="5029200"/>
            <a:ext cx="8659368" cy="13671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859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True-Simulation Extractability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50848"/>
            <a:ext cx="8842248" cy="4873752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en-US" sz="2500" u="sng" dirty="0" smtClean="0"/>
              <a:t>True-Simulation Extractability (</a:t>
            </a:r>
            <a:r>
              <a:rPr lang="en-US" sz="2500" u="sng" dirty="0" err="1" smtClean="0"/>
              <a:t>tSE</a:t>
            </a:r>
            <a:r>
              <a:rPr lang="en-US" sz="2500" u="sng" dirty="0" smtClean="0"/>
              <a:t>):</a:t>
            </a:r>
            <a:r>
              <a:rPr lang="en-US" sz="2500" dirty="0" smtClean="0"/>
              <a:t> Can extract witness, even after adversary has seen fake proofs of </a:t>
            </a:r>
            <a:r>
              <a:rPr lang="en-US" sz="2500" dirty="0" smtClean="0">
                <a:solidFill>
                  <a:srgbClr val="D16349"/>
                </a:solidFill>
              </a:rPr>
              <a:t>true </a:t>
            </a:r>
            <a:r>
              <a:rPr lang="en-US" sz="2500" dirty="0" smtClean="0"/>
              <a:t>statements. </a:t>
            </a:r>
          </a:p>
          <a:p>
            <a:pPr lvl="0">
              <a:spcAft>
                <a:spcPts val="600"/>
              </a:spcAft>
              <a:defRPr/>
            </a:pPr>
            <a:r>
              <a:rPr lang="en-US" sz="2500" dirty="0" smtClean="0"/>
              <a:t>Don’t need simulation soundness to construct </a:t>
            </a:r>
            <a:r>
              <a:rPr lang="en-US" sz="2500" dirty="0" err="1" smtClean="0"/>
              <a:t>tSE</a:t>
            </a:r>
            <a:r>
              <a:rPr lang="en-US" sz="2500" dirty="0" smtClean="0"/>
              <a:t>.  </a:t>
            </a:r>
          </a:p>
          <a:p>
            <a:pPr lvl="0">
              <a:spcAft>
                <a:spcPts val="600"/>
              </a:spcAft>
              <a:defRPr/>
            </a:pPr>
            <a:endParaRPr lang="en-US" sz="2500" dirty="0" smtClean="0"/>
          </a:p>
          <a:p>
            <a:pPr lvl="0">
              <a:spcAft>
                <a:spcPts val="600"/>
              </a:spcAft>
              <a:buNone/>
              <a:defRPr/>
            </a:pPr>
            <a:endParaRPr lang="en-US" sz="2500" dirty="0" smtClean="0"/>
          </a:p>
          <a:p>
            <a:pPr lvl="0">
              <a:spcAft>
                <a:spcPts val="1200"/>
              </a:spcAft>
              <a:buNone/>
              <a:defRPr/>
            </a:pPr>
            <a:endParaRPr lang="en-US" sz="2500" dirty="0" smtClean="0"/>
          </a:p>
          <a:p>
            <a:pPr lvl="0">
              <a:spcAft>
                <a:spcPts val="1200"/>
              </a:spcAft>
              <a:defRPr/>
            </a:pPr>
            <a:endParaRPr lang="en-US" sz="2500" dirty="0" smtClean="0"/>
          </a:p>
          <a:p>
            <a:pPr lvl="0">
              <a:spcAft>
                <a:spcPts val="1200"/>
              </a:spcAft>
              <a:defRPr/>
            </a:pPr>
            <a:r>
              <a:rPr lang="en-US" sz="2500" dirty="0" smtClean="0"/>
              <a:t>Weaker than CPA + SS-NIZK construction but allows for efficient instantiation.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11504" y="3276600"/>
            <a:ext cx="3612896" cy="2209800"/>
            <a:chOff x="2483104" y="3505200"/>
            <a:chExt cx="3612896" cy="2209800"/>
          </a:xfrm>
        </p:grpSpPr>
        <p:sp>
          <p:nvSpPr>
            <p:cNvPr id="5" name="Rectangle 4"/>
            <p:cNvSpPr/>
            <p:nvPr/>
          </p:nvSpPr>
          <p:spPr>
            <a:xfrm>
              <a:off x="2483104" y="3505200"/>
              <a:ext cx="3451352" cy="2209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667000" y="37406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556760" y="37406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8" name="Plus 7"/>
            <p:cNvSpPr/>
            <p:nvPr/>
          </p:nvSpPr>
          <p:spPr>
            <a:xfrm>
              <a:off x="4038600" y="4128516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TextBox 8"/>
            <p:cNvSpPr txBox="1"/>
            <p:nvPr/>
          </p:nvSpPr>
          <p:spPr>
            <a:xfrm>
              <a:off x="2667000" y="4027092"/>
              <a:ext cx="1417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61561" y="3811649"/>
              <a:ext cx="123443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5160031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41568" y="5160031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861561" y="3969603"/>
            <a:ext cx="372465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Can construct both CCA and NIZK efficiently!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advTm="842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Some Intuition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6784" y="3671316"/>
            <a:ext cx="8659368" cy="28056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5000"/>
              <a:tabLst/>
              <a:defRPr/>
            </a:pPr>
            <a:endParaRPr lang="en-US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228600" y="1447800"/>
            <a:ext cx="3612896" cy="2209800"/>
            <a:chOff x="2483104" y="3505200"/>
            <a:chExt cx="3612896" cy="2209800"/>
          </a:xfrm>
        </p:grpSpPr>
        <p:sp>
          <p:nvSpPr>
            <p:cNvPr id="14" name="Rectangle 13"/>
            <p:cNvSpPr/>
            <p:nvPr/>
          </p:nvSpPr>
          <p:spPr>
            <a:xfrm>
              <a:off x="2483104" y="3505200"/>
              <a:ext cx="3451352" cy="2209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7000" y="37406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556760" y="37406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7" name="Plus 16"/>
            <p:cNvSpPr/>
            <p:nvPr/>
          </p:nvSpPr>
          <p:spPr>
            <a:xfrm>
              <a:off x="4038600" y="4128516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2667000" y="4027092"/>
              <a:ext cx="14170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61561" y="3811649"/>
              <a:ext cx="123443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95600" y="5160031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41568" y="5160031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  <p:sp>
        <p:nvSpPr>
          <p:cNvPr id="25" name="Content Placeholder 2"/>
          <p:cNvSpPr>
            <a:spLocks noGrp="1"/>
          </p:cNvSpPr>
          <p:nvPr>
            <p:ph sz="quarter" idx="1"/>
          </p:nvPr>
        </p:nvSpPr>
        <p:spPr>
          <a:xfrm>
            <a:off x="3733800" y="1524000"/>
            <a:ext cx="5102351" cy="22098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Adversary sees fake proofs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of arbitrary </a:t>
            </a:r>
            <a:r>
              <a:rPr lang="en-US" sz="2400" i="1" dirty="0" smtClean="0"/>
              <a:t>true</a:t>
            </a:r>
            <a:r>
              <a:rPr lang="en-US" sz="2400" dirty="0" smtClean="0"/>
              <a:t> statements.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Produces proof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2400" dirty="0" smtClean="0"/>
              <a:t>*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Want:  Extract valid</a:t>
            </a:r>
            <a:r>
              <a:rPr lang="en-US" sz="2400" dirty="0" smtClean="0"/>
              <a:t> witness </a:t>
            </a:r>
            <a:r>
              <a:rPr lang="en-US" sz="2400" dirty="0" err="1" smtClean="0"/>
              <a:t>m</a:t>
            </a:r>
            <a:r>
              <a:rPr lang="en-US" sz="2400" dirty="0" smtClean="0"/>
              <a:t>*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2400" dirty="0" smtClean="0"/>
              <a:t>*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14528" y="4267200"/>
            <a:ext cx="8421623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572000" y="5726668"/>
            <a:ext cx="3810000" cy="521732"/>
            <a:chOff x="4572000" y="5650468"/>
            <a:chExt cx="3810000" cy="521732"/>
          </a:xfrm>
        </p:grpSpPr>
        <p:sp>
          <p:nvSpPr>
            <p:cNvPr id="31" name="TextBox 30"/>
            <p:cNvSpPr txBox="1"/>
            <p:nvPr/>
          </p:nvSpPr>
          <p:spPr>
            <a:xfrm>
              <a:off x="5483813" y="5802868"/>
              <a:ext cx="2898187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Need statement to be true!</a:t>
              </a:r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10800000">
              <a:off x="4572000" y="5650468"/>
              <a:ext cx="762000" cy="29313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Content Placeholder 2"/>
          <p:cNvSpPr txBox="1">
            <a:spLocks/>
          </p:cNvSpPr>
          <p:nvPr/>
        </p:nvSpPr>
        <p:spPr>
          <a:xfrm>
            <a:off x="228600" y="4419600"/>
            <a:ext cx="8503920" cy="1981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Enc(o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to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Enc(m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one by one. 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37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CCA because need to extract </a:t>
            </a:r>
            <a:r>
              <a:rPr kumimoji="0" lang="en-US" sz="2378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378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and check it’s valid.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all </a:t>
            </a:r>
            <a:r>
              <a:rPr lang="en-US" sz="2700" noProof="0" dirty="0" err="1" smtClean="0"/>
              <a:t>Sim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-π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Real-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soundness of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3882479"/>
            <a:ext cx="2254504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Fake </a:t>
            </a:r>
            <a:r>
              <a:rPr lang="en-US" sz="22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2200" dirty="0" smtClean="0"/>
              <a:t> proofs :  </a:t>
            </a:r>
          </a:p>
          <a:p>
            <a:r>
              <a:rPr lang="en-US" sz="2200" dirty="0" smtClean="0"/>
              <a:t>Enc(0) + </a:t>
            </a:r>
            <a:r>
              <a:rPr lang="en-US" sz="2200" dirty="0" err="1" smtClean="0"/>
              <a:t>Sim-π</a:t>
            </a:r>
            <a:endParaRPr lang="en-US" sz="2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934456" y="3886200"/>
            <a:ext cx="2904744" cy="769441"/>
            <a:chOff x="4639056" y="3810000"/>
            <a:chExt cx="2904744" cy="769441"/>
          </a:xfrm>
        </p:grpSpPr>
        <p:sp>
          <p:nvSpPr>
            <p:cNvPr id="23" name="TextBox 22"/>
            <p:cNvSpPr txBox="1"/>
            <p:nvPr/>
          </p:nvSpPr>
          <p:spPr>
            <a:xfrm>
              <a:off x="5260847" y="3810000"/>
              <a:ext cx="2282953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Real </a:t>
              </a:r>
              <a:r>
                <a:rPr lang="en-US" sz="2200" dirty="0" err="1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200" dirty="0" smtClean="0"/>
                <a:t> proofs:  </a:t>
              </a:r>
            </a:p>
            <a:p>
              <a:r>
                <a:rPr lang="en-US" sz="2200" dirty="0" err="1" smtClean="0"/>
                <a:t>Enc(m</a:t>
              </a:r>
              <a:r>
                <a:rPr lang="en-US" sz="2200" dirty="0" smtClean="0"/>
                <a:t>) + Real-</a:t>
              </a:r>
              <a:r>
                <a:rPr lang="en-US" sz="2200" dirty="0" err="1" smtClean="0"/>
                <a:t>π</a:t>
              </a:r>
              <a:endParaRPr lang="en-US" sz="2200" dirty="0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4639056" y="4082796"/>
              <a:ext cx="466344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</p:grpSp>
      <p:grpSp>
        <p:nvGrpSpPr>
          <p:cNvPr id="29" name="Group 28"/>
          <p:cNvGrpSpPr/>
          <p:nvPr/>
        </p:nvGrpSpPr>
        <p:grpSpPr>
          <a:xfrm>
            <a:off x="2667000" y="3882479"/>
            <a:ext cx="3124200" cy="769441"/>
            <a:chOff x="4614192" y="3810000"/>
            <a:chExt cx="3124200" cy="769441"/>
          </a:xfrm>
        </p:grpSpPr>
        <p:sp>
          <p:nvSpPr>
            <p:cNvPr id="30" name="TextBox 29"/>
            <p:cNvSpPr txBox="1"/>
            <p:nvPr/>
          </p:nvSpPr>
          <p:spPr>
            <a:xfrm>
              <a:off x="5232937" y="3810000"/>
              <a:ext cx="2505455" cy="7694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Hybrid </a:t>
              </a:r>
              <a:r>
                <a:rPr lang="en-US" sz="2200" dirty="0" err="1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200" dirty="0" smtClean="0"/>
                <a:t> </a:t>
              </a:r>
              <a:r>
                <a:rPr lang="en-US" sz="2200" dirty="0" smtClean="0"/>
                <a:t>proofs:  </a:t>
              </a:r>
            </a:p>
            <a:p>
              <a:r>
                <a:rPr lang="en-US" sz="2200" dirty="0" err="1" smtClean="0"/>
                <a:t>Enc</a:t>
              </a:r>
              <a:r>
                <a:rPr lang="en-US" sz="2200" dirty="0" err="1" smtClean="0"/>
                <a:t>(m</a:t>
              </a:r>
              <a:r>
                <a:rPr lang="en-US" sz="2200" dirty="0" smtClean="0"/>
                <a:t>) </a:t>
              </a:r>
              <a:r>
                <a:rPr lang="en-US" sz="2200" dirty="0" smtClean="0"/>
                <a:t>+</a:t>
              </a:r>
              <a:r>
                <a:rPr lang="en-US" sz="2200" dirty="0" smtClean="0"/>
                <a:t> </a:t>
              </a:r>
              <a:r>
                <a:rPr lang="en-US" sz="2200" dirty="0" err="1" smtClean="0"/>
                <a:t>Sim</a:t>
              </a:r>
              <a:r>
                <a:rPr lang="en-US" sz="2200" dirty="0" err="1" smtClean="0"/>
                <a:t>-</a:t>
              </a:r>
              <a:r>
                <a:rPr lang="en-US" sz="2200" dirty="0" err="1" smtClean="0"/>
                <a:t>π</a:t>
              </a:r>
              <a:endParaRPr lang="en-US" sz="2200" dirty="0"/>
            </a:p>
          </p:txBody>
        </p:sp>
        <p:sp>
          <p:nvSpPr>
            <p:cNvPr id="32" name="Right Arrow 31"/>
            <p:cNvSpPr/>
            <p:nvPr/>
          </p:nvSpPr>
          <p:spPr>
            <a:xfrm>
              <a:off x="4614192" y="4082796"/>
              <a:ext cx="466344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40" grpId="0" build="allAtOnce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But Wait… 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4572000"/>
            <a:ext cx="490754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Need CCA to get CCA ?!</a:t>
            </a:r>
            <a:endParaRPr lang="en-US" sz="2400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914400" y="1828800"/>
            <a:ext cx="7467600" cy="2286000"/>
            <a:chOff x="914400" y="1752600"/>
            <a:chExt cx="7467600" cy="2286000"/>
          </a:xfrm>
        </p:grpSpPr>
        <p:sp>
          <p:nvSpPr>
            <p:cNvPr id="43" name="Rectangle 42"/>
            <p:cNvSpPr/>
            <p:nvPr/>
          </p:nvSpPr>
          <p:spPr>
            <a:xfrm>
              <a:off x="2711704" y="1752600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14400" y="2064525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2895600" y="20642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4785360" y="2064258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6995160" y="2064525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ight Arrow 27"/>
            <p:cNvSpPr/>
            <p:nvPr/>
          </p:nvSpPr>
          <p:spPr>
            <a:xfrm>
              <a:off x="6391656" y="2565654"/>
              <a:ext cx="466344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Plus 28"/>
            <p:cNvSpPr/>
            <p:nvPr/>
          </p:nvSpPr>
          <p:spPr>
            <a:xfrm>
              <a:off x="2209800" y="2452116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0" name="Plus 29"/>
            <p:cNvSpPr/>
            <p:nvPr/>
          </p:nvSpPr>
          <p:spPr>
            <a:xfrm>
              <a:off x="4267200" y="2452116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1" name="TextBox 30"/>
            <p:cNvSpPr txBox="1"/>
            <p:nvPr/>
          </p:nvSpPr>
          <p:spPr>
            <a:xfrm>
              <a:off x="914400" y="2350692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1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K1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95600" y="2350692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90160" y="2135249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64948" y="2350692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 = </a:t>
              </a:r>
            </a:p>
            <a:p>
              <a:r>
                <a:rPr lang="en-US" dirty="0" smtClean="0">
                  <a:latin typeface="Arial Black"/>
                  <a:cs typeface="Arial Black"/>
                </a:rPr>
                <a:t>Enc</a:t>
              </a:r>
              <a:r>
                <a:rPr lang="en-US" baseline="-25000" dirty="0" smtClean="0">
                  <a:latin typeface="Arial Black"/>
                  <a:cs typeface="Arial Black"/>
                </a:rPr>
                <a:t> 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43000" y="3483631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CPA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124200" y="3483631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39000" y="3483631"/>
              <a:ext cx="686869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76800" y="3483631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Background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Traditionally, security proofs in crypto assume an </a:t>
            </a:r>
            <a:r>
              <a:rPr lang="en-US" dirty="0" smtClean="0">
                <a:solidFill>
                  <a:srgbClr val="D16349"/>
                </a:solidFill>
              </a:rPr>
              <a:t>idealized</a:t>
            </a:r>
            <a:r>
              <a:rPr lang="en-US" i="1" dirty="0" smtClean="0">
                <a:solidFill>
                  <a:srgbClr val="D16349"/>
                </a:solidFill>
              </a:rPr>
              <a:t> </a:t>
            </a:r>
            <a:r>
              <a:rPr lang="en-US" dirty="0" smtClean="0"/>
              <a:t>model.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Adversary sees public keys, but </a:t>
            </a:r>
            <a:r>
              <a:rPr lang="en-US" u="sng" dirty="0" smtClean="0">
                <a:solidFill>
                  <a:srgbClr val="D16349"/>
                </a:solidFill>
              </a:rPr>
              <a:t>NOT </a:t>
            </a:r>
            <a:r>
              <a:rPr lang="en-US" dirty="0" smtClean="0">
                <a:solidFill>
                  <a:srgbClr val="415B5C"/>
                </a:solidFill>
              </a:rPr>
              <a:t>secret keys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958596" y="3124200"/>
            <a:ext cx="5587120" cy="2726561"/>
            <a:chOff x="958596" y="3124200"/>
            <a:chExt cx="5587120" cy="2726561"/>
          </a:xfrm>
        </p:grpSpPr>
        <p:grpSp>
          <p:nvGrpSpPr>
            <p:cNvPr id="7" name="Group 33"/>
            <p:cNvGrpSpPr/>
            <p:nvPr/>
          </p:nvGrpSpPr>
          <p:grpSpPr>
            <a:xfrm>
              <a:off x="4335916" y="3564761"/>
              <a:ext cx="2209800" cy="1558191"/>
              <a:chOff x="2795282" y="4387845"/>
              <a:chExt cx="2805418" cy="1832590"/>
            </a:xfrm>
          </p:grpSpPr>
          <p:pic>
            <p:nvPicPr>
              <p:cNvPr id="8" name="Picture 7" descr="C:\Documents and Settings\daniel wichs\Local Settings\Temporary Internet Files\Content.IE5\ATUNA1IJ\MCj04359310000[1].wm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543300" y="4387845"/>
                <a:ext cx="2057400" cy="1558191"/>
              </a:xfrm>
              <a:prstGeom prst="rect">
                <a:avLst/>
              </a:prstGeom>
              <a:noFill/>
            </p:spPr>
          </p:pic>
          <p:grpSp>
            <p:nvGrpSpPr>
              <p:cNvPr id="9" name="Group 30"/>
              <p:cNvGrpSpPr/>
              <p:nvPr/>
            </p:nvGrpSpPr>
            <p:grpSpPr>
              <a:xfrm>
                <a:off x="2795282" y="5257800"/>
                <a:ext cx="962635" cy="962635"/>
                <a:chOff x="7566491" y="1323365"/>
                <a:chExt cx="962635" cy="962635"/>
              </a:xfrm>
            </p:grpSpPr>
            <p:pic>
              <p:nvPicPr>
                <p:cNvPr id="10" name="Picture 9" descr="ATD_school_black_board_paper.jpg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566491" y="1323365"/>
                  <a:ext cx="962635" cy="962635"/>
                </a:xfrm>
                <a:prstGeom prst="rect">
                  <a:avLst/>
                </a:prstGeom>
              </p:spPr>
            </p:pic>
            <p:sp>
              <p:nvSpPr>
                <p:cNvPr id="11" name="TextBox 10"/>
                <p:cNvSpPr txBox="1"/>
                <p:nvPr/>
              </p:nvSpPr>
              <p:spPr>
                <a:xfrm>
                  <a:off x="7744291" y="1535668"/>
                  <a:ext cx="784835" cy="4343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chemeClr val="bg1"/>
                      </a:solidFill>
                    </a:rPr>
                    <a:t>PK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958596" y="3124200"/>
              <a:ext cx="2394204" cy="2726561"/>
              <a:chOff x="958596" y="3124200"/>
              <a:chExt cx="2394204" cy="2726561"/>
            </a:xfrm>
          </p:grpSpPr>
          <p:pic>
            <p:nvPicPr>
              <p:cNvPr id="12" name="Picture 11" descr="alice2m.jp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596" y="3564761"/>
                <a:ext cx="1403604" cy="2286000"/>
              </a:xfrm>
              <a:prstGeom prst="rect">
                <a:avLst/>
              </a:prstGeom>
            </p:spPr>
          </p:pic>
          <p:grpSp>
            <p:nvGrpSpPr>
              <p:cNvPr id="13" name="Group 12"/>
              <p:cNvGrpSpPr/>
              <p:nvPr/>
            </p:nvGrpSpPr>
            <p:grpSpPr>
              <a:xfrm>
                <a:off x="1826171" y="3124200"/>
                <a:ext cx="1526629" cy="1496035"/>
                <a:chOff x="1371600" y="1323365"/>
                <a:chExt cx="1526629" cy="1496035"/>
              </a:xfrm>
            </p:grpSpPr>
            <p:grpSp>
              <p:nvGrpSpPr>
                <p:cNvPr id="14" name="Group 26"/>
                <p:cNvGrpSpPr/>
                <p:nvPr/>
              </p:nvGrpSpPr>
              <p:grpSpPr>
                <a:xfrm>
                  <a:off x="1371600" y="1323365"/>
                  <a:ext cx="1526629" cy="1267435"/>
                  <a:chOff x="1371600" y="1323365"/>
                  <a:chExt cx="1526629" cy="1267435"/>
                </a:xfrm>
              </p:grpSpPr>
              <p:pic>
                <p:nvPicPr>
                  <p:cNvPr id="16" name="Picture 15" descr="safe.jpg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600200" y="1323365"/>
                    <a:ext cx="1298029" cy="1267435"/>
                  </a:xfrm>
                  <a:prstGeom prst="rect">
                    <a:avLst/>
                  </a:prstGeom>
                </p:spPr>
              </p:pic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371600" y="1815584"/>
                    <a:ext cx="8382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/>
                      <a:t>SK</a:t>
                    </a:r>
                    <a:endParaRPr lang="en-US" b="1" dirty="0"/>
                  </a:p>
                </p:txBody>
              </p:sp>
            </p:grpSp>
            <p:pic>
              <p:nvPicPr>
                <p:cNvPr id="15" name="Picture 2" descr="C:\Documents and Settings\daniel wichs\Local Settings\Temporary Internet Files\Content.IE5\2XCDIHAD\MCj04339030000[1]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1600200" y="2184916"/>
                  <a:ext cx="634484" cy="63448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</p:pic>
          </p:grpSp>
        </p:grpSp>
      </p:grpSp>
    </p:spTree>
  </p:cSld>
  <p:clrMapOvr>
    <a:masterClrMapping/>
  </p:clrMapOvr>
  <p:transition advTm="28366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Back to Leakage Resilience</a:t>
            </a:r>
            <a:endParaRPr lang="en-US" dirty="0">
              <a:solidFill>
                <a:srgbClr val="D16349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990600" y="2057400"/>
            <a:ext cx="7543800" cy="2286000"/>
            <a:chOff x="990600" y="2057400"/>
            <a:chExt cx="7543800" cy="2286000"/>
          </a:xfrm>
        </p:grpSpPr>
        <p:sp>
          <p:nvSpPr>
            <p:cNvPr id="43" name="Rectangle 42"/>
            <p:cNvSpPr/>
            <p:nvPr/>
          </p:nvSpPr>
          <p:spPr>
            <a:xfrm>
              <a:off x="2787904" y="2057400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90600" y="2354163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2971800" y="2353896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4861560" y="2353896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71360" y="2354163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ight Arrow 27"/>
            <p:cNvSpPr/>
            <p:nvPr/>
          </p:nvSpPr>
          <p:spPr>
            <a:xfrm>
              <a:off x="6467856" y="2855292"/>
              <a:ext cx="466344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Plus 28"/>
            <p:cNvSpPr/>
            <p:nvPr/>
          </p:nvSpPr>
          <p:spPr>
            <a:xfrm>
              <a:off x="2286000" y="2741754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0" name="Plus 29"/>
            <p:cNvSpPr/>
            <p:nvPr/>
          </p:nvSpPr>
          <p:spPr>
            <a:xfrm>
              <a:off x="4343400" y="2741754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1" name="TextBox 30"/>
            <p:cNvSpPr txBox="1"/>
            <p:nvPr/>
          </p:nvSpPr>
          <p:spPr>
            <a:xfrm>
              <a:off x="990600" y="264033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1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K1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71800" y="264033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66360" y="2424887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17348" y="266700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 = </a:t>
              </a:r>
            </a:p>
            <a:p>
              <a:r>
                <a:rPr lang="en-US" dirty="0" smtClean="0">
                  <a:latin typeface="Arial Black"/>
                  <a:cs typeface="Arial Black"/>
                </a:rPr>
                <a:t>Enc</a:t>
              </a:r>
              <a:r>
                <a:rPr lang="en-US" baseline="-25000" dirty="0" smtClean="0">
                  <a:latin typeface="Arial Black"/>
                  <a:cs typeface="Arial Black"/>
                </a:rPr>
                <a:t> 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90600" y="3773269"/>
              <a:ext cx="1234440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FF"/>
                  </a:solidFill>
                </a:rPr>
                <a:t>LR </a:t>
              </a:r>
              <a:r>
                <a:rPr lang="en-US" b="1" dirty="0" smtClean="0"/>
                <a:t>CPA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0400" y="3773269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93549" y="3773269"/>
              <a:ext cx="1112251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LR </a:t>
              </a:r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53000" y="3773269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Summary of Case Study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sz="quarter" idx="1"/>
          </p:nvPr>
        </p:nvSpPr>
        <p:spPr>
          <a:xfrm>
            <a:off x="176784" y="4270248"/>
            <a:ext cx="8659368" cy="2587752"/>
          </a:xfrm>
        </p:spPr>
        <p:txBody>
          <a:bodyPr>
            <a:normAutofit/>
          </a:bodyPr>
          <a:lstStyle/>
          <a:p>
            <a:r>
              <a:rPr lang="en-US" dirty="0" smtClean="0"/>
              <a:t>New, more intuitive view of the </a:t>
            </a:r>
            <a:r>
              <a:rPr lang="en-US" dirty="0" err="1" smtClean="0"/>
              <a:t>Naor</a:t>
            </a:r>
            <a:r>
              <a:rPr lang="en-US" dirty="0" smtClean="0"/>
              <a:t>-Yung paradigm (following intuition of RS’91).</a:t>
            </a:r>
          </a:p>
          <a:p>
            <a:pPr lvl="0"/>
            <a:r>
              <a:rPr lang="en-US" dirty="0" smtClean="0"/>
              <a:t>Yields clean “weak-to-strong” transformation that conserves:</a:t>
            </a:r>
          </a:p>
          <a:p>
            <a:endParaRPr lang="en-US" sz="31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914400" y="2064525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6995160" y="2064525"/>
            <a:ext cx="1234440" cy="12344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ight Arrow 28"/>
          <p:cNvSpPr/>
          <p:nvPr/>
        </p:nvSpPr>
        <p:spPr>
          <a:xfrm>
            <a:off x="6391656" y="2565654"/>
            <a:ext cx="466344" cy="2606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4">
                <a:shade val="70000"/>
                <a:satMod val="105000"/>
              </a:schemeClr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30" name="Plus 29"/>
          <p:cNvSpPr/>
          <p:nvPr/>
        </p:nvSpPr>
        <p:spPr>
          <a:xfrm>
            <a:off x="2209800" y="2452116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32" name="TextBox 31"/>
          <p:cNvSpPr txBox="1"/>
          <p:nvPr/>
        </p:nvSpPr>
        <p:spPr>
          <a:xfrm>
            <a:off x="914400" y="2350692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</a:t>
            </a:r>
            <a:r>
              <a:rPr lang="en-US" baseline="-25000" dirty="0" smtClean="0">
                <a:latin typeface="Arial Black"/>
                <a:cs typeface="Arial Black"/>
              </a:rPr>
              <a:t>1</a:t>
            </a:r>
            <a:r>
              <a:rPr lang="en-US" dirty="0" smtClean="0">
                <a:latin typeface="Arial Black"/>
                <a:cs typeface="Arial Black"/>
              </a:rPr>
              <a:t> = Enc</a:t>
            </a:r>
            <a:r>
              <a:rPr lang="en-US" baseline="-25000" dirty="0" smtClean="0">
                <a:latin typeface="Arial Black"/>
                <a:cs typeface="Arial Black"/>
              </a:rPr>
              <a:t>K1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64948" y="2350692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C = </a:t>
            </a:r>
          </a:p>
          <a:p>
            <a:r>
              <a:rPr lang="en-US" dirty="0" smtClean="0">
                <a:latin typeface="Arial Black"/>
                <a:cs typeface="Arial Black"/>
              </a:rPr>
              <a:t>Enc</a:t>
            </a:r>
            <a:r>
              <a:rPr lang="en-US" baseline="-25000" dirty="0" smtClean="0">
                <a:latin typeface="Arial Black"/>
                <a:cs typeface="Arial Black"/>
              </a:rPr>
              <a:t> </a:t>
            </a:r>
            <a:r>
              <a:rPr lang="en-US" dirty="0" smtClean="0">
                <a:latin typeface="Arial Black"/>
                <a:cs typeface="Arial Black"/>
              </a:rPr>
              <a:t>(m)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3000" y="3483631"/>
            <a:ext cx="6868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CPA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239000" y="3483631"/>
            <a:ext cx="68686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CCA</a:t>
            </a:r>
            <a:endParaRPr lang="en-US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2711704" y="1726061"/>
            <a:ext cx="3612896" cy="2312539"/>
            <a:chOff x="2406904" y="1447800"/>
            <a:chExt cx="3612896" cy="2312539"/>
          </a:xfrm>
        </p:grpSpPr>
        <p:sp>
          <p:nvSpPr>
            <p:cNvPr id="24" name="Rectangle 23"/>
            <p:cNvSpPr/>
            <p:nvPr/>
          </p:nvSpPr>
          <p:spPr>
            <a:xfrm>
              <a:off x="2406904" y="1474339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590800" y="1785997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4480560" y="1785997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31" name="Plus 30"/>
            <p:cNvSpPr/>
            <p:nvPr/>
          </p:nvSpPr>
          <p:spPr>
            <a:xfrm>
              <a:off x="3962400" y="2173855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3" name="TextBox 32"/>
            <p:cNvSpPr txBox="1"/>
            <p:nvPr/>
          </p:nvSpPr>
          <p:spPr>
            <a:xfrm>
              <a:off x="2590800" y="2072431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85360" y="1856988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819400" y="3205370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CPA</a:t>
              </a:r>
              <a:endParaRPr lang="en-US" b="1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2406904" y="1447800"/>
              <a:ext cx="3451352" cy="2286000"/>
              <a:chOff x="2406904" y="1669542"/>
              <a:chExt cx="3451352" cy="228600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406904" y="1669542"/>
                <a:ext cx="3451352" cy="2286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048000" y="2199977"/>
                <a:ext cx="9906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dirty="0" err="1" smtClean="0">
                    <a:latin typeface="Arial Black"/>
                    <a:ea typeface="Lucida Grande"/>
                    <a:cs typeface="Arial Black"/>
                  </a:rPr>
                  <a:t>ϕ</a:t>
                </a:r>
                <a:endParaRPr lang="en-US" sz="6000" dirty="0">
                  <a:latin typeface="Arial Black"/>
                  <a:cs typeface="Arial Black"/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874128" y="1711093"/>
              <a:ext cx="1877488" cy="1812491"/>
              <a:chOff x="4215544" y="2913965"/>
              <a:chExt cx="1804256" cy="1812491"/>
            </a:xfrm>
          </p:grpSpPr>
          <p:sp>
            <p:nvSpPr>
              <p:cNvPr id="41" name="Vertical Scroll 40"/>
              <p:cNvSpPr/>
              <p:nvPr/>
            </p:nvSpPr>
            <p:spPr>
              <a:xfrm>
                <a:off x="4215544" y="2913965"/>
                <a:ext cx="1804256" cy="1812491"/>
              </a:xfrm>
              <a:prstGeom prst="verticalScroll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sp>
          <p:sp>
            <p:nvSpPr>
              <p:cNvPr id="42" name="TextBox 41"/>
              <p:cNvSpPr txBox="1"/>
              <p:nvPr/>
            </p:nvSpPr>
            <p:spPr>
              <a:xfrm>
                <a:off x="4464304" y="3215907"/>
                <a:ext cx="132689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“I know the message encrypted in c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”</a:t>
                </a:r>
                <a:endParaRPr lang="en-US" dirty="0"/>
              </a:p>
            </p:txBody>
          </p:sp>
        </p:grpSp>
      </p:grpSp>
      <p:sp>
        <p:nvSpPr>
          <p:cNvPr id="47" name="TextBox 46"/>
          <p:cNvSpPr txBox="1"/>
          <p:nvPr/>
        </p:nvSpPr>
        <p:spPr>
          <a:xfrm>
            <a:off x="2270786" y="5740569"/>
            <a:ext cx="1844014" cy="5078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700" dirty="0" smtClean="0"/>
              <a:t>Leakage</a:t>
            </a:r>
            <a:endParaRPr lang="en-US" sz="2700" dirty="0"/>
          </a:p>
        </p:txBody>
      </p:sp>
      <p:sp>
        <p:nvSpPr>
          <p:cNvPr id="48" name="TextBox 47"/>
          <p:cNvSpPr txBox="1"/>
          <p:nvPr/>
        </p:nvSpPr>
        <p:spPr>
          <a:xfrm>
            <a:off x="4748784" y="5740569"/>
            <a:ext cx="2033016" cy="5078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700" dirty="0" smtClean="0"/>
              <a:t>Efficiency!</a:t>
            </a:r>
            <a:endParaRPr lang="en-US" sz="2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47" grpId="0" animBg="1"/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Putting it all Together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038600"/>
            <a:ext cx="850392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Still a lot of work to do to “glue” everything together.</a:t>
            </a:r>
          </a:p>
          <a:p>
            <a:r>
              <a:rPr lang="en-US" dirty="0" smtClean="0"/>
              <a:t>2 instantiations, under DLIN and SXDH.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NIZK: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Groth-Sahai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system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CPA: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schemes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 the style of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ElGamal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CCA: Linear Cramer-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Shoup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90600" y="1524000"/>
            <a:ext cx="7543800" cy="2286000"/>
            <a:chOff x="990600" y="2057400"/>
            <a:chExt cx="7543800" cy="2286000"/>
          </a:xfrm>
        </p:grpSpPr>
        <p:sp>
          <p:nvSpPr>
            <p:cNvPr id="5" name="Rectangle 4"/>
            <p:cNvSpPr/>
            <p:nvPr/>
          </p:nvSpPr>
          <p:spPr>
            <a:xfrm>
              <a:off x="2787904" y="2057400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90600" y="2354163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971800" y="2353896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4861560" y="2353896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7071360" y="2354163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ight Arrow 9"/>
            <p:cNvSpPr/>
            <p:nvPr/>
          </p:nvSpPr>
          <p:spPr>
            <a:xfrm>
              <a:off x="6467856" y="2855292"/>
              <a:ext cx="466344" cy="260604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1" name="Plus 10"/>
            <p:cNvSpPr/>
            <p:nvPr/>
          </p:nvSpPr>
          <p:spPr>
            <a:xfrm>
              <a:off x="2286000" y="2741754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2" name="Plus 11"/>
            <p:cNvSpPr/>
            <p:nvPr/>
          </p:nvSpPr>
          <p:spPr>
            <a:xfrm>
              <a:off x="4343400" y="2741754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990600" y="264033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1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K1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71800" y="264033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66360" y="2424887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17348" y="2667000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 = </a:t>
              </a:r>
            </a:p>
            <a:p>
              <a:r>
                <a:rPr lang="en-US" dirty="0" smtClean="0">
                  <a:latin typeface="Arial Black"/>
                  <a:cs typeface="Arial Black"/>
                </a:rPr>
                <a:t>Enc</a:t>
              </a:r>
              <a:r>
                <a:rPr lang="en-US" baseline="-25000" dirty="0" smtClean="0">
                  <a:latin typeface="Arial Black"/>
                  <a:cs typeface="Arial Black"/>
                </a:rPr>
                <a:t> 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90600" y="3773269"/>
              <a:ext cx="1234440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FF"/>
                  </a:solidFill>
                </a:rPr>
                <a:t>LR </a:t>
              </a:r>
              <a:r>
                <a:rPr lang="en-US" b="1" dirty="0" smtClean="0"/>
                <a:t>CPA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0400" y="3773269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93549" y="3773269"/>
              <a:ext cx="1112251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LR </a:t>
              </a:r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953000" y="3773269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Another Application - Signatures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6859" y="1919901"/>
            <a:ext cx="1234440" cy="12344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39" name="Rectangle 38"/>
          <p:cNvSpPr/>
          <p:nvPr/>
        </p:nvSpPr>
        <p:spPr>
          <a:xfrm>
            <a:off x="6977619" y="1919901"/>
            <a:ext cx="1234440" cy="12344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ight Arrow 39"/>
          <p:cNvSpPr/>
          <p:nvPr/>
        </p:nvSpPr>
        <p:spPr>
          <a:xfrm>
            <a:off x="6374115" y="2421030"/>
            <a:ext cx="466344" cy="2606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accent4">
                <a:shade val="70000"/>
                <a:satMod val="105000"/>
              </a:schemeClr>
            </a:contourClr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sp>
      <p:sp>
        <p:nvSpPr>
          <p:cNvPr id="42" name="Plus 41"/>
          <p:cNvSpPr/>
          <p:nvPr/>
        </p:nvSpPr>
        <p:spPr>
          <a:xfrm>
            <a:off x="2192259" y="2307492"/>
            <a:ext cx="425704" cy="443484"/>
          </a:xfrm>
          <a:prstGeom prst="mathPlus">
            <a:avLst/>
          </a:prstGeom>
          <a:solidFill>
            <a:schemeClr val="tx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sp>
      <p:sp>
        <p:nvSpPr>
          <p:cNvPr id="45" name="TextBox 44"/>
          <p:cNvSpPr txBox="1"/>
          <p:nvPr/>
        </p:nvSpPr>
        <p:spPr>
          <a:xfrm>
            <a:off x="990600" y="2286000"/>
            <a:ext cx="1417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 Black"/>
                <a:cs typeface="Arial Black"/>
              </a:rPr>
              <a:t>f</a:t>
            </a:r>
            <a:r>
              <a:rPr lang="en-US" dirty="0" err="1" smtClean="0">
                <a:latin typeface="Arial Black"/>
                <a:cs typeface="Arial Black"/>
              </a:rPr>
              <a:t>(x</a:t>
            </a:r>
            <a:r>
              <a:rPr lang="en-US" dirty="0" smtClean="0">
                <a:latin typeface="Arial Black"/>
                <a:cs typeface="Arial Black"/>
              </a:rPr>
              <a:t>) = </a:t>
            </a:r>
            <a:r>
              <a:rPr lang="en-US" dirty="0" err="1" smtClean="0">
                <a:latin typeface="Arial Black"/>
                <a:cs typeface="Arial Black"/>
              </a:rPr>
              <a:t>y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23607" y="2232738"/>
            <a:ext cx="1417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000" dirty="0" smtClean="0">
                <a:latin typeface="Arial Black"/>
                <a:cs typeface="Arial Black"/>
              </a:rPr>
              <a:t> </a:t>
            </a:r>
            <a:r>
              <a:rPr lang="en-US" sz="1600" dirty="0" smtClean="0">
                <a:latin typeface="Arial Black"/>
                <a:cs typeface="Arial Black"/>
              </a:rPr>
              <a:t>= </a:t>
            </a:r>
          </a:p>
          <a:p>
            <a:r>
              <a:rPr lang="en-US" sz="1600" dirty="0" smtClean="0">
                <a:latin typeface="Arial Black"/>
                <a:cs typeface="Arial Black"/>
              </a:rPr>
              <a:t>Sign (m)</a:t>
            </a:r>
            <a:endParaRPr lang="en-US" sz="1600" dirty="0">
              <a:latin typeface="Arial Black"/>
              <a:cs typeface="Arial Black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96859" y="3339007"/>
            <a:ext cx="123444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LR </a:t>
            </a:r>
            <a:r>
              <a:rPr lang="en-US" b="1" dirty="0" smtClean="0"/>
              <a:t>OWF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764259" y="3339007"/>
            <a:ext cx="164260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LR </a:t>
            </a:r>
            <a:r>
              <a:rPr lang="en-US" b="1" dirty="0" smtClean="0"/>
              <a:t>EU-CMA</a:t>
            </a:r>
          </a:p>
          <a:p>
            <a:pPr algn="ctr"/>
            <a:r>
              <a:rPr lang="en-US" b="1" dirty="0" smtClean="0"/>
              <a:t>Signatures</a:t>
            </a:r>
            <a:endParaRPr lang="en-US" b="1" dirty="0"/>
          </a:p>
        </p:txBody>
      </p:sp>
      <p:sp>
        <p:nvSpPr>
          <p:cNvPr id="5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4419600"/>
            <a:ext cx="8503920" cy="2362200"/>
          </a:xfrm>
        </p:spPr>
        <p:txBody>
          <a:bodyPr/>
          <a:lstStyle/>
          <a:p>
            <a:r>
              <a:rPr lang="en-US" dirty="0" smtClean="0"/>
              <a:t>2 instantiations, under DLIN and SXDH: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NIZK: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Groth-Sahai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system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OWR: from </a:t>
            </a:r>
            <a:r>
              <a:rPr lang="en-US" dirty="0" smtClean="0">
                <a:solidFill>
                  <a:schemeClr val="accent1"/>
                </a:solidFill>
              </a:rPr>
              <a:t>new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Second-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Preimage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relations.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CCA: Linear Cramer-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Shoup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743200" y="1603325"/>
            <a:ext cx="3612896" cy="2312539"/>
            <a:chOff x="2406904" y="1447800"/>
            <a:chExt cx="3612896" cy="2312539"/>
          </a:xfrm>
        </p:grpSpPr>
        <p:sp>
          <p:nvSpPr>
            <p:cNvPr id="25" name="Rectangle 24"/>
            <p:cNvSpPr/>
            <p:nvPr/>
          </p:nvSpPr>
          <p:spPr>
            <a:xfrm>
              <a:off x="2406904" y="1474339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590800" y="1785997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4480560" y="1785997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8" name="Plus 27"/>
            <p:cNvSpPr/>
            <p:nvPr/>
          </p:nvSpPr>
          <p:spPr>
            <a:xfrm>
              <a:off x="3962400" y="2173855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29" name="TextBox 28"/>
            <p:cNvSpPr txBox="1"/>
            <p:nvPr/>
          </p:nvSpPr>
          <p:spPr>
            <a:xfrm>
              <a:off x="2590800" y="2072431"/>
              <a:ext cx="14170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Black"/>
                  <a:cs typeface="Arial Black"/>
                </a:rPr>
                <a:t>C</a:t>
              </a:r>
              <a:r>
                <a:rPr lang="en-US" baseline="-25000" dirty="0" smtClean="0">
                  <a:latin typeface="Arial Black"/>
                  <a:cs typeface="Arial Black"/>
                </a:rPr>
                <a:t>2</a:t>
              </a:r>
              <a:r>
                <a:rPr lang="en-US" dirty="0" smtClean="0">
                  <a:latin typeface="Arial Black"/>
                  <a:cs typeface="Arial Black"/>
                </a:rPr>
                <a:t> = Enc</a:t>
              </a:r>
              <a:r>
                <a:rPr lang="en-US" baseline="-25000" dirty="0" smtClean="0">
                  <a:latin typeface="Arial Black"/>
                  <a:cs typeface="Arial Black"/>
                </a:rPr>
                <a:t>K2</a:t>
              </a:r>
              <a:r>
                <a:rPr lang="en-US" dirty="0" smtClean="0">
                  <a:latin typeface="Arial Black"/>
                  <a:cs typeface="Arial Black"/>
                </a:rPr>
                <a:t>(m)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85360" y="1856988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19400" y="3205370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CPA</a:t>
              </a:r>
              <a:endParaRPr lang="en-US" b="1" dirty="0"/>
            </a:p>
          </p:txBody>
        </p:sp>
        <p:grpSp>
          <p:nvGrpSpPr>
            <p:cNvPr id="33" name="Group 42"/>
            <p:cNvGrpSpPr/>
            <p:nvPr/>
          </p:nvGrpSpPr>
          <p:grpSpPr>
            <a:xfrm>
              <a:off x="2406904" y="1447800"/>
              <a:ext cx="3451352" cy="2286000"/>
              <a:chOff x="2406904" y="1669542"/>
              <a:chExt cx="3451352" cy="22860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2406904" y="1669542"/>
                <a:ext cx="3451352" cy="2286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048000" y="2199977"/>
                <a:ext cx="9906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000" dirty="0" err="1" smtClean="0">
                    <a:latin typeface="Arial Black"/>
                    <a:ea typeface="Lucida Grande"/>
                    <a:cs typeface="Arial Black"/>
                  </a:rPr>
                  <a:t>ϕ</a:t>
                </a:r>
                <a:endParaRPr lang="en-US" sz="6000" dirty="0">
                  <a:latin typeface="Arial Black"/>
                  <a:cs typeface="Arial Black"/>
                </a:endParaRPr>
              </a:p>
            </p:txBody>
          </p:sp>
        </p:grpSp>
        <p:grpSp>
          <p:nvGrpSpPr>
            <p:cNvPr id="34" name="Group 39"/>
            <p:cNvGrpSpPr/>
            <p:nvPr/>
          </p:nvGrpSpPr>
          <p:grpSpPr>
            <a:xfrm>
              <a:off x="3874128" y="1711093"/>
              <a:ext cx="1877488" cy="1812491"/>
              <a:chOff x="4215544" y="2913965"/>
              <a:chExt cx="1804256" cy="1812491"/>
            </a:xfrm>
          </p:grpSpPr>
          <p:sp>
            <p:nvSpPr>
              <p:cNvPr id="35" name="Vertical Scroll 34"/>
              <p:cNvSpPr/>
              <p:nvPr/>
            </p:nvSpPr>
            <p:spPr>
              <a:xfrm>
                <a:off x="4215544" y="2913965"/>
                <a:ext cx="1804256" cy="1812491"/>
              </a:xfrm>
              <a:prstGeom prst="verticalScroll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sp>
          <p:sp>
            <p:nvSpPr>
              <p:cNvPr id="36" name="TextBox 35"/>
              <p:cNvSpPr txBox="1"/>
              <p:nvPr/>
            </p:nvSpPr>
            <p:spPr>
              <a:xfrm>
                <a:off x="4464304" y="3215907"/>
                <a:ext cx="132689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“I know </a:t>
                </a:r>
                <a:r>
                  <a:rPr lang="en-US" dirty="0" err="1" smtClean="0"/>
                  <a:t>x</a:t>
                </a:r>
                <a:r>
                  <a:rPr lang="en-US" dirty="0" smtClean="0"/>
                  <a:t> with label </a:t>
                </a:r>
                <a:r>
                  <a:rPr lang="en-US" dirty="0" err="1" smtClean="0"/>
                  <a:t>m</a:t>
                </a:r>
                <a:r>
                  <a:rPr lang="en-US" dirty="0" smtClean="0"/>
                  <a:t>”</a:t>
                </a:r>
                <a:endParaRPr lang="en-US" dirty="0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2743200" y="1600200"/>
            <a:ext cx="3612896" cy="2286000"/>
            <a:chOff x="2694163" y="1623138"/>
            <a:chExt cx="3612896" cy="2286000"/>
          </a:xfrm>
        </p:grpSpPr>
        <p:sp>
          <p:nvSpPr>
            <p:cNvPr id="20" name="Rectangle 19"/>
            <p:cNvSpPr/>
            <p:nvPr/>
          </p:nvSpPr>
          <p:spPr>
            <a:xfrm>
              <a:off x="2694163" y="1623138"/>
              <a:ext cx="3451352" cy="2286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8059" y="1919634"/>
              <a:ext cx="137160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4767819" y="1919634"/>
              <a:ext cx="1234440" cy="12344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44" name="Plus 43"/>
            <p:cNvSpPr/>
            <p:nvPr/>
          </p:nvSpPr>
          <p:spPr>
            <a:xfrm>
              <a:off x="4281155" y="2307492"/>
              <a:ext cx="425704" cy="443484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6" name="TextBox 45"/>
            <p:cNvSpPr txBox="1"/>
            <p:nvPr/>
          </p:nvSpPr>
          <p:spPr>
            <a:xfrm>
              <a:off x="2878059" y="2232738"/>
              <a:ext cx="14170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 Black"/>
                  <a:cs typeface="Arial Black"/>
                </a:rPr>
                <a:t>C = </a:t>
              </a:r>
              <a:r>
                <a:rPr lang="en-US" sz="1600" dirty="0" err="1" smtClean="0">
                  <a:latin typeface="Arial Black"/>
                  <a:cs typeface="Arial Black"/>
                </a:rPr>
                <a:t>Enc</a:t>
              </a:r>
              <a:r>
                <a:rPr lang="en-US" sz="1600" baseline="-25000" dirty="0" err="1" smtClean="0">
                  <a:latin typeface="Arial Black"/>
                  <a:cs typeface="Arial Black"/>
                </a:rPr>
                <a:t>K</a:t>
              </a:r>
              <a:r>
                <a:rPr lang="en-US" sz="1600" dirty="0" err="1" smtClean="0">
                  <a:latin typeface="Arial Black"/>
                  <a:cs typeface="Arial Black"/>
                </a:rPr>
                <a:t>(x||m</a:t>
              </a:r>
              <a:r>
                <a:rPr lang="en-US" sz="1600" dirty="0" smtClean="0">
                  <a:latin typeface="Arial Black"/>
                  <a:cs typeface="Arial Black"/>
                </a:rPr>
                <a:t>)</a:t>
              </a:r>
              <a:endParaRPr lang="en-US" sz="1600" dirty="0">
                <a:latin typeface="Arial Black"/>
                <a:cs typeface="Arial Black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72619" y="1990625"/>
              <a:ext cx="12344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0" dirty="0" err="1" smtClean="0">
                  <a:latin typeface="Arial Black"/>
                  <a:cs typeface="Arial Black"/>
                </a:rPr>
                <a:t>π</a:t>
              </a:r>
              <a:endParaRPr lang="en-US" sz="5000" dirty="0">
                <a:latin typeface="Arial Black"/>
                <a:cs typeface="Arial Black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06659" y="3339007"/>
              <a:ext cx="68686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CCA</a:t>
              </a:r>
              <a:endParaRPr lang="en-US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59259" y="3339007"/>
              <a:ext cx="1072896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NIZK</a:t>
              </a:r>
              <a:endParaRPr lang="en-US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/>
                </a:solidFill>
              </a:rPr>
              <a:t>Our Results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3000" dirty="0" smtClean="0"/>
              <a:t>Construct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/>
              <a:t>Encryption and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/>
              <a:t>Signatures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>
                <a:solidFill>
                  <a:srgbClr val="D16349"/>
                </a:solidFill>
              </a:rPr>
              <a:t>CCA</a:t>
            </a:r>
            <a:r>
              <a:rPr lang="en-US" sz="2300" dirty="0" smtClean="0">
                <a:solidFill>
                  <a:srgbClr val="415B5C"/>
                </a:solidFill>
              </a:rPr>
              <a:t>-Secure Encryption and </a:t>
            </a:r>
            <a:r>
              <a:rPr lang="en-US" sz="2300" dirty="0" smtClean="0">
                <a:solidFill>
                  <a:srgbClr val="D16349"/>
                </a:solidFill>
              </a:rPr>
              <a:t>EU-CMA </a:t>
            </a:r>
            <a:r>
              <a:rPr lang="en-US" sz="2300" dirty="0" smtClean="0">
                <a:solidFill>
                  <a:srgbClr val="415B5C"/>
                </a:solidFill>
              </a:rPr>
              <a:t>Signatures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Relative leakage up to </a:t>
            </a:r>
            <a:r>
              <a:rPr lang="en-US" sz="2500" dirty="0" smtClean="0">
                <a:solidFill>
                  <a:srgbClr val="AE00D5"/>
                </a:solidFill>
              </a:rPr>
              <a:t>(1 – o(1)) 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Schemes are </a:t>
            </a:r>
            <a:r>
              <a:rPr lang="en-US" sz="2500" dirty="0" smtClean="0">
                <a:solidFill>
                  <a:srgbClr val="D16349"/>
                </a:solidFill>
              </a:rPr>
              <a:t>efficient</a:t>
            </a:r>
            <a:r>
              <a:rPr lang="en-US" sz="25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Assumptions:</a:t>
            </a:r>
          </a:p>
          <a:p>
            <a:pPr lvl="2">
              <a:spcAft>
                <a:spcPts val="600"/>
              </a:spcAft>
            </a:pPr>
            <a:r>
              <a:rPr lang="en-US" sz="2300" dirty="0" smtClean="0">
                <a:solidFill>
                  <a:srgbClr val="415B5C"/>
                </a:solidFill>
              </a:rPr>
              <a:t>Decision Linear (DLIN) </a:t>
            </a:r>
          </a:p>
          <a:p>
            <a:pPr lvl="2">
              <a:spcAft>
                <a:spcPts val="600"/>
              </a:spcAft>
            </a:pPr>
            <a:r>
              <a:rPr lang="en-US" sz="2300" dirty="0" smtClean="0">
                <a:solidFill>
                  <a:srgbClr val="415B5C"/>
                </a:solidFill>
              </a:rPr>
              <a:t>DDH in bilinear groups (SXDH)</a:t>
            </a:r>
            <a:endParaRPr lang="en-US" sz="2500" dirty="0" smtClean="0"/>
          </a:p>
          <a:p>
            <a:pPr>
              <a:spcAft>
                <a:spcPts val="600"/>
              </a:spcAft>
            </a:pPr>
            <a:r>
              <a:rPr lang="en-US" sz="3000" dirty="0" smtClean="0">
                <a:solidFill>
                  <a:srgbClr val="000000"/>
                </a:solidFill>
              </a:rPr>
              <a:t>Construct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>
                <a:solidFill>
                  <a:srgbClr val="000000"/>
                </a:solidFill>
              </a:rPr>
              <a:t>ID Schemes and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>
                <a:solidFill>
                  <a:srgbClr val="000000"/>
                </a:solidFill>
              </a:rPr>
              <a:t>Authenticated Key Agreement (AKA)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New </a:t>
            </a:r>
            <a:r>
              <a:rPr lang="en-US" sz="2500" dirty="0" smtClean="0">
                <a:solidFill>
                  <a:schemeClr val="accent1"/>
                </a:solidFill>
              </a:rPr>
              <a:t>deniable 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AKA scheme. 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New Conceptual Contributions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Techniques that apply beyond leakage resilience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Thank You!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Motivation: Leakage-Resilient </a:t>
            </a:r>
            <a:br>
              <a:rPr lang="en-US" dirty="0" smtClean="0"/>
            </a:br>
            <a:r>
              <a:rPr lang="en-US" dirty="0" smtClean="0"/>
              <a:t>Cryptography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</a:rPr>
              <a:t>How to model leakage attacks?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84911"/>
            <a:ext cx="8503920" cy="49499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</a:rPr>
              <a:t>Adversary gets access to leakage oracle.  Can specify function </a:t>
            </a:r>
            <a:r>
              <a:rPr lang="en-US" sz="3000" dirty="0" err="1" smtClean="0">
                <a:solidFill>
                  <a:srgbClr val="D16349"/>
                </a:solidFill>
              </a:rPr>
              <a:t>f</a:t>
            </a:r>
            <a:r>
              <a:rPr lang="en-US" sz="3000" dirty="0" smtClean="0">
                <a:solidFill>
                  <a:srgbClr val="D16349"/>
                </a:solidFill>
              </a:rPr>
              <a:t>: {0,1}* </a:t>
            </a:r>
            <a:r>
              <a:rPr lang="en-US" sz="3000" dirty="0" err="1" smtClean="0">
                <a:solidFill>
                  <a:srgbClr val="D16349"/>
                </a:solidFill>
                <a:sym typeface="Wingdings"/>
              </a:rPr>
              <a:t></a:t>
            </a:r>
            <a:r>
              <a:rPr lang="en-US" sz="3000" dirty="0" smtClean="0">
                <a:solidFill>
                  <a:srgbClr val="D16349"/>
                </a:solidFill>
                <a:sym typeface="Wingdings"/>
              </a:rPr>
              <a:t> {0,1} </a:t>
            </a: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and learns </a:t>
            </a:r>
            <a:r>
              <a:rPr lang="en-US" sz="3000" dirty="0" err="1" smtClean="0">
                <a:solidFill>
                  <a:srgbClr val="D16349"/>
                </a:solidFill>
                <a:sym typeface="Wingdings"/>
              </a:rPr>
              <a:t>f(SK</a:t>
            </a:r>
            <a:r>
              <a:rPr lang="en-US" sz="3000" dirty="0" smtClean="0">
                <a:solidFill>
                  <a:srgbClr val="D16349"/>
                </a:solidFill>
                <a:sym typeface="Wingdings"/>
              </a:rPr>
              <a:t>)</a:t>
            </a: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. </a:t>
            </a: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>
              <a:spcAft>
                <a:spcPts val="600"/>
              </a:spcAft>
              <a:buNone/>
            </a:pPr>
            <a:endParaRPr lang="en-US" sz="3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  <a:buNone/>
            </a:pPr>
            <a:endParaRPr lang="en-US" sz="3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3000" dirty="0" smtClean="0">
                <a:solidFill>
                  <a:schemeClr val="accent3">
                    <a:lumMod val="50000"/>
                  </a:schemeClr>
                </a:solidFill>
              </a:rPr>
              <a:t>Need to restrict “leakage functions” so that Adversary doesn’t see SK in full.</a:t>
            </a:r>
          </a:p>
          <a:p>
            <a:pPr lvl="3"/>
            <a:r>
              <a:rPr lang="en-US" sz="2300" dirty="0" smtClean="0">
                <a:solidFill>
                  <a:schemeClr val="accent3">
                    <a:lumMod val="50000"/>
                  </a:schemeClr>
                </a:solidFill>
              </a:rPr>
              <a:t>E.g. Bound number of queries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419600" y="2895600"/>
            <a:ext cx="1295400" cy="1004007"/>
            <a:chOff x="4419600" y="2895600"/>
            <a:chExt cx="1295400" cy="1004007"/>
          </a:xfrm>
        </p:grpSpPr>
        <p:grpSp>
          <p:nvGrpSpPr>
            <p:cNvPr id="21" name="Group 20"/>
            <p:cNvGrpSpPr/>
            <p:nvPr/>
          </p:nvGrpSpPr>
          <p:grpSpPr>
            <a:xfrm>
              <a:off x="4419600" y="2895600"/>
              <a:ext cx="1143000" cy="1004007"/>
              <a:chOff x="4419600" y="2895600"/>
              <a:chExt cx="1143000" cy="1004007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>
                <a:off x="4419600" y="3352800"/>
                <a:ext cx="1143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10800000">
                <a:off x="4419600" y="3898019"/>
                <a:ext cx="1143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4876800" y="2895600"/>
                <a:ext cx="3048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err="1" smtClean="0"/>
                  <a:t>f</a:t>
                </a:r>
                <a:endParaRPr lang="en-US" sz="2200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648200" y="3429000"/>
              <a:ext cx="106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err="1" smtClean="0"/>
                <a:t>f(SK</a:t>
              </a:r>
              <a:r>
                <a:rPr lang="en-US" sz="2200" dirty="0" smtClean="0"/>
                <a:t>)</a:t>
              </a:r>
              <a:endParaRPr lang="en-US" sz="2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045050" y="2746264"/>
            <a:ext cx="6760622" cy="1324879"/>
            <a:chOff x="2045050" y="2746264"/>
            <a:chExt cx="6760622" cy="1324879"/>
          </a:xfrm>
        </p:grpSpPr>
        <p:grpSp>
          <p:nvGrpSpPr>
            <p:cNvPr id="25" name="Group 24"/>
            <p:cNvGrpSpPr/>
            <p:nvPr/>
          </p:nvGrpSpPr>
          <p:grpSpPr>
            <a:xfrm>
              <a:off x="2045050" y="2746264"/>
              <a:ext cx="6760622" cy="1324879"/>
              <a:chOff x="2045050" y="2746264"/>
              <a:chExt cx="6760622" cy="132487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2045050" y="2746264"/>
                <a:ext cx="2069749" cy="1324879"/>
                <a:chOff x="2795282" y="4387845"/>
                <a:chExt cx="2805418" cy="1832590"/>
              </a:xfrm>
            </p:grpSpPr>
            <p:pic>
              <p:nvPicPr>
                <p:cNvPr id="5" name="Picture 4" descr="C:\Documents and Settings\daniel wichs\Local Settings\Temporary Internet Files\Content.IE5\ATUNA1IJ\MCj04359310000[1].wmf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543300" y="4387845"/>
                  <a:ext cx="2057400" cy="1558191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6" name="Group 30"/>
                <p:cNvGrpSpPr/>
                <p:nvPr/>
              </p:nvGrpSpPr>
              <p:grpSpPr>
                <a:xfrm>
                  <a:off x="2795282" y="5257800"/>
                  <a:ext cx="962635" cy="962635"/>
                  <a:chOff x="7566491" y="1323365"/>
                  <a:chExt cx="962635" cy="962635"/>
                </a:xfrm>
              </p:grpSpPr>
              <p:pic>
                <p:nvPicPr>
                  <p:cNvPr id="7" name="Picture 6" descr="ATD_school_black_board_paper.jpg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7566491" y="1323365"/>
                    <a:ext cx="962635" cy="962635"/>
                  </a:xfrm>
                  <a:prstGeom prst="rect">
                    <a:avLst/>
                  </a:prstGeom>
                </p:spPr>
              </p:pic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7744291" y="1535668"/>
                    <a:ext cx="784835" cy="5108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PK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24" name="Group 23"/>
              <p:cNvGrpSpPr/>
              <p:nvPr/>
            </p:nvGrpSpPr>
            <p:grpSpPr>
              <a:xfrm>
                <a:off x="6019800" y="2796555"/>
                <a:ext cx="2785872" cy="1274588"/>
                <a:chOff x="6019800" y="2796555"/>
                <a:chExt cx="2785872" cy="1274588"/>
              </a:xfrm>
            </p:grpSpPr>
            <p:pic>
              <p:nvPicPr>
                <p:cNvPr id="12" name="Picture 11" descr="oracle.jpg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019800" y="2796555"/>
                  <a:ext cx="2138288" cy="1274588"/>
                </a:xfrm>
                <a:prstGeom prst="rect">
                  <a:avLst/>
                </a:prstGeom>
              </p:spPr>
            </p:pic>
            <p:sp>
              <p:nvSpPr>
                <p:cNvPr id="23" name="TextBox 22"/>
                <p:cNvSpPr txBox="1"/>
                <p:nvPr/>
              </p:nvSpPr>
              <p:spPr>
                <a:xfrm>
                  <a:off x="8158088" y="2895600"/>
                  <a:ext cx="647584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/>
                    <a:t>SK</a:t>
                  </a:r>
                  <a:endParaRPr lang="en-US" sz="2200" dirty="0"/>
                </a:p>
              </p:txBody>
            </p:sp>
          </p:grpSp>
        </p:grpSp>
        <p:pic>
          <p:nvPicPr>
            <p:cNvPr id="28" name="Picture 2" descr="C:\Documents and Settings\daniel wichs\Local Settings\Temporary Internet Files\Content.IE5\2XCDIHAD\MCj0433903000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40846" y="3326487"/>
              <a:ext cx="634484" cy="63448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Prior Work – ID Schemes</a:t>
            </a:r>
            <a:endParaRPr lang="en-US" dirty="0">
              <a:solidFill>
                <a:srgbClr val="D1634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2" y="1676400"/>
          <a:ext cx="8534527" cy="341567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79578"/>
                <a:gridCol w="1680273"/>
                <a:gridCol w="2104177"/>
                <a:gridCol w="1463775"/>
                <a:gridCol w="1606724"/>
              </a:tblGrid>
              <a:tr h="6064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References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Leakage*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94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Pre-Impersonation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Anytime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½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00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KV’09 (implicit)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Anytime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1750" y="5092077"/>
          <a:ext cx="8534400" cy="7620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31976"/>
                <a:gridCol w="1523872"/>
                <a:gridCol w="2057528"/>
                <a:gridCol w="1523872"/>
                <a:gridCol w="1597152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This Work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Anytime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752" y="6019800"/>
            <a:ext cx="8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entries should have “- o(1)”.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Prior Work - AKA</a:t>
            </a:r>
            <a:endParaRPr lang="en-US" dirty="0">
              <a:solidFill>
                <a:srgbClr val="D1634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2" y="1676400"/>
          <a:ext cx="8461377" cy="2515206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19681"/>
                <a:gridCol w="1942383"/>
                <a:gridCol w="1503780"/>
                <a:gridCol w="1503780"/>
                <a:gridCol w="1691753"/>
              </a:tblGrid>
              <a:tr h="6064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References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Leakage*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Deniable?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94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Random Oracle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ADW’09, </a:t>
                      </a:r>
                    </a:p>
                    <a:p>
                      <a:pPr algn="ctr"/>
                      <a:r>
                        <a:rPr lang="en-US" dirty="0" smtClean="0"/>
                        <a:t>KV’09 (implicit)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Standard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1752" y="4191606"/>
          <a:ext cx="8461247" cy="7620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82227"/>
                <a:gridCol w="1879720"/>
                <a:gridCol w="1503776"/>
                <a:gridCol w="1503776"/>
                <a:gridCol w="1691748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This Work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/Yes**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622" y="5696634"/>
            <a:ext cx="8004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entries should have “- o(1)”.</a:t>
            </a:r>
          </a:p>
          <a:p>
            <a:r>
              <a:rPr lang="en-US" dirty="0" smtClean="0"/>
              <a:t>** Our first AKA protocol is not deniable, our second is. 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Background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In reality:  schemes broken using “key-leakage” attacks</a:t>
            </a:r>
          </a:p>
          <a:p>
            <a:pPr lvl="1"/>
            <a:r>
              <a:rPr lang="en-US" dirty="0" smtClean="0">
                <a:solidFill>
                  <a:srgbClr val="415B5C"/>
                </a:solidFill>
              </a:rPr>
              <a:t>Side Channels: timing, power consumption, heat, acoustics, radiation. </a:t>
            </a:r>
          </a:p>
          <a:p>
            <a:pPr lvl="1"/>
            <a:r>
              <a:rPr lang="en-US" dirty="0" smtClean="0">
                <a:solidFill>
                  <a:srgbClr val="415B5C"/>
                </a:solidFill>
              </a:rPr>
              <a:t>The Cold-Boot Attack</a:t>
            </a:r>
          </a:p>
          <a:p>
            <a:pPr lvl="1"/>
            <a:r>
              <a:rPr lang="en-US" dirty="0" smtClean="0">
                <a:solidFill>
                  <a:srgbClr val="415B5C"/>
                </a:solidFill>
              </a:rPr>
              <a:t>Hackers, malware, viruses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641061" y="4114800"/>
            <a:ext cx="2375478" cy="2209800"/>
            <a:chOff x="641061" y="4114800"/>
            <a:chExt cx="2375478" cy="2209800"/>
          </a:xfrm>
        </p:grpSpPr>
        <p:grpSp>
          <p:nvGrpSpPr>
            <p:cNvPr id="11" name="Group 10"/>
            <p:cNvGrpSpPr/>
            <p:nvPr/>
          </p:nvGrpSpPr>
          <p:grpSpPr>
            <a:xfrm>
              <a:off x="641061" y="4114800"/>
              <a:ext cx="2375478" cy="2209800"/>
              <a:chOff x="1295400" y="4114800"/>
              <a:chExt cx="2375478" cy="2209800"/>
            </a:xfrm>
          </p:grpSpPr>
          <p:pic>
            <p:nvPicPr>
              <p:cNvPr id="4" name="Picture 3" descr="Computer-Case-CS-202BK-.jp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8800" y="4114800"/>
                <a:ext cx="1842078" cy="2209800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1295400" y="4343400"/>
                <a:ext cx="5334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SK</a:t>
                </a:r>
                <a:endParaRPr lang="en-US" sz="2200" dirty="0"/>
              </a:p>
            </p:txBody>
          </p:sp>
        </p:grpSp>
        <p:pic>
          <p:nvPicPr>
            <p:cNvPr id="40" name="Picture 2" descr="C:\Documents and Settings\daniel wichs\Local Settings\Temporary Internet Files\Content.IE5\2XCDIHAD\MCj0433903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1061" y="4765852"/>
              <a:ext cx="634484" cy="63448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</p:pic>
      </p:grpSp>
      <p:grpSp>
        <p:nvGrpSpPr>
          <p:cNvPr id="37" name="Group 36"/>
          <p:cNvGrpSpPr/>
          <p:nvPr/>
        </p:nvGrpSpPr>
        <p:grpSpPr>
          <a:xfrm>
            <a:off x="2711675" y="4343400"/>
            <a:ext cx="5777835" cy="2045169"/>
            <a:chOff x="2711675" y="4343400"/>
            <a:chExt cx="5777835" cy="2045169"/>
          </a:xfrm>
        </p:grpSpPr>
        <p:grpSp>
          <p:nvGrpSpPr>
            <p:cNvPr id="6" name="Group 33"/>
            <p:cNvGrpSpPr/>
            <p:nvPr/>
          </p:nvGrpSpPr>
          <p:grpSpPr>
            <a:xfrm>
              <a:off x="6279710" y="4343400"/>
              <a:ext cx="2209800" cy="1558191"/>
              <a:chOff x="2795282" y="4387845"/>
              <a:chExt cx="2805418" cy="1832590"/>
            </a:xfrm>
          </p:grpSpPr>
          <p:pic>
            <p:nvPicPr>
              <p:cNvPr id="7" name="Picture 6" descr="C:\Documents and Settings\daniel wichs\Local Settings\Temporary Internet Files\Content.IE5\ATUNA1IJ\MCj04359310000[1].wm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543300" y="4387845"/>
                <a:ext cx="2057400" cy="1558191"/>
              </a:xfrm>
              <a:prstGeom prst="rect">
                <a:avLst/>
              </a:prstGeom>
              <a:noFill/>
            </p:spPr>
          </p:pic>
          <p:grpSp>
            <p:nvGrpSpPr>
              <p:cNvPr id="8" name="Group 30"/>
              <p:cNvGrpSpPr/>
              <p:nvPr/>
            </p:nvGrpSpPr>
            <p:grpSpPr>
              <a:xfrm>
                <a:off x="2795282" y="5257800"/>
                <a:ext cx="962635" cy="962635"/>
                <a:chOff x="7566491" y="1323365"/>
                <a:chExt cx="962635" cy="962635"/>
              </a:xfrm>
            </p:grpSpPr>
            <p:pic>
              <p:nvPicPr>
                <p:cNvPr id="9" name="Picture 8" descr="ATD_school_black_board_paper.jpg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566491" y="1323365"/>
                  <a:ext cx="962635" cy="962635"/>
                </a:xfrm>
                <a:prstGeom prst="rect">
                  <a:avLst/>
                </a:prstGeom>
              </p:spPr>
            </p:pic>
            <p:sp>
              <p:nvSpPr>
                <p:cNvPr id="10" name="TextBox 9"/>
                <p:cNvSpPr txBox="1"/>
                <p:nvPr/>
              </p:nvSpPr>
              <p:spPr>
                <a:xfrm>
                  <a:off x="7744292" y="1535667"/>
                  <a:ext cx="784834" cy="4343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chemeClr val="bg1"/>
                      </a:solidFill>
                    </a:rPr>
                    <a:t>PK</a:t>
                  </a:r>
                  <a:endParaRPr lang="en-US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36" name="Group 35"/>
            <p:cNvGrpSpPr/>
            <p:nvPr/>
          </p:nvGrpSpPr>
          <p:grpSpPr>
            <a:xfrm>
              <a:off x="2711675" y="4350840"/>
              <a:ext cx="4157242" cy="2037729"/>
              <a:chOff x="2711675" y="4350840"/>
              <a:chExt cx="4157242" cy="2037729"/>
            </a:xfrm>
          </p:grpSpPr>
          <p:pic>
            <p:nvPicPr>
              <p:cNvPr id="18" name="Picture 17" descr="p60606_2.jp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00400" y="4350840"/>
                <a:ext cx="1088862" cy="846893"/>
              </a:xfrm>
              <a:prstGeom prst="rect">
                <a:avLst/>
              </a:prstGeom>
            </p:spPr>
          </p:pic>
          <p:pic>
            <p:nvPicPr>
              <p:cNvPr id="19" name="Picture 18" descr="thermometer.jpg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04156" y="5434646"/>
                <a:ext cx="1252475" cy="933890"/>
              </a:xfrm>
              <a:prstGeom prst="rect">
                <a:avLst/>
              </a:prstGeom>
            </p:spPr>
          </p:pic>
          <p:pic>
            <p:nvPicPr>
              <p:cNvPr id="20" name="Picture 19" descr="virus21.jpg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11675" y="5263607"/>
                <a:ext cx="1114962" cy="1124962"/>
              </a:xfrm>
              <a:prstGeom prst="rect">
                <a:avLst/>
              </a:prstGeom>
            </p:spPr>
          </p:pic>
          <p:pic>
            <p:nvPicPr>
              <p:cNvPr id="21" name="Picture 20" descr="stopwatch_widget.png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68696" y="4946696"/>
                <a:ext cx="841132" cy="975899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 rot="10800000">
                <a:off x="4504156" y="4774287"/>
                <a:ext cx="212524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rot="10800000" flipV="1">
                <a:off x="4709828" y="5083094"/>
                <a:ext cx="1309972" cy="3515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rot="10800000" flipV="1">
                <a:off x="3868697" y="5263606"/>
                <a:ext cx="2151105" cy="1060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0800000">
                <a:off x="5486401" y="6096000"/>
                <a:ext cx="1382516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</p:cSld>
  <p:clrMapOvr>
    <a:masterClrMapping/>
  </p:clrMapOvr>
  <p:transition advTm="422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Conceptual Contributions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Our Conceptual Contributions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59368" cy="479755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3000" dirty="0" smtClean="0"/>
              <a:t>Abstract this technique into a new primitive:  </a:t>
            </a:r>
            <a:r>
              <a:rPr lang="en-US" sz="3000" dirty="0" smtClean="0">
                <a:solidFill>
                  <a:srgbClr val="D16349"/>
                </a:solidFill>
              </a:rPr>
              <a:t>true-simulation extractable (</a:t>
            </a:r>
            <a:r>
              <a:rPr lang="en-US" sz="3000" dirty="0" err="1" smtClean="0">
                <a:solidFill>
                  <a:srgbClr val="D16349"/>
                </a:solidFill>
              </a:rPr>
              <a:t>tSE</a:t>
            </a:r>
            <a:r>
              <a:rPr lang="en-US" sz="3000" dirty="0" smtClean="0">
                <a:solidFill>
                  <a:srgbClr val="D16349"/>
                </a:solidFill>
              </a:rPr>
              <a:t>) </a:t>
            </a:r>
            <a:r>
              <a:rPr lang="en-US" sz="3000" dirty="0" err="1" smtClean="0">
                <a:solidFill>
                  <a:srgbClr val="D16349"/>
                </a:solidFill>
              </a:rPr>
              <a:t>NIZKs</a:t>
            </a:r>
            <a:r>
              <a:rPr lang="en-US" sz="3000" dirty="0" smtClean="0"/>
              <a:t>. 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Similar to </a:t>
            </a:r>
            <a:r>
              <a:rPr lang="en-US" sz="3000" dirty="0" err="1" smtClean="0"/>
              <a:t>ssNIZK</a:t>
            </a:r>
            <a:r>
              <a:rPr lang="en-US" sz="3000" dirty="0" smtClean="0"/>
              <a:t> POK with one subtle (but important!) difference:  adversary has oracle access only to proofs of </a:t>
            </a:r>
            <a:r>
              <a:rPr lang="en-US" sz="3000" i="1" dirty="0" smtClean="0">
                <a:solidFill>
                  <a:schemeClr val="accent1"/>
                </a:solidFill>
              </a:rPr>
              <a:t>true </a:t>
            </a:r>
            <a:r>
              <a:rPr lang="en-US" sz="3000" dirty="0" smtClean="0"/>
              <a:t>statements.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2 constructions of </a:t>
            </a:r>
            <a:r>
              <a:rPr lang="en-US" sz="3000" dirty="0" err="1" smtClean="0"/>
              <a:t>tSE</a:t>
            </a:r>
            <a:r>
              <a:rPr lang="en-US" sz="3000" dirty="0" smtClean="0"/>
              <a:t> NIZK: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CPA-encryption + </a:t>
            </a:r>
            <a:r>
              <a:rPr lang="en-US" sz="2600" dirty="0" err="1" smtClean="0">
                <a:solidFill>
                  <a:schemeClr val="accent3">
                    <a:lumMod val="50000"/>
                  </a:schemeClr>
                </a:solidFill>
              </a:rPr>
              <a:t>ss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-NIZK               (NY’90, KV’09, NS’09)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CCA-encryption + regular NIZK      (This Work)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Given state-of-the-art, second construction is more efficient</a:t>
            </a:r>
          </a:p>
          <a:p>
            <a:pPr lvl="1"/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Importance of </a:t>
            </a:r>
            <a:r>
              <a:rPr lang="en-US" dirty="0" err="1" smtClean="0">
                <a:solidFill>
                  <a:srgbClr val="D16349"/>
                </a:solidFill>
              </a:rPr>
              <a:t>tSE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232" y="1524000"/>
            <a:ext cx="8503920" cy="50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811" dirty="0" err="1" smtClean="0"/>
              <a:t>tSE</a:t>
            </a:r>
            <a:r>
              <a:rPr lang="en-US" sz="2811" dirty="0" smtClean="0"/>
              <a:t> is </a:t>
            </a:r>
            <a:r>
              <a:rPr lang="en-US" sz="2811" i="1" dirty="0" smtClean="0"/>
              <a:t>precisely the right notion</a:t>
            </a:r>
          </a:p>
          <a:p>
            <a:pPr>
              <a:spcAft>
                <a:spcPts val="600"/>
              </a:spcAft>
            </a:pPr>
            <a:r>
              <a:rPr lang="en-US" sz="2811" dirty="0" smtClean="0"/>
              <a:t>Can be used to prove security of previous LR constructions</a:t>
            </a:r>
          </a:p>
          <a:p>
            <a:pPr>
              <a:spcAft>
                <a:spcPts val="600"/>
              </a:spcAft>
            </a:pPr>
            <a:r>
              <a:rPr lang="en-US" sz="2811" dirty="0" smtClean="0"/>
              <a:t>Gives alternative view of the </a:t>
            </a:r>
            <a:r>
              <a:rPr lang="en-US" sz="2811" dirty="0" err="1" smtClean="0"/>
              <a:t>Naor</a:t>
            </a:r>
            <a:r>
              <a:rPr lang="en-US" sz="2811" dirty="0" smtClean="0"/>
              <a:t>-Yung “double-encryption” paradigm:</a:t>
            </a:r>
          </a:p>
          <a:p>
            <a:pPr lvl="1">
              <a:spcAft>
                <a:spcPts val="600"/>
              </a:spcAft>
            </a:pPr>
            <a:r>
              <a:rPr lang="en-US" sz="2595" u="sng" dirty="0" smtClean="0">
                <a:solidFill>
                  <a:schemeClr val="accent3">
                    <a:lumMod val="50000"/>
                  </a:schemeClr>
                </a:solidFill>
              </a:rPr>
              <a:t>Traditional view:</a:t>
            </a:r>
            <a:r>
              <a:rPr lang="en-US" sz="2595" dirty="0" smtClean="0">
                <a:solidFill>
                  <a:schemeClr val="accent3">
                    <a:lumMod val="50000"/>
                  </a:schemeClr>
                </a:solidFill>
              </a:rPr>
              <a:t>  “CPA-encrypting message </a:t>
            </a:r>
            <a:r>
              <a:rPr lang="en-US" sz="2595" dirty="0" err="1" smtClean="0">
                <a:solidFill>
                  <a:schemeClr val="accent1"/>
                </a:solidFill>
              </a:rPr>
              <a:t>m</a:t>
            </a:r>
            <a:r>
              <a:rPr lang="en-US" sz="2595" dirty="0" smtClean="0">
                <a:solidFill>
                  <a:schemeClr val="accent1"/>
                </a:solidFill>
              </a:rPr>
              <a:t> </a:t>
            </a:r>
            <a:r>
              <a:rPr lang="en-US" sz="2595" dirty="0" smtClean="0">
                <a:solidFill>
                  <a:schemeClr val="accent3">
                    <a:lumMod val="50000"/>
                  </a:schemeClr>
                </a:solidFill>
              </a:rPr>
              <a:t>under 2 keys and proving plaintext equality”</a:t>
            </a:r>
          </a:p>
          <a:p>
            <a:pPr lvl="1">
              <a:spcAft>
                <a:spcPts val="600"/>
              </a:spcAft>
            </a:pPr>
            <a:r>
              <a:rPr lang="en-US" sz="2595" u="sng" dirty="0" smtClean="0">
                <a:solidFill>
                  <a:schemeClr val="accent3">
                    <a:lumMod val="50000"/>
                  </a:schemeClr>
                </a:solidFill>
              </a:rPr>
              <a:t>Simulation-extractability view:</a:t>
            </a:r>
            <a:r>
              <a:rPr lang="en-US" sz="2595" dirty="0" smtClean="0">
                <a:solidFill>
                  <a:schemeClr val="accent3">
                    <a:lumMod val="50000"/>
                  </a:schemeClr>
                </a:solidFill>
              </a:rPr>
              <a:t>  “CPA-encrypting message </a:t>
            </a:r>
            <a:r>
              <a:rPr lang="en-US" sz="2595" dirty="0" err="1" smtClean="0">
                <a:solidFill>
                  <a:srgbClr val="D16349"/>
                </a:solidFill>
              </a:rPr>
              <a:t>m</a:t>
            </a:r>
            <a:r>
              <a:rPr lang="en-US" sz="2595" dirty="0" smtClean="0">
                <a:solidFill>
                  <a:srgbClr val="D16349"/>
                </a:solidFill>
              </a:rPr>
              <a:t> </a:t>
            </a:r>
            <a:r>
              <a:rPr lang="en-US" sz="2595" dirty="0" smtClean="0">
                <a:solidFill>
                  <a:schemeClr val="accent3">
                    <a:lumMod val="50000"/>
                  </a:schemeClr>
                </a:solidFill>
              </a:rPr>
              <a:t>and proving one knows the plaintext”</a:t>
            </a:r>
          </a:p>
          <a:p>
            <a:pPr>
              <a:spcAft>
                <a:spcPts val="600"/>
              </a:spcAft>
            </a:pPr>
            <a:r>
              <a:rPr lang="en-US" sz="2811" dirty="0" smtClean="0"/>
              <a:t>More intuitive way to see CPA-to-CCA transformation (following intuition of RS’91)</a:t>
            </a:r>
          </a:p>
          <a:p>
            <a:pPr>
              <a:spcAft>
                <a:spcPts val="600"/>
              </a:spcAft>
            </a:pPr>
            <a:r>
              <a:rPr lang="en-US" sz="2811" dirty="0" smtClean="0"/>
              <a:t>2</a:t>
            </a:r>
            <a:r>
              <a:rPr lang="en-US" sz="2811" baseline="30000" dirty="0" smtClean="0"/>
              <a:t>nd</a:t>
            </a:r>
            <a:r>
              <a:rPr lang="en-US" sz="2811" dirty="0" smtClean="0"/>
              <a:t> </a:t>
            </a:r>
            <a:r>
              <a:rPr lang="en-US" sz="2811" dirty="0" err="1" smtClean="0"/>
              <a:t>tSE</a:t>
            </a:r>
            <a:r>
              <a:rPr lang="en-US" sz="2811" dirty="0" smtClean="0"/>
              <a:t> construction allows for efficient instantiation</a:t>
            </a:r>
          </a:p>
          <a:p>
            <a:pPr lvl="1"/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D16349"/>
                </a:solidFill>
              </a:rPr>
              <a:t>tSE</a:t>
            </a:r>
            <a:r>
              <a:rPr lang="en-US" dirty="0" smtClean="0">
                <a:solidFill>
                  <a:srgbClr val="D16349"/>
                </a:solidFill>
              </a:rPr>
              <a:t> NIZK</a:t>
            </a:r>
            <a:endParaRPr lang="en-US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503920" cy="2990910"/>
          </a:xfrm>
        </p:spPr>
        <p:txBody>
          <a:bodyPr>
            <a:normAutofit/>
          </a:bodyPr>
          <a:lstStyle/>
          <a:p>
            <a:r>
              <a:rPr lang="en-US" dirty="0" smtClean="0"/>
              <a:t>NIZK with extra property: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Setup also generates extraction key </a:t>
            </a:r>
            <a:r>
              <a:rPr lang="en-US" sz="2400" dirty="0" smtClean="0">
                <a:solidFill>
                  <a:schemeClr val="accent1"/>
                </a:solidFill>
              </a:rPr>
              <a:t>EK</a:t>
            </a:r>
          </a:p>
          <a:p>
            <a:pPr lvl="1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Adversary sees many fake proofs </a:t>
            </a:r>
            <a:r>
              <a:rPr lang="en-US" sz="2400" dirty="0" err="1" smtClean="0">
                <a:solidFill>
                  <a:srgbClr val="D16349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D16349"/>
                </a:solidFill>
              </a:rPr>
              <a:t>i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true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statements </a:t>
            </a:r>
            <a:r>
              <a:rPr lang="en-US" sz="2400" dirty="0" smtClean="0">
                <a:solidFill>
                  <a:srgbClr val="D16349"/>
                </a:solidFill>
              </a:rPr>
              <a:t>x</a:t>
            </a:r>
            <a:r>
              <a:rPr lang="en-US" sz="2400" baseline="-25000" dirty="0" smtClean="0">
                <a:solidFill>
                  <a:srgbClr val="D16349"/>
                </a:solidFill>
              </a:rPr>
              <a:t>i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of his choice.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If adversary produces valid proof </a:t>
            </a:r>
            <a:r>
              <a:rPr lang="en-US" sz="2400" dirty="0" err="1" smtClean="0">
                <a:solidFill>
                  <a:srgbClr val="D16349"/>
                </a:solidFill>
              </a:rPr>
              <a:t>π</a:t>
            </a:r>
            <a:r>
              <a:rPr lang="en-US" sz="2400" dirty="0" smtClean="0">
                <a:solidFill>
                  <a:srgbClr val="D16349"/>
                </a:solidFill>
              </a:rPr>
              <a:t>*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for a 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new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statement </a:t>
            </a:r>
            <a:r>
              <a:rPr lang="en-US" sz="2400" dirty="0" err="1" smtClean="0">
                <a:solidFill>
                  <a:srgbClr val="D16349"/>
                </a:solidFill>
              </a:rPr>
              <a:t>x</a:t>
            </a:r>
            <a:r>
              <a:rPr lang="en-US" sz="2400" dirty="0" smtClean="0">
                <a:solidFill>
                  <a:srgbClr val="D16349"/>
                </a:solidFill>
              </a:rPr>
              <a:t>*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, then can obtain (using </a:t>
            </a:r>
            <a:r>
              <a:rPr lang="en-US" sz="2400" dirty="0" smtClean="0">
                <a:solidFill>
                  <a:srgbClr val="D16349"/>
                </a:solidFill>
              </a:rPr>
              <a:t>EK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) a valid witness </a:t>
            </a:r>
            <a:r>
              <a:rPr lang="en-US" sz="2400" dirty="0" err="1" smtClean="0">
                <a:solidFill>
                  <a:srgbClr val="D16349"/>
                </a:solidFill>
              </a:rPr>
              <a:t>w</a:t>
            </a:r>
            <a:r>
              <a:rPr lang="en-US" sz="2400" dirty="0" smtClean="0">
                <a:solidFill>
                  <a:srgbClr val="D16349"/>
                </a:solidFill>
              </a:rPr>
              <a:t>*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for </a:t>
            </a:r>
            <a:r>
              <a:rPr lang="en-US" sz="2400" dirty="0" err="1" smtClean="0">
                <a:solidFill>
                  <a:srgbClr val="D16349"/>
                </a:solidFill>
              </a:rPr>
              <a:t>x</a:t>
            </a:r>
            <a:r>
              <a:rPr lang="en-US" sz="2400" dirty="0" smtClean="0">
                <a:solidFill>
                  <a:srgbClr val="D16349"/>
                </a:solidFill>
              </a:rPr>
              <a:t>*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               (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ie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R(x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*,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w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*) = 1). </a:t>
            </a:r>
          </a:p>
          <a:p>
            <a:pPr lvl="1"/>
            <a:endParaRPr lang="en-US" sz="23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n-US" sz="23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76300" y="4305180"/>
            <a:ext cx="7581900" cy="1562220"/>
            <a:chOff x="495300" y="4629090"/>
            <a:chExt cx="7581900" cy="1562220"/>
          </a:xfrm>
        </p:grpSpPr>
        <p:pic>
          <p:nvPicPr>
            <p:cNvPr id="4" name="Picture 7" descr="C:\Documents and Settings\daniel wichs\Local Settings\Temporary Internet Files\Content.IE5\ATUNA1IJ\MCj0435931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4876800"/>
              <a:ext cx="1408578" cy="1066800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533400" y="4724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000" baseline="-25000" dirty="0" smtClean="0">
                  <a:latin typeface="Lucida Grande"/>
                  <a:ea typeface="Lucida Grande"/>
                  <a:cs typeface="Lucida Grande"/>
                </a:rPr>
                <a:t>2</a:t>
              </a:r>
              <a:endParaRPr lang="en-US" sz="2000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76300" y="462909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000" baseline="-25000" dirty="0" smtClean="0">
                  <a:latin typeface="Lucida Grande"/>
                  <a:ea typeface="Lucida Grande"/>
                  <a:cs typeface="Lucida Grande"/>
                </a:rPr>
                <a:t>1</a:t>
              </a:r>
              <a:endParaRPr lang="en-US" sz="20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8200" y="50292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000" baseline="-25000" dirty="0" smtClean="0">
                  <a:latin typeface="Lucida Grande"/>
                  <a:ea typeface="Lucida Grande"/>
                  <a:cs typeface="Lucida Grande"/>
                </a:rPr>
                <a:t>3</a:t>
              </a:r>
              <a:endParaRPr lang="en-US" sz="2000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300" y="57912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Lucida Grande"/>
                  <a:ea typeface="Lucida Grande"/>
                  <a:cs typeface="Lucida Grande"/>
                </a:rPr>
                <a:t>ϕ</a:t>
              </a:r>
              <a:r>
                <a:rPr lang="en-US" sz="2000" baseline="-25000" dirty="0" err="1" smtClean="0">
                  <a:latin typeface="Lucida Grande"/>
                  <a:ea typeface="Lucida Grande"/>
                  <a:cs typeface="Lucida Grande"/>
                </a:rPr>
                <a:t>q</a:t>
              </a:r>
              <a:endParaRPr lang="en-US" sz="20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7884" y="5606534"/>
              <a:ext cx="371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33800" y="5229255"/>
              <a:ext cx="2057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/>
                <a:t>         </a:t>
              </a:r>
              <a:r>
                <a:rPr lang="en-US" sz="2200" b="1" dirty="0" err="1" smtClean="0"/>
                <a:t>x</a:t>
              </a:r>
              <a:r>
                <a:rPr lang="en-US" sz="2200" b="1" dirty="0" smtClean="0"/>
                <a:t>*, </a:t>
              </a:r>
              <a:r>
                <a:rPr lang="en-US" sz="2200" b="1" dirty="0" err="1" smtClean="0"/>
                <a:t>π</a:t>
              </a:r>
              <a:r>
                <a:rPr lang="en-US" sz="2200" b="1" dirty="0" smtClean="0"/>
                <a:t>*</a:t>
              </a:r>
            </a:p>
            <a:p>
              <a:r>
                <a:rPr lang="en-US" sz="2000" dirty="0" smtClean="0"/>
                <a:t> </a:t>
              </a:r>
              <a:r>
                <a:rPr lang="en-US" sz="2000" dirty="0" err="1" smtClean="0"/>
                <a:t>Ver(x</a:t>
              </a:r>
              <a:r>
                <a:rPr lang="en-US" sz="2000" dirty="0" smtClean="0"/>
                <a:t>*, </a:t>
              </a:r>
              <a:r>
                <a:rPr lang="en-US" sz="2000" dirty="0" err="1" smtClean="0"/>
                <a:t>π</a:t>
              </a:r>
              <a:r>
                <a:rPr lang="en-US" sz="2000" dirty="0" smtClean="0"/>
                <a:t>*) =1</a:t>
              </a:r>
              <a:endParaRPr lang="en-US" sz="2000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200400" y="5484812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334000" y="54864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486400" y="502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EK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96000" y="5235714"/>
              <a:ext cx="1981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    </a:t>
              </a:r>
              <a:r>
                <a:rPr lang="en-US" sz="2200" b="1" dirty="0" err="1" smtClean="0"/>
                <a:t>w</a:t>
              </a:r>
              <a:r>
                <a:rPr lang="en-US" sz="2200" dirty="0" smtClean="0"/>
                <a:t>*</a:t>
              </a:r>
            </a:p>
            <a:p>
              <a:r>
                <a:rPr lang="en-US" dirty="0" err="1" smtClean="0"/>
                <a:t>R(x</a:t>
              </a:r>
              <a:r>
                <a:rPr lang="en-US" dirty="0" smtClean="0"/>
                <a:t>*, </a:t>
              </a:r>
              <a:r>
                <a:rPr lang="en-US" dirty="0" err="1" smtClean="0"/>
                <a:t>w</a:t>
              </a:r>
              <a:r>
                <a:rPr lang="en-US" dirty="0" smtClean="0"/>
                <a:t>*) = 1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52400" y="5753220"/>
            <a:ext cx="754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52537" y="6070684"/>
            <a:ext cx="6446711" cy="5078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700" dirty="0" smtClean="0"/>
              <a:t>CCA-encryption + (regular) NIZK </a:t>
            </a:r>
            <a:r>
              <a:rPr lang="en-US" sz="2700" dirty="0" err="1" smtClean="0">
                <a:sym typeface="Wingdings"/>
              </a:rPr>
              <a:t></a:t>
            </a:r>
            <a:r>
              <a:rPr lang="en-US" sz="2700" dirty="0" smtClean="0">
                <a:sym typeface="Wingdings"/>
              </a:rPr>
              <a:t> </a:t>
            </a:r>
            <a:r>
              <a:rPr lang="en-US" sz="2700" dirty="0" err="1" smtClean="0">
                <a:sym typeface="Wingdings"/>
              </a:rPr>
              <a:t>tSE</a:t>
            </a:r>
            <a:endParaRPr lang="en-US" sz="2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Variations of </a:t>
            </a:r>
            <a:r>
              <a:rPr lang="en-US" dirty="0" err="1" smtClean="0">
                <a:solidFill>
                  <a:schemeClr val="accent1"/>
                </a:solidFill>
              </a:rPr>
              <a:t>tSE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Strong SE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Adversary is required to provide a new statement/proof pair 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x</a:t>
            </a:r>
            <a:r>
              <a:rPr lang="en-US" dirty="0" smtClean="0">
                <a:solidFill>
                  <a:schemeClr val="accent1"/>
                </a:solidFill>
              </a:rPr>
              <a:t>*, </a:t>
            </a:r>
            <a:r>
              <a:rPr lang="en-US" dirty="0" err="1" smtClean="0">
                <a:solidFill>
                  <a:schemeClr val="accent1"/>
                </a:solidFill>
              </a:rPr>
              <a:t>π</a:t>
            </a:r>
            <a:r>
              <a:rPr lang="en-US" dirty="0" smtClean="0">
                <a:solidFill>
                  <a:schemeClr val="accent1"/>
                </a:solidFill>
              </a:rPr>
              <a:t>*)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instead of a new statement </a:t>
            </a:r>
            <a:r>
              <a:rPr lang="en-US" dirty="0" err="1" smtClean="0">
                <a:solidFill>
                  <a:srgbClr val="D16349"/>
                </a:solidFill>
              </a:rPr>
              <a:t>x</a:t>
            </a:r>
            <a:r>
              <a:rPr lang="en-US" dirty="0" smtClean="0">
                <a:solidFill>
                  <a:srgbClr val="D16349"/>
                </a:solidFill>
              </a:rPr>
              <a:t>*</a:t>
            </a:r>
          </a:p>
          <a:p>
            <a:pPr lvl="1"/>
            <a:endParaRPr lang="en-US" dirty="0" smtClean="0">
              <a:solidFill>
                <a:srgbClr val="D16349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D16349"/>
              </a:solidFill>
            </a:endParaRPr>
          </a:p>
          <a:p>
            <a:r>
              <a:rPr lang="en-US" dirty="0" smtClean="0"/>
              <a:t>Any-SE (</a:t>
            </a:r>
            <a:r>
              <a:rPr lang="en-US" dirty="0" err="1" smtClean="0"/>
              <a:t>aSE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Adversary can see proofs for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false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statements, as well as true.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Similar to notion of simulation-sound extractability of Gro’06.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Implicitly used in KV’09, NS’09 and in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Naor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-Yung paradigm</a:t>
            </a:r>
          </a:p>
          <a:p>
            <a:pPr lvl="1"/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Stronger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than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tSE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but NOT needed for leakage-resilient constructions!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844969"/>
            <a:ext cx="7467600" cy="5078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700" dirty="0" smtClean="0"/>
              <a:t>   </a:t>
            </a:r>
            <a:r>
              <a:rPr lang="en-US" sz="2500" dirty="0" smtClean="0"/>
              <a:t>one-time signature + (regular) </a:t>
            </a:r>
            <a:r>
              <a:rPr lang="en-US" sz="2500" dirty="0" err="1" smtClean="0"/>
              <a:t>tSE</a:t>
            </a:r>
            <a:r>
              <a:rPr lang="en-US" sz="2500" dirty="0" smtClean="0"/>
              <a:t> </a:t>
            </a:r>
            <a:r>
              <a:rPr lang="en-US" sz="2500" dirty="0" err="1" smtClean="0">
                <a:sym typeface="Wingdings"/>
              </a:rPr>
              <a:t></a:t>
            </a:r>
            <a:r>
              <a:rPr lang="en-US" sz="2500" dirty="0" smtClean="0">
                <a:sym typeface="Wingdings"/>
              </a:rPr>
              <a:t> strong </a:t>
            </a:r>
            <a:r>
              <a:rPr lang="en-US" sz="2500" dirty="0" err="1" smtClean="0">
                <a:sym typeface="Wingdings"/>
              </a:rPr>
              <a:t>tSE</a:t>
            </a:r>
            <a:endParaRPr lang="en-US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6099048"/>
            <a:ext cx="5410200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500" dirty="0" smtClean="0"/>
              <a:t>   CPA-encryption + </a:t>
            </a:r>
            <a:r>
              <a:rPr lang="en-US" sz="2500" dirty="0" err="1" smtClean="0"/>
              <a:t>ss</a:t>
            </a:r>
            <a:r>
              <a:rPr lang="en-US" sz="2500" dirty="0" smtClean="0"/>
              <a:t>-NIZK </a:t>
            </a:r>
            <a:r>
              <a:rPr lang="en-US" sz="2500" dirty="0" err="1" smtClean="0">
                <a:sym typeface="Wingdings"/>
              </a:rPr>
              <a:t></a:t>
            </a:r>
            <a:r>
              <a:rPr lang="en-US" sz="2500" dirty="0" smtClean="0">
                <a:sym typeface="Wingdings"/>
              </a:rPr>
              <a:t> </a:t>
            </a:r>
            <a:r>
              <a:rPr lang="en-US" sz="2500" dirty="0" err="1" smtClean="0">
                <a:sym typeface="Wingdings"/>
              </a:rPr>
              <a:t>aSE</a:t>
            </a: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Our Results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62000" y="1492297"/>
            <a:ext cx="8074152" cy="4618092"/>
            <a:chOff x="762000" y="1492297"/>
            <a:chExt cx="8074152" cy="4618092"/>
          </a:xfrm>
        </p:grpSpPr>
        <p:sp>
          <p:nvSpPr>
            <p:cNvPr id="14" name="Rounded Rectangle 13"/>
            <p:cNvSpPr/>
            <p:nvPr/>
          </p:nvSpPr>
          <p:spPr>
            <a:xfrm>
              <a:off x="762000" y="1492297"/>
              <a:ext cx="8074152" cy="461809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03560" y="4602741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32744" y="4602741"/>
              <a:ext cx="1906548" cy="11213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81757" y="4602741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64584" y="4964668"/>
              <a:ext cx="188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LR-OWR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1758" y="4932539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Arial Black"/>
                  <a:cs typeface="Arial Black"/>
                </a:rPr>
                <a:t>tSE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34326" y="4806855"/>
              <a:ext cx="19966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 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signatures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5803724" y="5064458"/>
              <a:ext cx="507002" cy="281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32" name="Plus 31"/>
            <p:cNvSpPr/>
            <p:nvPr/>
          </p:nvSpPr>
          <p:spPr>
            <a:xfrm>
              <a:off x="3286389" y="4932539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1303560" y="3201615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532744" y="3201615"/>
              <a:ext cx="1906548" cy="11213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81757" y="3201615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09952" y="3399494"/>
              <a:ext cx="1881761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LR-CPA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81758" y="3531413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Strong </a:t>
              </a:r>
              <a:r>
                <a:rPr lang="en-US" dirty="0" err="1" smtClean="0">
                  <a:latin typeface="Arial Black"/>
                  <a:cs typeface="Arial Black"/>
                </a:rPr>
                <a:t>tSE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34326" y="3405729"/>
              <a:ext cx="1996605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LR-CCA 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44" name="Right Arrow 43"/>
            <p:cNvSpPr/>
            <p:nvPr/>
          </p:nvSpPr>
          <p:spPr>
            <a:xfrm>
              <a:off x="5803724" y="3663332"/>
              <a:ext cx="507002" cy="281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45" name="Plus 44"/>
            <p:cNvSpPr/>
            <p:nvPr/>
          </p:nvSpPr>
          <p:spPr>
            <a:xfrm>
              <a:off x="3286389" y="3531413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1303560" y="1775901"/>
              <a:ext cx="1842785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537368" y="1775901"/>
              <a:ext cx="1893563" cy="11213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875366" y="1775901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03560" y="1973780"/>
              <a:ext cx="1881761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CPA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875367" y="2105699"/>
              <a:ext cx="16992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Arial Black"/>
                  <a:cs typeface="Arial Black"/>
                </a:rPr>
                <a:t>aSE</a:t>
              </a:r>
              <a:endParaRPr lang="en-US" dirty="0" smtClean="0">
                <a:latin typeface="Arial Black"/>
                <a:cs typeface="Arial Black"/>
              </a:endParaRPr>
            </a:p>
            <a:p>
              <a:pPr algn="ctr"/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42689" y="1980015"/>
              <a:ext cx="1996605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CCA 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53" name="Right Arrow 52"/>
            <p:cNvSpPr/>
            <p:nvPr/>
          </p:nvSpPr>
          <p:spPr>
            <a:xfrm>
              <a:off x="5797332" y="2237618"/>
              <a:ext cx="507002" cy="281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54" name="Plus 53"/>
            <p:cNvSpPr/>
            <p:nvPr/>
          </p:nvSpPr>
          <p:spPr>
            <a:xfrm>
              <a:off x="3279998" y="2105699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Instantiations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LR Signatures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1132034" y="2079087"/>
            <a:ext cx="7174708" cy="3254913"/>
            <a:chOff x="1132034" y="1828800"/>
            <a:chExt cx="7174708" cy="3254913"/>
          </a:xfrm>
        </p:grpSpPr>
        <p:sp>
          <p:nvSpPr>
            <p:cNvPr id="33" name="Rectangle 32"/>
            <p:cNvSpPr/>
            <p:nvPr/>
          </p:nvSpPr>
          <p:spPr>
            <a:xfrm>
              <a:off x="1171010" y="1828800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00194" y="1828800"/>
              <a:ext cx="1906548" cy="11213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49207" y="1828800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32034" y="2190727"/>
              <a:ext cx="188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LR-OWR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49208" y="2158598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Arial Black"/>
                  <a:cs typeface="Arial Black"/>
                </a:rPr>
                <a:t>tSE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01776" y="2032914"/>
              <a:ext cx="19966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 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Signatures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55" name="Right Arrow 54"/>
            <p:cNvSpPr/>
            <p:nvPr/>
          </p:nvSpPr>
          <p:spPr>
            <a:xfrm>
              <a:off x="5671174" y="2290517"/>
              <a:ext cx="507002" cy="281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56" name="Plus 55"/>
            <p:cNvSpPr/>
            <p:nvPr/>
          </p:nvSpPr>
          <p:spPr>
            <a:xfrm>
              <a:off x="3153839" y="2158598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2527203" y="3962400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05400" y="3962400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488227" y="4191000"/>
              <a:ext cx="188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CCA Encryption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05401" y="4292198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NIZK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69" name="Plus 68"/>
            <p:cNvSpPr/>
            <p:nvPr/>
          </p:nvSpPr>
          <p:spPr>
            <a:xfrm>
              <a:off x="4510032" y="4292198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cxnSp>
          <p:nvCxnSpPr>
            <p:cNvPr id="70" name="Straight Arrow Connector 69"/>
            <p:cNvCxnSpPr/>
            <p:nvPr/>
          </p:nvCxnSpPr>
          <p:spPr>
            <a:xfrm rot="10800000" flipV="1">
              <a:off x="3352801" y="3124198"/>
              <a:ext cx="884955" cy="6096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4972850" y="3124198"/>
              <a:ext cx="1022890" cy="6096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LR Signatures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CCA-Secure Encryption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 (Linear) Cramer-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Shoup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[CS’98, Sha’07]</a:t>
            </a:r>
          </a:p>
          <a:p>
            <a:r>
              <a:rPr lang="en-US" dirty="0" smtClean="0"/>
              <a:t>NIZK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Groth-Sahai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proof system [GS’08]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LR-OWR from SPR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Public parameters: g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…,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h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…,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h</a:t>
            </a:r>
            <a:r>
              <a:rPr lang="en-US" baseline="-25000" dirty="0" err="1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ĝ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SXDH:  witness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dirty="0" smtClean="0">
                <a:solidFill>
                  <a:srgbClr val="AE00D5"/>
                </a:solidFill>
              </a:rPr>
              <a:t> = (x</a:t>
            </a:r>
            <a:r>
              <a:rPr lang="en-US" baseline="-25000" dirty="0" smtClean="0">
                <a:solidFill>
                  <a:srgbClr val="AE00D5"/>
                </a:solidFill>
              </a:rPr>
              <a:t>1</a:t>
            </a:r>
            <a:r>
              <a:rPr lang="en-US" dirty="0" smtClean="0">
                <a:solidFill>
                  <a:srgbClr val="AE00D5"/>
                </a:solidFill>
              </a:rPr>
              <a:t>, …,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baseline="-25000" dirty="0" err="1" smtClean="0">
                <a:solidFill>
                  <a:srgbClr val="AE00D5"/>
                </a:solidFill>
              </a:rPr>
              <a:t>n</a:t>
            </a:r>
            <a:r>
              <a:rPr lang="en-US" dirty="0" smtClean="0">
                <a:solidFill>
                  <a:srgbClr val="AE00D5"/>
                </a:solidFill>
              </a:rPr>
              <a:t>)</a:t>
            </a:r>
            <a:r>
              <a:rPr lang="en-US" dirty="0" smtClean="0">
                <a:solidFill>
                  <a:srgbClr val="415B5C"/>
                </a:solidFill>
              </a:rPr>
              <a:t>, statement </a:t>
            </a:r>
            <a:r>
              <a:rPr lang="en-US" dirty="0" err="1" smtClean="0">
                <a:solidFill>
                  <a:srgbClr val="0000FF"/>
                </a:solidFill>
              </a:rPr>
              <a:t>y</a:t>
            </a:r>
            <a:r>
              <a:rPr lang="en-US" dirty="0" smtClean="0">
                <a:solidFill>
                  <a:srgbClr val="415B5C"/>
                </a:solidFill>
              </a:rPr>
              <a:t>, such that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</a:rPr>
              <a:t>			      </a:t>
            </a:r>
            <a:r>
              <a:rPr lang="en-US" dirty="0" smtClean="0">
                <a:solidFill>
                  <a:srgbClr val="415B5C"/>
                </a:solidFill>
              </a:rPr>
              <a:t>e(g</a:t>
            </a:r>
            <a:r>
              <a:rPr lang="en-US" baseline="-25000" dirty="0" smtClean="0">
                <a:solidFill>
                  <a:srgbClr val="415B5C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smtClean="0">
                <a:solidFill>
                  <a:srgbClr val="AE00D5"/>
                </a:solidFill>
              </a:rPr>
              <a:t>x</a:t>
            </a:r>
            <a:r>
              <a:rPr lang="en-US" baseline="-25000" dirty="0" smtClean="0">
                <a:solidFill>
                  <a:srgbClr val="AE00D5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) … </a:t>
            </a:r>
            <a:r>
              <a:rPr lang="en-US" dirty="0" err="1" smtClean="0">
                <a:solidFill>
                  <a:srgbClr val="415B5C"/>
                </a:solidFill>
              </a:rPr>
              <a:t>e(g</a:t>
            </a:r>
            <a:r>
              <a:rPr lang="en-US" baseline="-25000" dirty="0" err="1" smtClean="0">
                <a:solidFill>
                  <a:srgbClr val="415B5C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baseline="-25000" dirty="0" err="1" smtClean="0">
                <a:solidFill>
                  <a:srgbClr val="AE00D5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) = </a:t>
            </a:r>
            <a:r>
              <a:rPr lang="en-US" dirty="0" err="1" smtClean="0">
                <a:solidFill>
                  <a:srgbClr val="415B5C"/>
                </a:solidFill>
              </a:rPr>
              <a:t>e(</a:t>
            </a:r>
            <a:r>
              <a:rPr lang="en-US" dirty="0" err="1" smtClean="0">
                <a:solidFill>
                  <a:srgbClr val="0000FF"/>
                </a:solidFill>
              </a:rPr>
              <a:t>y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415B5C"/>
                </a:solidFill>
              </a:rPr>
              <a:t>ĝ</a:t>
            </a:r>
            <a:r>
              <a:rPr lang="en-US" dirty="0" smtClean="0">
                <a:solidFill>
                  <a:srgbClr val="415B5C"/>
                </a:solidFill>
              </a:rPr>
              <a:t>)  </a:t>
            </a:r>
          </a:p>
          <a:p>
            <a:pPr lvl="1"/>
            <a:r>
              <a:rPr lang="en-US" dirty="0" smtClean="0">
                <a:solidFill>
                  <a:srgbClr val="415B5C"/>
                </a:solidFill>
              </a:rPr>
              <a:t>DLIN:   witness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dirty="0" smtClean="0">
                <a:solidFill>
                  <a:srgbClr val="AE00D5"/>
                </a:solidFill>
              </a:rPr>
              <a:t> = (x</a:t>
            </a:r>
            <a:r>
              <a:rPr lang="en-US" baseline="-25000" dirty="0" smtClean="0">
                <a:solidFill>
                  <a:srgbClr val="AE00D5"/>
                </a:solidFill>
              </a:rPr>
              <a:t>1</a:t>
            </a:r>
            <a:r>
              <a:rPr lang="en-US" dirty="0" smtClean="0">
                <a:solidFill>
                  <a:srgbClr val="AE00D5"/>
                </a:solidFill>
              </a:rPr>
              <a:t>, …,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baseline="-25000" dirty="0" err="1" smtClean="0">
                <a:solidFill>
                  <a:srgbClr val="AE00D5"/>
                </a:solidFill>
              </a:rPr>
              <a:t>n</a:t>
            </a:r>
            <a:r>
              <a:rPr lang="en-US" dirty="0" smtClean="0">
                <a:solidFill>
                  <a:srgbClr val="AE00D5"/>
                </a:solidFill>
              </a:rPr>
              <a:t>)</a:t>
            </a:r>
            <a:r>
              <a:rPr lang="en-US" dirty="0" smtClean="0">
                <a:solidFill>
                  <a:srgbClr val="415B5C"/>
                </a:solidFill>
              </a:rPr>
              <a:t>, statement </a:t>
            </a:r>
            <a:r>
              <a:rPr lang="en-US" dirty="0" err="1" smtClean="0">
                <a:solidFill>
                  <a:srgbClr val="0000FF"/>
                </a:solidFill>
              </a:rPr>
              <a:t>y</a:t>
            </a:r>
            <a:r>
              <a:rPr lang="en-US" dirty="0" smtClean="0">
                <a:solidFill>
                  <a:srgbClr val="0000FF"/>
                </a:solidFill>
              </a:rPr>
              <a:t> = (y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, y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r>
              <a:rPr lang="en-US" dirty="0" smtClean="0">
                <a:solidFill>
                  <a:srgbClr val="415B5C"/>
                </a:solidFill>
              </a:rPr>
              <a:t>, such that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</a:rPr>
              <a:t>			      </a:t>
            </a:r>
            <a:r>
              <a:rPr lang="en-US" dirty="0" smtClean="0">
                <a:solidFill>
                  <a:srgbClr val="415B5C"/>
                </a:solidFill>
              </a:rPr>
              <a:t>e(g</a:t>
            </a:r>
            <a:r>
              <a:rPr lang="en-US" baseline="-25000" dirty="0" smtClean="0">
                <a:solidFill>
                  <a:srgbClr val="415B5C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smtClean="0">
                <a:solidFill>
                  <a:srgbClr val="AE00D5"/>
                </a:solidFill>
              </a:rPr>
              <a:t>x</a:t>
            </a:r>
            <a:r>
              <a:rPr lang="en-US" baseline="-25000" dirty="0" smtClean="0">
                <a:solidFill>
                  <a:srgbClr val="AE00D5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) … </a:t>
            </a:r>
            <a:r>
              <a:rPr lang="en-US" dirty="0" err="1" smtClean="0">
                <a:solidFill>
                  <a:srgbClr val="415B5C"/>
                </a:solidFill>
              </a:rPr>
              <a:t>e(g</a:t>
            </a:r>
            <a:r>
              <a:rPr lang="en-US" baseline="-25000" dirty="0" err="1" smtClean="0">
                <a:solidFill>
                  <a:srgbClr val="415B5C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baseline="-25000" dirty="0" err="1" smtClean="0">
                <a:solidFill>
                  <a:srgbClr val="AE00D5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) = e(</a:t>
            </a:r>
            <a:r>
              <a:rPr lang="en-US" dirty="0" smtClean="0">
                <a:solidFill>
                  <a:srgbClr val="0000FF"/>
                </a:solidFill>
              </a:rPr>
              <a:t>y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415B5C"/>
                </a:solidFill>
              </a:rPr>
              <a:t>g</a:t>
            </a:r>
            <a:r>
              <a:rPr lang="en-US" dirty="0" smtClean="0">
                <a:solidFill>
                  <a:srgbClr val="415B5C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	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</a:rPr>
              <a:t>			      </a:t>
            </a:r>
            <a:r>
              <a:rPr lang="en-US" dirty="0" smtClean="0">
                <a:solidFill>
                  <a:srgbClr val="415B5C"/>
                </a:solidFill>
              </a:rPr>
              <a:t>e(h</a:t>
            </a:r>
            <a:r>
              <a:rPr lang="en-US" baseline="-25000" dirty="0" smtClean="0">
                <a:solidFill>
                  <a:srgbClr val="415B5C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smtClean="0">
                <a:solidFill>
                  <a:srgbClr val="AE00D5"/>
                </a:solidFill>
              </a:rPr>
              <a:t>x</a:t>
            </a:r>
            <a:r>
              <a:rPr lang="en-US" baseline="-25000" dirty="0" smtClean="0">
                <a:solidFill>
                  <a:srgbClr val="AE00D5"/>
                </a:solidFill>
              </a:rPr>
              <a:t>1</a:t>
            </a:r>
            <a:r>
              <a:rPr lang="en-US" dirty="0" smtClean="0">
                <a:solidFill>
                  <a:srgbClr val="415B5C"/>
                </a:solidFill>
              </a:rPr>
              <a:t>) … </a:t>
            </a:r>
            <a:r>
              <a:rPr lang="en-US" dirty="0" err="1" smtClean="0">
                <a:solidFill>
                  <a:srgbClr val="415B5C"/>
                </a:solidFill>
              </a:rPr>
              <a:t>e(h</a:t>
            </a:r>
            <a:r>
              <a:rPr lang="en-US" baseline="-25000" dirty="0" err="1" smtClean="0">
                <a:solidFill>
                  <a:srgbClr val="415B5C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AE00D5"/>
                </a:solidFill>
              </a:rPr>
              <a:t>x</a:t>
            </a:r>
            <a:r>
              <a:rPr lang="en-US" baseline="-25000" dirty="0" err="1" smtClean="0">
                <a:solidFill>
                  <a:srgbClr val="AE00D5"/>
                </a:solidFill>
              </a:rPr>
              <a:t>n</a:t>
            </a:r>
            <a:r>
              <a:rPr lang="en-US" dirty="0" smtClean="0">
                <a:solidFill>
                  <a:srgbClr val="415B5C"/>
                </a:solidFill>
              </a:rPr>
              <a:t>) = e(</a:t>
            </a:r>
            <a:r>
              <a:rPr lang="en-US" dirty="0" smtClean="0">
                <a:solidFill>
                  <a:srgbClr val="0000FF"/>
                </a:solidFill>
              </a:rPr>
              <a:t>y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415B5C"/>
                </a:solidFill>
              </a:rPr>
              <a:t>, </a:t>
            </a:r>
            <a:r>
              <a:rPr lang="en-US" dirty="0" err="1" smtClean="0">
                <a:solidFill>
                  <a:srgbClr val="415B5C"/>
                </a:solidFill>
              </a:rPr>
              <a:t>ĝ</a:t>
            </a:r>
            <a:r>
              <a:rPr lang="en-US" dirty="0" smtClean="0">
                <a:solidFill>
                  <a:srgbClr val="415B5C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LR CCA-Secure Encryption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132034" y="2079087"/>
            <a:ext cx="7174708" cy="3331113"/>
            <a:chOff x="1132034" y="1752600"/>
            <a:chExt cx="7174708" cy="3331113"/>
          </a:xfrm>
        </p:grpSpPr>
        <p:sp>
          <p:nvSpPr>
            <p:cNvPr id="11" name="Rectangle 10"/>
            <p:cNvSpPr/>
            <p:nvPr/>
          </p:nvSpPr>
          <p:spPr>
            <a:xfrm>
              <a:off x="1171010" y="1752600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00194" y="1752600"/>
              <a:ext cx="1906548" cy="11213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49207" y="1752600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77402" y="1950479"/>
              <a:ext cx="1881761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LR-CPA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49208" y="2082398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Strong </a:t>
              </a:r>
              <a:r>
                <a:rPr lang="en-US" dirty="0" err="1" smtClean="0">
                  <a:latin typeface="Arial Black"/>
                  <a:cs typeface="Arial Black"/>
                </a:rPr>
                <a:t>tSE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01776" y="1956714"/>
              <a:ext cx="1996605" cy="799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LR-CCA encryption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5671174" y="2214317"/>
              <a:ext cx="507002" cy="28197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4">
                  <a:shade val="70000"/>
                  <a:satMod val="105000"/>
                </a:schemeClr>
              </a:contourClr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sp>
        <p:sp>
          <p:nvSpPr>
            <p:cNvPr id="18" name="Plus 17"/>
            <p:cNvSpPr/>
            <p:nvPr/>
          </p:nvSpPr>
          <p:spPr>
            <a:xfrm>
              <a:off x="3153839" y="2082398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3749208" y="3962400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327405" y="3962400"/>
              <a:ext cx="1699284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10232" y="4191000"/>
              <a:ext cx="188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CCA Encryption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27406" y="4292198"/>
              <a:ext cx="1699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NIZK</a:t>
              </a:r>
              <a:endParaRPr lang="en-US" dirty="0">
                <a:latin typeface="Arial Black"/>
                <a:cs typeface="Arial Black"/>
              </a:endParaRPr>
            </a:p>
          </p:txBody>
        </p:sp>
        <p:sp>
          <p:nvSpPr>
            <p:cNvPr id="23" name="Plus 22"/>
            <p:cNvSpPr/>
            <p:nvPr/>
          </p:nvSpPr>
          <p:spPr>
            <a:xfrm>
              <a:off x="5732037" y="4292198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171010" y="3962400"/>
              <a:ext cx="1849176" cy="11213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2034" y="4191000"/>
              <a:ext cx="188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OT</a:t>
              </a:r>
            </a:p>
            <a:p>
              <a:pPr algn="ctr"/>
              <a:r>
                <a:rPr lang="en-US" dirty="0" smtClean="0">
                  <a:latin typeface="Arial Black"/>
                  <a:cs typeface="Arial Black"/>
                </a:rPr>
                <a:t>Signature</a:t>
              </a:r>
            </a:p>
          </p:txBody>
        </p:sp>
        <p:sp>
          <p:nvSpPr>
            <p:cNvPr id="28" name="Plus 27"/>
            <p:cNvSpPr/>
            <p:nvPr/>
          </p:nvSpPr>
          <p:spPr>
            <a:xfrm>
              <a:off x="3153839" y="4292198"/>
              <a:ext cx="462818" cy="479857"/>
            </a:xfrm>
            <a:prstGeom prst="mathPlus">
              <a:avLst/>
            </a:prstGeom>
            <a:solidFill>
              <a:schemeClr val="tx1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</p:sp>
        <p:cxnSp>
          <p:nvCxnSpPr>
            <p:cNvPr id="30" name="Straight Arrow Connector 29"/>
            <p:cNvCxnSpPr/>
            <p:nvPr/>
          </p:nvCxnSpPr>
          <p:spPr>
            <a:xfrm rot="10800000" flipV="1">
              <a:off x="2468040" y="3124198"/>
              <a:ext cx="1242195" cy="6096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>
              <a:off x="4229102" y="3390900"/>
              <a:ext cx="6858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448492" y="3124198"/>
              <a:ext cx="1485708" cy="6096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Leakage-Resilient Cryptography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Usual response from cryptographers:  </a:t>
            </a:r>
          </a:p>
          <a:p>
            <a:pPr lvl="1"/>
            <a:r>
              <a:rPr lang="en-US" sz="2500" dirty="0" smtClean="0">
                <a:solidFill>
                  <a:srgbClr val="D16349"/>
                </a:solidFill>
              </a:rPr>
              <a:t>Not our problem!</a:t>
            </a:r>
          </a:p>
          <a:p>
            <a:pPr lvl="1"/>
            <a:r>
              <a:rPr lang="en-US" sz="2500" dirty="0" smtClean="0">
                <a:solidFill>
                  <a:srgbClr val="415B5C"/>
                </a:solidFill>
              </a:rPr>
              <a:t>Blame the engineers,</a:t>
            </a:r>
          </a:p>
          <a:p>
            <a:pPr lvl="1">
              <a:buNone/>
            </a:pPr>
            <a:r>
              <a:rPr lang="en-US" sz="2500" dirty="0" smtClean="0">
                <a:solidFill>
                  <a:srgbClr val="415B5C"/>
                </a:solidFill>
              </a:rPr>
              <a:t>    the OS programmers, … </a:t>
            </a:r>
          </a:p>
          <a:p>
            <a:pPr>
              <a:spcAft>
                <a:spcPts val="1200"/>
              </a:spcAft>
              <a:buNone/>
            </a:pPr>
            <a:endParaRPr lang="en-US" sz="32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Leakage-Resilient Crypto:  Let’s try to help!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Primitives that remain </a:t>
            </a:r>
            <a:r>
              <a:rPr lang="en-US" sz="2500" dirty="0" smtClean="0">
                <a:solidFill>
                  <a:srgbClr val="D16349"/>
                </a:solidFill>
              </a:rPr>
              <a:t>provably </a:t>
            </a:r>
            <a:r>
              <a:rPr lang="en-US" sz="2500" dirty="0" smtClean="0">
                <a:solidFill>
                  <a:srgbClr val="415B5C"/>
                </a:solidFill>
              </a:rPr>
              <a:t>secure even if adversary sees some leakage of secret key.</a:t>
            </a:r>
          </a:p>
        </p:txBody>
      </p:sp>
      <p:pic>
        <p:nvPicPr>
          <p:cNvPr id="4" name="Picture 3" descr="2009-08-07-blame_toon_andGrantCardo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133600"/>
            <a:ext cx="2291417" cy="2057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360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LR CCA-Secure Encryption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CPA-Secure Encryption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 (Linear) Cramer-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Shoup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[CS’98, Sha’07]</a:t>
            </a:r>
          </a:p>
          <a:p>
            <a:r>
              <a:rPr lang="en-US" dirty="0" smtClean="0"/>
              <a:t>NIZK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Groth-Sahai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proof system [GS’08]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LR-CPA-Secure Encryption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In style of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ElGamal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Similar to ones used in CCS’09, NS’09 but more efficient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One-Time Signature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DLIN and SXDH: OT-signature of Gro’06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Any OT signature secure under DLIN or SXDH works (choose Gro’06 because of small size).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How Efficient?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5448" y="4724400"/>
          <a:ext cx="8836152" cy="179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4114800"/>
                <a:gridCol w="3425952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SXDH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DLIN</a:t>
                      </a:r>
                      <a:endParaRPr lang="en-US" dirty="0"/>
                    </a:p>
                  </a:txBody>
                  <a:tcPr anchor="ctr"/>
                </a:tc>
              </a:tr>
              <a:tr h="7721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Group elements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(2/ε) (2 +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λ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/ log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q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 + 15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(3/ε) (3 +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λ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/ log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q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 + 34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8928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elements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5448" y="2331720"/>
          <a:ext cx="883615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4114800"/>
                <a:gridCol w="3425952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SXDH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DLIN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Group elements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(9/ε) (1 +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ω(log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λ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)/ log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q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 + 24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(19/ε) (2 +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ω(log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λ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)/ log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q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 + 70 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q</a:t>
                      </a:r>
                      <a:r>
                        <a:rPr lang="en-US" b="1" baseline="-250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elements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5448" y="1905000"/>
            <a:ext cx="174955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500" dirty="0" smtClean="0"/>
              <a:t>Signatures</a:t>
            </a:r>
            <a:endParaRPr lang="en-US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155448" y="4267200"/>
            <a:ext cx="357835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n-US" sz="2500" dirty="0" smtClean="0"/>
              <a:t>CCA-Secure Encryption</a:t>
            </a:r>
            <a:endParaRPr 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1524000"/>
            <a:ext cx="525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For </a:t>
            </a:r>
            <a:r>
              <a:rPr lang="en-US" sz="2200" dirty="0" smtClean="0">
                <a:solidFill>
                  <a:schemeClr val="accent1"/>
                </a:solidFill>
              </a:rPr>
              <a:t>L=1 – </a:t>
            </a:r>
            <a:r>
              <a:rPr lang="en-US" sz="2200" dirty="0" err="1" smtClean="0">
                <a:solidFill>
                  <a:schemeClr val="accent1"/>
                </a:solidFill>
              </a:rPr>
              <a:t>ε</a:t>
            </a:r>
            <a:r>
              <a:rPr lang="en-US" sz="2200" dirty="0" smtClean="0">
                <a:solidFill>
                  <a:schemeClr val="accent1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and groups of order </a:t>
            </a:r>
            <a:r>
              <a:rPr lang="en-US" sz="2200" dirty="0" err="1" smtClean="0">
                <a:solidFill>
                  <a:srgbClr val="D16349"/>
                </a:solidFill>
              </a:rPr>
              <a:t>q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Our Contributions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42248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Conceptual Contributions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Definition of new primitive: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true-simulation extractable </a:t>
            </a:r>
            <a:r>
              <a:rPr lang="en-US" i="1" dirty="0" err="1" smtClean="0">
                <a:solidFill>
                  <a:schemeClr val="accent3">
                    <a:lumMod val="50000"/>
                  </a:schemeClr>
                </a:solidFill>
              </a:rPr>
              <a:t>NIZKs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New, more intuitive, view of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Naor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-Yung “double-decryption” paradigm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Unified view of prior leakage-resilient constructions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Technical Contributions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First signature, encryption, ID, and AKA schemes that simultaneously satisfy:</a:t>
            </a:r>
          </a:p>
          <a:p>
            <a:pPr lvl="2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Efficiency</a:t>
            </a:r>
          </a:p>
          <a:p>
            <a:pPr lvl="2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Strong Security</a:t>
            </a:r>
          </a:p>
          <a:p>
            <a:pPr lvl="2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Leakage Flexibility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Leakage Models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42248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Restricted vs. </a:t>
            </a:r>
            <a:r>
              <a:rPr lang="en-US" sz="3000" u="sng" dirty="0" smtClean="0">
                <a:solidFill>
                  <a:srgbClr val="000000"/>
                </a:solidFill>
              </a:rPr>
              <a:t>Memory</a:t>
            </a:r>
          </a:p>
          <a:p>
            <a:pPr lvl="1"/>
            <a:r>
              <a:rPr lang="en-US" sz="2500" dirty="0" smtClean="0">
                <a:solidFill>
                  <a:srgbClr val="415B5C"/>
                </a:solidFill>
              </a:rPr>
              <a:t>Restricted:  physical bits, AC0 circuits, OCLI, …</a:t>
            </a:r>
          </a:p>
          <a:p>
            <a:pPr lvl="1"/>
            <a:r>
              <a:rPr lang="en-US" sz="2500" u="sng" dirty="0" smtClean="0">
                <a:solidFill>
                  <a:srgbClr val="415B5C"/>
                </a:solidFill>
              </a:rPr>
              <a:t>Memory</a:t>
            </a:r>
            <a:r>
              <a:rPr lang="en-US" sz="2500" dirty="0" smtClean="0">
                <a:solidFill>
                  <a:srgbClr val="415B5C"/>
                </a:solidFill>
              </a:rPr>
              <a:t>: any efficiently computable function of 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SK</a:t>
            </a:r>
            <a:endParaRPr lang="en-US" sz="2500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000" u="sng" dirty="0" smtClean="0">
                <a:solidFill>
                  <a:srgbClr val="000000"/>
                </a:solidFill>
              </a:rPr>
              <a:t>One-time</a:t>
            </a:r>
            <a:r>
              <a:rPr lang="en-US" sz="3000" dirty="0" smtClean="0">
                <a:solidFill>
                  <a:srgbClr val="000000"/>
                </a:solidFill>
              </a:rPr>
              <a:t> vs. </a:t>
            </a:r>
            <a:r>
              <a:rPr lang="en-US" sz="3000" u="sng" dirty="0" smtClean="0">
                <a:solidFill>
                  <a:srgbClr val="000000"/>
                </a:solidFill>
              </a:rPr>
              <a:t>Continuous</a:t>
            </a:r>
          </a:p>
          <a:p>
            <a:pPr lvl="1"/>
            <a:r>
              <a:rPr lang="en-US" sz="2500" u="sng" dirty="0" smtClean="0">
                <a:solidFill>
                  <a:srgbClr val="415B5C"/>
                </a:solidFill>
              </a:rPr>
              <a:t>One-time:</a:t>
            </a:r>
            <a:r>
              <a:rPr lang="en-US" sz="2500" dirty="0" smtClean="0">
                <a:solidFill>
                  <a:srgbClr val="415B5C"/>
                </a:solidFill>
              </a:rPr>
              <a:t>  Number of bits adversary learns is bounded by </a:t>
            </a:r>
            <a:r>
              <a:rPr lang="en-US" sz="2500" dirty="0" smtClean="0">
                <a:solidFill>
                  <a:srgbClr val="D16349"/>
                </a:solidFill>
              </a:rPr>
              <a:t>leakage parameter</a:t>
            </a:r>
            <a:r>
              <a:rPr lang="en-US" sz="2500" dirty="0" smtClean="0">
                <a:solidFill>
                  <a:srgbClr val="415B5C"/>
                </a:solidFill>
              </a:rPr>
              <a:t> </a:t>
            </a:r>
            <a:r>
              <a:rPr lang="en-US" sz="2500" dirty="0" smtClean="0">
                <a:solidFill>
                  <a:srgbClr val="D16349"/>
                </a:solidFill>
              </a:rPr>
              <a:t>L</a:t>
            </a:r>
            <a:r>
              <a:rPr lang="en-US" sz="2500" dirty="0" smtClean="0">
                <a:solidFill>
                  <a:srgbClr val="415B5C"/>
                </a:solidFill>
              </a:rPr>
              <a:t>. </a:t>
            </a:r>
          </a:p>
          <a:p>
            <a:pPr lvl="1"/>
            <a:r>
              <a:rPr lang="en-US" sz="2500" u="sng" dirty="0" smtClean="0">
                <a:solidFill>
                  <a:srgbClr val="415B5C"/>
                </a:solidFill>
              </a:rPr>
              <a:t>Continuous:</a:t>
            </a:r>
            <a:endParaRPr lang="en-US" sz="2500" i="1" u="sng" dirty="0" smtClean="0">
              <a:solidFill>
                <a:srgbClr val="415B5C"/>
              </a:solidFill>
            </a:endParaRPr>
          </a:p>
          <a:p>
            <a:pPr lvl="2"/>
            <a:r>
              <a:rPr lang="en-US" sz="2300" dirty="0" smtClean="0">
                <a:solidFill>
                  <a:srgbClr val="415B5C"/>
                </a:solidFill>
              </a:rPr>
              <a:t>SK updated periodically.</a:t>
            </a:r>
          </a:p>
          <a:p>
            <a:pPr lvl="2"/>
            <a:r>
              <a:rPr lang="en-US" sz="2300" dirty="0" smtClean="0">
                <a:solidFill>
                  <a:srgbClr val="415B5C"/>
                </a:solidFill>
              </a:rPr>
              <a:t>Number of bits bounded by </a:t>
            </a:r>
            <a:r>
              <a:rPr lang="en-US" sz="2300" dirty="0" smtClean="0">
                <a:solidFill>
                  <a:srgbClr val="D16349"/>
                </a:solidFill>
              </a:rPr>
              <a:t>L </a:t>
            </a:r>
            <a:r>
              <a:rPr lang="en-US" sz="2300" dirty="0" smtClean="0">
                <a:solidFill>
                  <a:srgbClr val="415B5C"/>
                </a:solidFill>
              </a:rPr>
              <a:t>in between updates but NOT overall.</a:t>
            </a:r>
          </a:p>
          <a:p>
            <a:r>
              <a:rPr lang="en-US" sz="3000" dirty="0" smtClean="0"/>
              <a:t>Our techniques can be applied in </a:t>
            </a:r>
            <a:r>
              <a:rPr lang="en-US" sz="3000" u="sng" dirty="0" smtClean="0"/>
              <a:t>both </a:t>
            </a:r>
            <a:r>
              <a:rPr lang="en-US" sz="3000" dirty="0" smtClean="0"/>
              <a:t>one-time and continuous models (also see DHLW’10 - FOCS).</a:t>
            </a:r>
            <a:endParaRPr lang="en-US" sz="3000" dirty="0" smtClean="0">
              <a:solidFill>
                <a:srgbClr val="415B5C"/>
              </a:solidFill>
            </a:endParaRPr>
          </a:p>
          <a:p>
            <a:pPr lvl="2">
              <a:buNone/>
            </a:pPr>
            <a:endParaRPr lang="en-US" sz="2300" dirty="0" smtClean="0">
              <a:solidFill>
                <a:srgbClr val="415B5C"/>
              </a:solidFill>
            </a:endParaRPr>
          </a:p>
          <a:p>
            <a:pPr lvl="1">
              <a:spcAft>
                <a:spcPts val="1200"/>
              </a:spcAft>
            </a:pPr>
            <a:endParaRPr lang="en-US" sz="2500" u="sng" dirty="0" smtClean="0">
              <a:solidFill>
                <a:srgbClr val="415B5C"/>
              </a:solidFill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33600" y="5862935"/>
            <a:ext cx="5105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Today will focus on One-Time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ransition advTm="1207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3 Desirable Properties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842248" cy="5102352"/>
          </a:xfrm>
        </p:spPr>
        <p:txBody>
          <a:bodyPr>
            <a:normAutofit fontScale="92500"/>
          </a:bodyPr>
          <a:lstStyle/>
          <a:p>
            <a:r>
              <a:rPr lang="en-US" sz="3100" dirty="0" smtClean="0">
                <a:solidFill>
                  <a:srgbClr val="000000"/>
                </a:solidFill>
              </a:rPr>
              <a:t>Strong Security</a:t>
            </a:r>
          </a:p>
          <a:p>
            <a:pPr lvl="1"/>
            <a:r>
              <a:rPr lang="en-US" sz="2600" dirty="0" smtClean="0">
                <a:solidFill>
                  <a:srgbClr val="415B5C"/>
                </a:solidFill>
              </a:rPr>
              <a:t>Satisfy strongest notion of security, even with leakage (e.g. </a:t>
            </a:r>
            <a:r>
              <a:rPr lang="en-US" sz="2600" dirty="0" smtClean="0">
                <a:solidFill>
                  <a:srgbClr val="D16349"/>
                </a:solidFill>
              </a:rPr>
              <a:t>CCA </a:t>
            </a:r>
            <a:r>
              <a:rPr lang="en-US" sz="2600" dirty="0" smtClean="0">
                <a:solidFill>
                  <a:srgbClr val="415B5C"/>
                </a:solidFill>
              </a:rPr>
              <a:t>encryption, </a:t>
            </a:r>
            <a:r>
              <a:rPr lang="en-US" sz="2600" dirty="0" smtClean="0">
                <a:solidFill>
                  <a:srgbClr val="D16349"/>
                </a:solidFill>
              </a:rPr>
              <a:t>EU-CMA </a:t>
            </a:r>
            <a:r>
              <a:rPr lang="en-US" sz="2600" dirty="0" smtClean="0">
                <a:solidFill>
                  <a:srgbClr val="415B5C"/>
                </a:solidFill>
              </a:rPr>
              <a:t>signatures)</a:t>
            </a:r>
          </a:p>
          <a:p>
            <a:r>
              <a:rPr lang="en-US" sz="3100" dirty="0" smtClean="0">
                <a:solidFill>
                  <a:srgbClr val="000000"/>
                </a:solidFill>
              </a:rPr>
              <a:t>Leakage Flexibility</a:t>
            </a:r>
          </a:p>
          <a:p>
            <a:pPr lvl="1"/>
            <a:r>
              <a:rPr lang="en-US" sz="2600" dirty="0" smtClean="0">
                <a:solidFill>
                  <a:srgbClr val="415B5C"/>
                </a:solidFill>
              </a:rPr>
              <a:t>Can set </a:t>
            </a:r>
            <a:r>
              <a:rPr lang="en-US" sz="2600" i="1" dirty="0" smtClean="0">
                <a:solidFill>
                  <a:srgbClr val="AE00D5"/>
                </a:solidFill>
              </a:rPr>
              <a:t>relative leakage</a:t>
            </a:r>
            <a:r>
              <a:rPr lang="en-US" sz="2600" dirty="0" smtClean="0">
                <a:solidFill>
                  <a:srgbClr val="AE00D5"/>
                </a:solidFill>
              </a:rPr>
              <a:t> L/|SK| </a:t>
            </a:r>
            <a:r>
              <a:rPr lang="en-US" sz="2600" dirty="0" smtClean="0">
                <a:solidFill>
                  <a:srgbClr val="415B5C"/>
                </a:solidFill>
              </a:rPr>
              <a:t>to be arbitrarily close to </a:t>
            </a:r>
            <a:r>
              <a:rPr lang="en-US" sz="2600" dirty="0" smtClean="0">
                <a:solidFill>
                  <a:srgbClr val="AE00D5"/>
                </a:solidFill>
              </a:rPr>
              <a:t>1</a:t>
            </a:r>
            <a:r>
              <a:rPr lang="en-US" sz="2600" dirty="0" smtClean="0">
                <a:solidFill>
                  <a:srgbClr val="415B5C"/>
                </a:solidFill>
              </a:rPr>
              <a:t>.</a:t>
            </a:r>
          </a:p>
          <a:p>
            <a:r>
              <a:rPr lang="en-US" sz="3100" dirty="0" smtClean="0"/>
              <a:t>Efficiency</a:t>
            </a:r>
          </a:p>
          <a:p>
            <a:pPr lvl="1"/>
            <a:r>
              <a:rPr lang="en-US" sz="2600" dirty="0" smtClean="0">
                <a:solidFill>
                  <a:srgbClr val="415B5C"/>
                </a:solidFill>
              </a:rPr>
              <a:t>Construction may be generic, but must have efficient instantiation </a:t>
            </a:r>
          </a:p>
          <a:p>
            <a:pPr lvl="2"/>
            <a:r>
              <a:rPr lang="en-US" sz="2400" dirty="0" smtClean="0">
                <a:solidFill>
                  <a:srgbClr val="415B5C"/>
                </a:solidFill>
              </a:rPr>
              <a:t>Think Cramer-</a:t>
            </a:r>
            <a:r>
              <a:rPr lang="en-US" sz="2400" dirty="0" err="1" smtClean="0">
                <a:solidFill>
                  <a:srgbClr val="415B5C"/>
                </a:solidFill>
              </a:rPr>
              <a:t>Shoup</a:t>
            </a:r>
            <a:r>
              <a:rPr lang="en-US" sz="2400" dirty="0" smtClean="0">
                <a:solidFill>
                  <a:srgbClr val="415B5C"/>
                </a:solidFill>
              </a:rPr>
              <a:t> vs. </a:t>
            </a:r>
            <a:r>
              <a:rPr lang="en-US" sz="2400" dirty="0" err="1" smtClean="0">
                <a:solidFill>
                  <a:srgbClr val="415B5C"/>
                </a:solidFill>
              </a:rPr>
              <a:t>Naor</a:t>
            </a:r>
            <a:r>
              <a:rPr lang="en-US" sz="2400" dirty="0" smtClean="0">
                <a:solidFill>
                  <a:srgbClr val="415B5C"/>
                </a:solidFill>
              </a:rPr>
              <a:t>-Yung</a:t>
            </a:r>
          </a:p>
          <a:p>
            <a:pPr lvl="1"/>
            <a:r>
              <a:rPr lang="en-US" sz="2600" dirty="0" smtClean="0">
                <a:solidFill>
                  <a:srgbClr val="415B5C"/>
                </a:solidFill>
              </a:rPr>
              <a:t>Based on standard assumptions</a:t>
            </a:r>
          </a:p>
          <a:p>
            <a:pPr lvl="1"/>
            <a:r>
              <a:rPr lang="en-US" sz="2600" dirty="0" smtClean="0">
                <a:solidFill>
                  <a:srgbClr val="415B5C"/>
                </a:solidFill>
              </a:rPr>
              <a:t>Without random oracles</a:t>
            </a:r>
            <a:endParaRPr lang="en-US" sz="3100" dirty="0" smtClean="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765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Prior Work - Signatures</a:t>
            </a:r>
            <a:endParaRPr lang="en-US" dirty="0">
              <a:solidFill>
                <a:srgbClr val="D1634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2" y="1676400"/>
          <a:ext cx="8534527" cy="341567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04590"/>
                <a:gridCol w="1555261"/>
                <a:gridCol w="2104177"/>
                <a:gridCol w="1463775"/>
                <a:gridCol w="1606724"/>
              </a:tblGrid>
              <a:tr h="6064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References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Leakage*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94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Random Oracle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½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ADW’09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Entropic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Random Oracle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00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KV’09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1750" y="5092077"/>
          <a:ext cx="8534400" cy="7620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31976"/>
                <a:gridCol w="1523872"/>
                <a:gridCol w="2057528"/>
                <a:gridCol w="1523872"/>
                <a:gridCol w="1597152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This Work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Existential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752" y="6019800"/>
            <a:ext cx="8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entries should have “- o(1)”.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48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6349"/>
                </a:solidFill>
              </a:rPr>
              <a:t>Prior Work - Encryption</a:t>
            </a:r>
            <a:endParaRPr lang="en-US" dirty="0">
              <a:solidFill>
                <a:srgbClr val="D1634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2" y="1676400"/>
          <a:ext cx="8534527" cy="3415677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04590"/>
                <a:gridCol w="1555261"/>
                <a:gridCol w="2104177"/>
                <a:gridCol w="1463775"/>
                <a:gridCol w="1606724"/>
              </a:tblGrid>
              <a:tr h="6064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References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Security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Leakage*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Efficient?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943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AGV’09, NS’09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CPA-Secure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dk1"/>
                          </a:solidFill>
                        </a:rPr>
                        <a:t>CCA-Secure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1/6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004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NS’09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dk1"/>
                          </a:solidFill>
                        </a:rPr>
                        <a:t>CCA-Secure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1750" y="5092077"/>
          <a:ext cx="8534400" cy="76200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79450"/>
                <a:gridCol w="1828800"/>
                <a:gridCol w="1905126"/>
                <a:gridCol w="1523872"/>
                <a:gridCol w="1597152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This Work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CCA-Secure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752" y="6031468"/>
            <a:ext cx="8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All entries should have “- o(1)”.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159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/>
                </a:solidFill>
              </a:rPr>
              <a:t>Our Results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3000" dirty="0" smtClean="0"/>
              <a:t>Construct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/>
              <a:t>Encryption and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/>
              <a:t>Signatures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>
                <a:solidFill>
                  <a:srgbClr val="D16349"/>
                </a:solidFill>
              </a:rPr>
              <a:t>CCA</a:t>
            </a:r>
            <a:r>
              <a:rPr lang="en-US" sz="2300" dirty="0" smtClean="0">
                <a:solidFill>
                  <a:srgbClr val="415B5C"/>
                </a:solidFill>
              </a:rPr>
              <a:t>-Secure Encryption and </a:t>
            </a:r>
            <a:r>
              <a:rPr lang="en-US" sz="2300" dirty="0" smtClean="0">
                <a:solidFill>
                  <a:srgbClr val="D16349"/>
                </a:solidFill>
              </a:rPr>
              <a:t>EU-CMA </a:t>
            </a:r>
            <a:r>
              <a:rPr lang="en-US" sz="2300" dirty="0" smtClean="0">
                <a:solidFill>
                  <a:srgbClr val="415B5C"/>
                </a:solidFill>
              </a:rPr>
              <a:t>Signatures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</a:rPr>
              <a:t>Relative leakage up to </a:t>
            </a:r>
            <a:r>
              <a:rPr lang="en-US" sz="2500" dirty="0" smtClean="0">
                <a:solidFill>
                  <a:srgbClr val="AE00D5"/>
                </a:solidFill>
              </a:rPr>
              <a:t>(1 – o(1)) 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Schemes are </a:t>
            </a:r>
            <a:r>
              <a:rPr lang="en-US" sz="2500" dirty="0" smtClean="0">
                <a:solidFill>
                  <a:srgbClr val="D16349"/>
                </a:solidFill>
              </a:rPr>
              <a:t>efficient</a:t>
            </a:r>
            <a:r>
              <a:rPr lang="en-US" sz="25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Assumptions:</a:t>
            </a:r>
          </a:p>
          <a:p>
            <a:pPr lvl="2">
              <a:spcAft>
                <a:spcPts val="600"/>
              </a:spcAft>
            </a:pPr>
            <a:r>
              <a:rPr lang="en-US" sz="2300" dirty="0" smtClean="0">
                <a:solidFill>
                  <a:srgbClr val="415B5C"/>
                </a:solidFill>
              </a:rPr>
              <a:t>Decision Linear (DLIN), or </a:t>
            </a:r>
          </a:p>
          <a:p>
            <a:pPr lvl="2">
              <a:spcAft>
                <a:spcPts val="600"/>
              </a:spcAft>
            </a:pPr>
            <a:r>
              <a:rPr lang="en-US" sz="2300" dirty="0" smtClean="0">
                <a:solidFill>
                  <a:srgbClr val="415B5C"/>
                </a:solidFill>
              </a:rPr>
              <a:t>DDH in bilinear groups (SXDH)</a:t>
            </a:r>
            <a:endParaRPr lang="en-US" sz="2500" dirty="0" smtClean="0"/>
          </a:p>
          <a:p>
            <a:pPr>
              <a:spcAft>
                <a:spcPts val="600"/>
              </a:spcAft>
            </a:pPr>
            <a:r>
              <a:rPr lang="en-US" sz="3000" dirty="0" smtClean="0">
                <a:solidFill>
                  <a:srgbClr val="000000"/>
                </a:solidFill>
              </a:rPr>
              <a:t>Construct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>
                <a:solidFill>
                  <a:srgbClr val="000000"/>
                </a:solidFill>
              </a:rPr>
              <a:t>ID Schemes and </a:t>
            </a:r>
            <a:r>
              <a:rPr lang="en-US" sz="3000" dirty="0" smtClean="0">
                <a:solidFill>
                  <a:srgbClr val="0000FF"/>
                </a:solidFill>
              </a:rPr>
              <a:t>LR </a:t>
            </a:r>
            <a:r>
              <a:rPr lang="en-US" sz="3000" dirty="0" smtClean="0">
                <a:solidFill>
                  <a:srgbClr val="000000"/>
                </a:solidFill>
              </a:rPr>
              <a:t>Authenticated Key Agreement (AKA) – see paper for details. </a:t>
            </a:r>
            <a:endParaRPr lang="en-US" sz="3000" dirty="0" smtClean="0"/>
          </a:p>
          <a:p>
            <a:pPr>
              <a:spcAft>
                <a:spcPts val="600"/>
              </a:spcAft>
            </a:pPr>
            <a:r>
              <a:rPr lang="en-US" sz="3000" dirty="0" smtClean="0"/>
              <a:t>New Conceptual Contributions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>
                <a:solidFill>
                  <a:srgbClr val="415B5C"/>
                </a:solidFill>
              </a:rPr>
              <a:t>Techniques that apply beyond leakage resilience</a:t>
            </a:r>
          </a:p>
          <a:p>
            <a:pPr lvl="1">
              <a:buNone/>
            </a:pP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advTm="542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.2|9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7.4|18.8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.4|2.3|5|9.1|38.9|37.: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:|3.9|10.4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:|6.2|10|6.1|4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7.1|13.7|10.6|4.2|11.4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0.4|3.6|4|8.3|17|9.4|33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4.1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5.7|34.2|11.7|26.7|30.3|9.9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7.8|13.1|33.8|16.5|2.9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4.4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7.8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9|4.:|6.9|5.6|1.5|9.9|13.3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8.4|19.7|1.8|2.9|13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.6|42.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2805</TotalTime>
  <Words>2583</Words>
  <Application>Microsoft Macintosh PowerPoint</Application>
  <PresentationFormat>On-screen Show (4:3)</PresentationFormat>
  <Paragraphs>512</Paragraphs>
  <Slides>42</Slides>
  <Notes>2</Notes>
  <HiddenSlides>17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Civic</vt:lpstr>
      <vt:lpstr>Efficient Public-Key Cryptography in the Presence of Leakage</vt:lpstr>
      <vt:lpstr>Background</vt:lpstr>
      <vt:lpstr>Background</vt:lpstr>
      <vt:lpstr>Leakage-Resilient Cryptography</vt:lpstr>
      <vt:lpstr>Leakage Models</vt:lpstr>
      <vt:lpstr>3 Desirable Properties</vt:lpstr>
      <vt:lpstr>Prior Work - Signatures</vt:lpstr>
      <vt:lpstr>Prior Work - Encryption</vt:lpstr>
      <vt:lpstr>Our Results</vt:lpstr>
      <vt:lpstr>Techniques of Prior Work</vt:lpstr>
      <vt:lpstr>Techniques of Prior Work</vt:lpstr>
      <vt:lpstr>Case Study: Naor-Yung Paradigm</vt:lpstr>
      <vt:lpstr>Our Abstraction</vt:lpstr>
      <vt:lpstr>What do we need?</vt:lpstr>
      <vt:lpstr>Solution in Prior Work</vt:lpstr>
      <vt:lpstr>Problems and an Observation</vt:lpstr>
      <vt:lpstr>True-Simulation Extractability</vt:lpstr>
      <vt:lpstr>Some Intuition</vt:lpstr>
      <vt:lpstr>But Wait… </vt:lpstr>
      <vt:lpstr>Back to Leakage Resilience</vt:lpstr>
      <vt:lpstr>Summary of Case Study</vt:lpstr>
      <vt:lpstr>Putting it all Together</vt:lpstr>
      <vt:lpstr>Another Application - Signatures</vt:lpstr>
      <vt:lpstr>Our Results</vt:lpstr>
      <vt:lpstr>Thank You!</vt:lpstr>
      <vt:lpstr>Motivation: Leakage-Resilient  Cryptography</vt:lpstr>
      <vt:lpstr>How to model leakage attacks?</vt:lpstr>
      <vt:lpstr>Prior Work – ID Schemes</vt:lpstr>
      <vt:lpstr>Prior Work - AKA</vt:lpstr>
      <vt:lpstr>Conceptual Contributions</vt:lpstr>
      <vt:lpstr>Our Conceptual Contributions</vt:lpstr>
      <vt:lpstr>Importance of tSE</vt:lpstr>
      <vt:lpstr>tSE NIZK</vt:lpstr>
      <vt:lpstr>Variations of tSE</vt:lpstr>
      <vt:lpstr>Our Results</vt:lpstr>
      <vt:lpstr>Instantiations</vt:lpstr>
      <vt:lpstr>LR Signatures</vt:lpstr>
      <vt:lpstr>LR Signatures</vt:lpstr>
      <vt:lpstr>LR CCA-Secure Encryption</vt:lpstr>
      <vt:lpstr>LR CCA-Secure Encryption</vt:lpstr>
      <vt:lpstr>How Efficient?</vt:lpstr>
      <vt:lpstr>Our Contributions</vt:lpstr>
    </vt:vector>
  </TitlesOfParts>
  <Company>Alt Castle,Inc.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 Against Continuous Memory Attacks</dc:title>
  <dc:creator>Adriana Lopez-Alt</dc:creator>
  <cp:lastModifiedBy>Adriana Lopez-Alt</cp:lastModifiedBy>
  <cp:revision>295</cp:revision>
  <cp:lastPrinted>2010-07-22T20:49:38Z</cp:lastPrinted>
  <dcterms:created xsi:type="dcterms:W3CDTF">2010-12-08T00:57:16Z</dcterms:created>
  <dcterms:modified xsi:type="dcterms:W3CDTF">2010-12-08T01:46:51Z</dcterms:modified>
</cp:coreProperties>
</file>