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3" r:id="rId3"/>
    <p:sldId id="258" r:id="rId4"/>
    <p:sldId id="293" r:id="rId5"/>
    <p:sldId id="301" r:id="rId6"/>
    <p:sldId id="274" r:id="rId7"/>
    <p:sldId id="271" r:id="rId8"/>
    <p:sldId id="289" r:id="rId9"/>
    <p:sldId id="272" r:id="rId10"/>
    <p:sldId id="290" r:id="rId11"/>
    <p:sldId id="299" r:id="rId12"/>
    <p:sldId id="295" r:id="rId13"/>
    <p:sldId id="279" r:id="rId14"/>
    <p:sldId id="291" r:id="rId15"/>
    <p:sldId id="292" r:id="rId16"/>
    <p:sldId id="297" r:id="rId17"/>
    <p:sldId id="298" r:id="rId18"/>
    <p:sldId id="281" r:id="rId19"/>
    <p:sldId id="282" r:id="rId20"/>
    <p:sldId id="305" r:id="rId21"/>
    <p:sldId id="304" r:id="rId22"/>
    <p:sldId id="303" r:id="rId23"/>
  </p:sldIdLst>
  <p:sldSz cx="10688638" cy="7562850"/>
  <p:notesSz cx="9144000" cy="6858000"/>
  <p:defaultTextStyle>
    <a:defPPr>
      <a:defRPr lang="es-ES"/>
    </a:defPPr>
    <a:lvl1pPr marL="0" algn="l" defTabSz="58374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3740" algn="l" defTabSz="58374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67476" algn="l" defTabSz="58374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1216" algn="l" defTabSz="58374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34954" algn="l" defTabSz="58374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18692" algn="l" defTabSz="58374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02431" algn="l" defTabSz="58374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86169" algn="l" defTabSz="58374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69910" algn="l" defTabSz="58374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39" autoAdjust="0"/>
  </p:normalViewPr>
  <p:slideViewPr>
    <p:cSldViewPr>
      <p:cViewPr varScale="1">
        <p:scale>
          <a:sx n="105" d="100"/>
          <a:sy n="105" d="100"/>
        </p:scale>
        <p:origin x="-1254" y="-90"/>
      </p:cViewPr>
      <p:guideLst>
        <p:guide orient="horz" pos="2382"/>
        <p:guide pos="33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9.wmf"/><Relationship Id="rId7" Type="http://schemas.openxmlformats.org/officeDocument/2006/relationships/image" Target="../media/image32.wmf"/><Relationship Id="rId2" Type="http://schemas.openxmlformats.org/officeDocument/2006/relationships/image" Target="../media/image28.wmf"/><Relationship Id="rId1" Type="http://schemas.openxmlformats.org/officeDocument/2006/relationships/image" Target="../media/image12.wmf"/><Relationship Id="rId6" Type="http://schemas.openxmlformats.org/officeDocument/2006/relationships/image" Target="../media/image13.wmf"/><Relationship Id="rId5" Type="http://schemas.openxmlformats.org/officeDocument/2006/relationships/image" Target="../media/image31.wmf"/><Relationship Id="rId10" Type="http://schemas.openxmlformats.org/officeDocument/2006/relationships/image" Target="../media/image35.wmf"/><Relationship Id="rId4" Type="http://schemas.openxmlformats.org/officeDocument/2006/relationships/image" Target="../media/image30.wmf"/><Relationship Id="rId9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8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12" Type="http://schemas.openxmlformats.org/officeDocument/2006/relationships/image" Target="../media/image47.wmf"/><Relationship Id="rId17" Type="http://schemas.openxmlformats.org/officeDocument/2006/relationships/image" Target="../media/image52.wmf"/><Relationship Id="rId2" Type="http://schemas.openxmlformats.org/officeDocument/2006/relationships/image" Target="../media/image37.wmf"/><Relationship Id="rId16" Type="http://schemas.openxmlformats.org/officeDocument/2006/relationships/image" Target="../media/image51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image" Target="../media/image40.wmf"/><Relationship Id="rId15" Type="http://schemas.openxmlformats.org/officeDocument/2006/relationships/image" Target="../media/image5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Relationship Id="rId14" Type="http://schemas.openxmlformats.org/officeDocument/2006/relationships/image" Target="../media/image4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64.wmf"/><Relationship Id="rId3" Type="http://schemas.openxmlformats.org/officeDocument/2006/relationships/image" Target="../media/image55.wmf"/><Relationship Id="rId7" Type="http://schemas.openxmlformats.org/officeDocument/2006/relationships/image" Target="../media/image58.wmf"/><Relationship Id="rId12" Type="http://schemas.openxmlformats.org/officeDocument/2006/relationships/image" Target="../media/image63.wmf"/><Relationship Id="rId2" Type="http://schemas.openxmlformats.org/officeDocument/2006/relationships/image" Target="../media/image15.wmf"/><Relationship Id="rId1" Type="http://schemas.openxmlformats.org/officeDocument/2006/relationships/image" Target="../media/image12.wmf"/><Relationship Id="rId6" Type="http://schemas.openxmlformats.org/officeDocument/2006/relationships/image" Target="../media/image57.wmf"/><Relationship Id="rId11" Type="http://schemas.openxmlformats.org/officeDocument/2006/relationships/image" Target="../media/image62.wmf"/><Relationship Id="rId5" Type="http://schemas.openxmlformats.org/officeDocument/2006/relationships/image" Target="../media/image13.wmf"/><Relationship Id="rId10" Type="http://schemas.openxmlformats.org/officeDocument/2006/relationships/image" Target="../media/image61.wmf"/><Relationship Id="rId4" Type="http://schemas.openxmlformats.org/officeDocument/2006/relationships/image" Target="../media/image56.wmf"/><Relationship Id="rId9" Type="http://schemas.openxmlformats.org/officeDocument/2006/relationships/image" Target="../media/image6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image" Target="../media/image74.wmf"/><Relationship Id="rId18" Type="http://schemas.openxmlformats.org/officeDocument/2006/relationships/image" Target="../media/image79.wmf"/><Relationship Id="rId3" Type="http://schemas.openxmlformats.org/officeDocument/2006/relationships/image" Target="../media/image43.wmf"/><Relationship Id="rId7" Type="http://schemas.openxmlformats.org/officeDocument/2006/relationships/image" Target="../media/image68.wmf"/><Relationship Id="rId12" Type="http://schemas.openxmlformats.org/officeDocument/2006/relationships/image" Target="../media/image73.wmf"/><Relationship Id="rId17" Type="http://schemas.openxmlformats.org/officeDocument/2006/relationships/image" Target="../media/image78.wmf"/><Relationship Id="rId2" Type="http://schemas.openxmlformats.org/officeDocument/2006/relationships/image" Target="../media/image38.wmf"/><Relationship Id="rId16" Type="http://schemas.openxmlformats.org/officeDocument/2006/relationships/image" Target="../media/image77.wmf"/><Relationship Id="rId20" Type="http://schemas.openxmlformats.org/officeDocument/2006/relationships/image" Target="../media/image81.wmf"/><Relationship Id="rId1" Type="http://schemas.openxmlformats.org/officeDocument/2006/relationships/image" Target="../media/image36.wmf"/><Relationship Id="rId6" Type="http://schemas.openxmlformats.org/officeDocument/2006/relationships/image" Target="../media/image67.wmf"/><Relationship Id="rId11" Type="http://schemas.openxmlformats.org/officeDocument/2006/relationships/image" Target="../media/image72.wmf"/><Relationship Id="rId5" Type="http://schemas.openxmlformats.org/officeDocument/2006/relationships/image" Target="../media/image66.wmf"/><Relationship Id="rId15" Type="http://schemas.openxmlformats.org/officeDocument/2006/relationships/image" Target="../media/image76.wmf"/><Relationship Id="rId10" Type="http://schemas.openxmlformats.org/officeDocument/2006/relationships/image" Target="../media/image71.wmf"/><Relationship Id="rId19" Type="http://schemas.openxmlformats.org/officeDocument/2006/relationships/image" Target="../media/image80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Relationship Id="rId14" Type="http://schemas.openxmlformats.org/officeDocument/2006/relationships/image" Target="../media/image7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3D6BB-E7BD-4773-83B0-673A9C5E06D2}" type="datetimeFigureOut">
              <a:rPr lang="en-US" smtClean="0"/>
              <a:t>3/31/2014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514350"/>
            <a:ext cx="36353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BC746-6A6C-41FB-92CF-1E9A439F3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BC746-6A6C-41FB-92CF-1E9A439F3D2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2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34433" y="3529733"/>
            <a:ext cx="9619774" cy="864235"/>
          </a:xfrm>
        </p:spPr>
        <p:txBody>
          <a:bodyPr>
            <a:noAutofit/>
          </a:bodyPr>
          <a:lstStyle>
            <a:lvl1pPr marL="0" indent="0" algn="r">
              <a:buNone/>
              <a:defRPr sz="3000">
                <a:solidFill>
                  <a:schemeClr val="accent2">
                    <a:lumMod val="50000"/>
                  </a:schemeClr>
                </a:solidFill>
              </a:defRPr>
            </a:lvl1pPr>
            <a:lvl2pPr marL="583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6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1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3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18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02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86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6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modify</a:t>
            </a:r>
            <a:r>
              <a:rPr lang="es-ES_tradnl" dirty="0" smtClean="0"/>
              <a:t> </a:t>
            </a:r>
            <a:r>
              <a:rPr lang="es-ES_tradnl" dirty="0" err="1" smtClean="0"/>
              <a:t>subtitle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534434" y="4717529"/>
            <a:ext cx="9619773" cy="431949"/>
          </a:xfrm>
        </p:spPr>
        <p:txBody>
          <a:bodyPr>
            <a:normAutofit/>
          </a:bodyPr>
          <a:lstStyle>
            <a:lvl1pPr marL="0" indent="0" algn="r"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 smtClean="0"/>
              <a:t>Date</a:t>
            </a:r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34989" y="5365874"/>
            <a:ext cx="9618663" cy="1511895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s-ES" dirty="0" err="1" smtClean="0"/>
              <a:t>Edit</a:t>
            </a:r>
            <a:r>
              <a:rPr lang="es-ES" dirty="0" smtClean="0"/>
              <a:t>: </a:t>
            </a:r>
            <a:r>
              <a:rPr lang="es-ES" dirty="0" err="1" smtClean="0"/>
              <a:t>Name</a:t>
            </a:r>
            <a:r>
              <a:rPr lang="es-ES" dirty="0" smtClean="0"/>
              <a:t> </a:t>
            </a:r>
            <a:r>
              <a:rPr lang="es-ES" dirty="0" err="1" smtClean="0"/>
              <a:t>Last</a:t>
            </a:r>
            <a:r>
              <a:rPr lang="es-ES" dirty="0" smtClean="0"/>
              <a:t> </a:t>
            </a:r>
            <a:r>
              <a:rPr lang="es-ES" dirty="0" err="1" smtClean="0"/>
              <a:t>name</a:t>
            </a:r>
            <a:r>
              <a:rPr lang="es-ES" dirty="0" smtClean="0"/>
              <a:t>, </a:t>
            </a:r>
            <a:r>
              <a:rPr lang="es-ES" dirty="0" err="1" smtClean="0"/>
              <a:t>Title</a:t>
            </a:r>
            <a:r>
              <a:rPr lang="es-ES" dirty="0" smtClean="0"/>
              <a:t>, E-mail </a:t>
            </a:r>
            <a:r>
              <a:rPr lang="es-ES" dirty="0" err="1" smtClean="0"/>
              <a:t>followed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[</a:t>
            </a:r>
            <a:r>
              <a:rPr lang="es-ES" dirty="0" err="1" smtClean="0"/>
              <a:t>Enter</a:t>
            </a:r>
            <a:r>
              <a:rPr lang="es-ES" dirty="0" smtClean="0"/>
              <a:t> </a:t>
            </a:r>
            <a:r>
              <a:rPr lang="es-ES" dirty="0" err="1" smtClean="0"/>
              <a:t>key</a:t>
            </a:r>
            <a:r>
              <a:rPr lang="es-ES" dirty="0" smtClean="0"/>
              <a:t>] </a:t>
            </a:r>
            <a:endParaRPr lang="es-ES" dirty="0"/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12" hasCustomPrompt="1"/>
          </p:nvPr>
        </p:nvSpPr>
        <p:spPr>
          <a:xfrm>
            <a:off x="534989" y="2125241"/>
            <a:ext cx="9618663" cy="1403772"/>
          </a:xfrm>
        </p:spPr>
        <p:txBody>
          <a:bodyPr anchor="b"/>
          <a:lstStyle>
            <a:lvl1pPr marL="0" indent="0" algn="r">
              <a:buNone/>
              <a:defRPr b="1" baseline="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edit</a:t>
            </a:r>
            <a:r>
              <a:rPr lang="es-ES" dirty="0" smtClean="0"/>
              <a:t> </a:t>
            </a:r>
            <a:r>
              <a:rPr lang="es-ES" dirty="0" err="1" smtClean="0"/>
              <a:t>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202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8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DEX P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34432" y="302867"/>
            <a:ext cx="9619774" cy="382215"/>
          </a:xfrm>
        </p:spPr>
        <p:txBody>
          <a:bodyPr>
            <a:normAutofit/>
          </a:bodyPr>
          <a:lstStyle>
            <a:lvl1pPr algn="r">
              <a:defRPr sz="2100" b="1" baseline="0"/>
            </a:lvl1pPr>
          </a:lstStyle>
          <a:p>
            <a:r>
              <a:rPr lang="es-ES_tradnl" dirty="0" err="1" smtClean="0"/>
              <a:t>Type</a:t>
            </a:r>
            <a:r>
              <a:rPr lang="es-ES_tradnl" dirty="0" smtClean="0"/>
              <a:t> “</a:t>
            </a:r>
            <a:r>
              <a:rPr lang="es-ES_tradnl" dirty="0" err="1" smtClean="0"/>
              <a:t>Index</a:t>
            </a:r>
            <a:r>
              <a:rPr lang="es-ES_tradnl" dirty="0" smtClean="0"/>
              <a:t>”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457143" indent="-457143">
              <a:buFont typeface="+mj-lt"/>
              <a:buAutoNum type="arabicPeriod"/>
              <a:defRPr sz="2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s-ES" sz="2100" dirty="0" smtClean="0"/>
              <a:t>Page </a:t>
            </a:r>
            <a:r>
              <a:rPr lang="es-ES" sz="2100" dirty="0" err="1" smtClean="0"/>
              <a:t>title</a:t>
            </a:r>
            <a:endParaRPr lang="es-ES" sz="2100" dirty="0" smtClean="0"/>
          </a:p>
          <a:p>
            <a:pPr lvl="0"/>
            <a:r>
              <a:rPr lang="es-ES" sz="2100" dirty="0" smtClean="0"/>
              <a:t>Page </a:t>
            </a:r>
            <a:r>
              <a:rPr lang="es-ES" sz="2100" dirty="0" err="1" smtClean="0"/>
              <a:t>title</a:t>
            </a:r>
            <a:endParaRPr lang="es-ES" sz="2100" dirty="0" smtClean="0"/>
          </a:p>
          <a:p>
            <a:pPr lvl="0"/>
            <a:r>
              <a:rPr lang="es-ES" sz="2100" dirty="0" smtClean="0"/>
              <a:t>Page </a:t>
            </a:r>
            <a:r>
              <a:rPr lang="es-ES" sz="2100" dirty="0" err="1" smtClean="0"/>
              <a:t>title</a:t>
            </a:r>
            <a:endParaRPr lang="es-ES" sz="2100" dirty="0" smtClean="0"/>
          </a:p>
          <a:p>
            <a:pPr lvl="0"/>
            <a:r>
              <a:rPr lang="es-ES" sz="2100" dirty="0" smtClean="0"/>
              <a:t>Page </a:t>
            </a:r>
            <a:r>
              <a:rPr lang="es-ES" sz="2100" dirty="0" err="1" smtClean="0"/>
              <a:t>title</a:t>
            </a:r>
            <a:endParaRPr lang="es-ES" sz="2100" dirty="0" smtClean="0"/>
          </a:p>
          <a:p>
            <a:pPr lvl="0"/>
            <a:r>
              <a:rPr lang="es-ES" sz="2100" dirty="0" smtClean="0"/>
              <a:t>Page </a:t>
            </a:r>
            <a:r>
              <a:rPr lang="es-ES" sz="2100" dirty="0" err="1" smtClean="0"/>
              <a:t>title</a:t>
            </a:r>
            <a:endParaRPr lang="es-ES" sz="2100" dirty="0" smtClean="0"/>
          </a:p>
          <a:p>
            <a:pPr lvl="0"/>
            <a:r>
              <a:rPr lang="es-ES" sz="2100" dirty="0" smtClean="0"/>
              <a:t>Page </a:t>
            </a:r>
            <a:r>
              <a:rPr lang="es-ES" sz="2100" dirty="0" err="1" smtClean="0"/>
              <a:t>title</a:t>
            </a:r>
            <a:endParaRPr lang="es-ES" sz="2100" dirty="0" smtClean="0"/>
          </a:p>
          <a:p>
            <a:pPr lvl="0"/>
            <a:r>
              <a:rPr lang="es-ES" sz="2100" dirty="0" smtClean="0"/>
              <a:t>Page </a:t>
            </a:r>
            <a:r>
              <a:rPr lang="es-ES" sz="2100" dirty="0" err="1" smtClean="0"/>
              <a:t>title</a:t>
            </a:r>
            <a:endParaRPr lang="es-ES" sz="2100" dirty="0" smtClean="0"/>
          </a:p>
          <a:p>
            <a:pPr lvl="0"/>
            <a:r>
              <a:rPr lang="es-ES" sz="2100" dirty="0" smtClean="0"/>
              <a:t>Page </a:t>
            </a:r>
            <a:r>
              <a:rPr lang="es-ES" sz="2100" dirty="0" err="1" smtClean="0"/>
              <a:t>title</a:t>
            </a:r>
            <a:endParaRPr lang="es-ES" sz="2100" dirty="0" smtClean="0"/>
          </a:p>
          <a:p>
            <a:pPr lvl="0"/>
            <a:r>
              <a:rPr lang="es-ES" sz="2100" dirty="0" smtClean="0"/>
              <a:t>Page </a:t>
            </a:r>
            <a:r>
              <a:rPr lang="es-ES" sz="2100" dirty="0" err="1" smtClean="0"/>
              <a:t>title</a:t>
            </a:r>
            <a:endParaRPr lang="es-ES" sz="2100" dirty="0" smtClean="0"/>
          </a:p>
          <a:p>
            <a:pPr lvl="0"/>
            <a:r>
              <a:rPr lang="es-ES" sz="2100" dirty="0" smtClean="0"/>
              <a:t>Page </a:t>
            </a:r>
            <a:r>
              <a:rPr lang="es-ES" sz="2100" dirty="0" err="1" smtClean="0"/>
              <a:t>title</a:t>
            </a:r>
            <a:endParaRPr lang="es-ES" sz="2100" dirty="0" smtClean="0"/>
          </a:p>
          <a:p>
            <a:pPr lvl="0"/>
            <a:endParaRPr lang="es-ES" dirty="0" smtClean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AA8-833F-F047-AB34-22B6057D91A7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653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 COVER PAGE 0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534432" y="4105796"/>
            <a:ext cx="9619774" cy="504055"/>
          </a:xfrm>
        </p:spPr>
        <p:txBody>
          <a:bodyPr anchor="b">
            <a:normAutofit/>
          </a:bodyPr>
          <a:lstStyle>
            <a:lvl1pPr marL="0" indent="0" algn="r">
              <a:buNone/>
              <a:defRPr sz="2200" baseline="0">
                <a:solidFill>
                  <a:schemeClr val="accent2"/>
                </a:solidFill>
              </a:defRPr>
            </a:lvl1pPr>
            <a:lvl2pPr marL="58388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677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16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355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194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032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8717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710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err="1" smtClean="0"/>
              <a:t>Other</a:t>
            </a:r>
            <a:r>
              <a:rPr lang="es-ES_tradnl" dirty="0" smtClean="0"/>
              <a:t> </a:t>
            </a:r>
            <a:r>
              <a:rPr lang="es-ES_tradnl" dirty="0" err="1" smtClean="0"/>
              <a:t>titles</a:t>
            </a:r>
            <a:r>
              <a:rPr lang="es-ES_tradnl" dirty="0" smtClean="0"/>
              <a:t> </a:t>
            </a:r>
            <a:r>
              <a:rPr lang="es-ES_tradnl" dirty="0" err="1" smtClean="0"/>
              <a:t>goes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9" name="Título 8"/>
          <p:cNvSpPr>
            <a:spLocks noGrp="1"/>
          </p:cNvSpPr>
          <p:nvPr>
            <p:ph type="title" hasCustomPrompt="1"/>
          </p:nvPr>
        </p:nvSpPr>
        <p:spPr>
          <a:xfrm>
            <a:off x="534432" y="2845321"/>
            <a:ext cx="9619774" cy="1260475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s-ES_tradnl" dirty="0" err="1" smtClean="0"/>
              <a:t>Subtitle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9886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 COVER PAGE 0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534432" y="4107310"/>
            <a:ext cx="9619774" cy="504055"/>
          </a:xfrm>
        </p:spPr>
        <p:txBody>
          <a:bodyPr anchor="b">
            <a:normAutofit/>
          </a:bodyPr>
          <a:lstStyle>
            <a:lvl1pPr marL="0" indent="0" algn="r">
              <a:buNone/>
              <a:defRPr sz="2200" baseline="0">
                <a:solidFill>
                  <a:schemeClr val="bg1"/>
                </a:solidFill>
              </a:defRPr>
            </a:lvl1pPr>
            <a:lvl2pPr marL="58388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677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16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355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194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032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8717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710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err="1" smtClean="0"/>
              <a:t>Other</a:t>
            </a:r>
            <a:r>
              <a:rPr lang="es-ES_tradnl" dirty="0" smtClean="0"/>
              <a:t> </a:t>
            </a:r>
            <a:r>
              <a:rPr lang="es-ES_tradnl" dirty="0" err="1" smtClean="0"/>
              <a:t>titles</a:t>
            </a:r>
            <a:r>
              <a:rPr lang="es-ES_tradnl" dirty="0" smtClean="0"/>
              <a:t> </a:t>
            </a:r>
            <a:r>
              <a:rPr lang="es-ES_tradnl" dirty="0" err="1" smtClean="0"/>
              <a:t>goes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9" name="Título 8"/>
          <p:cNvSpPr>
            <a:spLocks noGrp="1"/>
          </p:cNvSpPr>
          <p:nvPr>
            <p:ph type="title" hasCustomPrompt="1"/>
          </p:nvPr>
        </p:nvSpPr>
        <p:spPr>
          <a:xfrm>
            <a:off x="534432" y="2845321"/>
            <a:ext cx="9619774" cy="1260475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s-ES_tradnl" dirty="0" err="1" smtClean="0"/>
              <a:t>Subtitle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4855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 COVER PAGE 0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534432" y="4107310"/>
            <a:ext cx="9619774" cy="504055"/>
          </a:xfrm>
        </p:spPr>
        <p:txBody>
          <a:bodyPr anchor="b">
            <a:normAutofit/>
          </a:bodyPr>
          <a:lstStyle>
            <a:lvl1pPr marL="0" indent="0" algn="r">
              <a:buNone/>
              <a:defRPr sz="2200" baseline="0">
                <a:solidFill>
                  <a:schemeClr val="bg1"/>
                </a:solidFill>
              </a:defRPr>
            </a:lvl1pPr>
            <a:lvl2pPr marL="58388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677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16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355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194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032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8717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710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err="1" smtClean="0"/>
              <a:t>Other</a:t>
            </a:r>
            <a:r>
              <a:rPr lang="es-ES_tradnl" dirty="0" smtClean="0"/>
              <a:t> </a:t>
            </a:r>
            <a:r>
              <a:rPr lang="es-ES_tradnl" dirty="0" err="1" smtClean="0"/>
              <a:t>titles</a:t>
            </a:r>
            <a:r>
              <a:rPr lang="es-ES_tradnl" dirty="0" smtClean="0"/>
              <a:t> </a:t>
            </a:r>
            <a:r>
              <a:rPr lang="es-ES_tradnl" dirty="0" err="1" smtClean="0"/>
              <a:t>goes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9" name="Título 8"/>
          <p:cNvSpPr>
            <a:spLocks noGrp="1"/>
          </p:cNvSpPr>
          <p:nvPr>
            <p:ph type="title" hasCustomPrompt="1"/>
          </p:nvPr>
        </p:nvSpPr>
        <p:spPr>
          <a:xfrm>
            <a:off x="534432" y="2845321"/>
            <a:ext cx="9619774" cy="1260475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s-ES_tradnl" dirty="0" err="1" smtClean="0"/>
              <a:t>Subtitle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5763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534432" y="4107310"/>
            <a:ext cx="9619774" cy="504055"/>
          </a:xfrm>
        </p:spPr>
        <p:txBody>
          <a:bodyPr anchor="b">
            <a:normAutofit/>
          </a:bodyPr>
          <a:lstStyle>
            <a:lvl1pPr marL="0" indent="0" algn="r">
              <a:buNone/>
              <a:defRPr sz="2200" baseline="0">
                <a:solidFill>
                  <a:schemeClr val="accent2"/>
                </a:solidFill>
              </a:defRPr>
            </a:lvl1pPr>
            <a:lvl2pPr marL="58388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677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16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355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194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032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8717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710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err="1" smtClean="0"/>
              <a:t>Other</a:t>
            </a:r>
            <a:r>
              <a:rPr lang="es-ES_tradnl" dirty="0" smtClean="0"/>
              <a:t> </a:t>
            </a:r>
            <a:r>
              <a:rPr lang="es-ES_tradnl" dirty="0" err="1" smtClean="0"/>
              <a:t>titles</a:t>
            </a:r>
            <a:r>
              <a:rPr lang="es-ES_tradnl" dirty="0" smtClean="0"/>
              <a:t> </a:t>
            </a:r>
            <a:r>
              <a:rPr lang="es-ES_tradnl" dirty="0" err="1" smtClean="0"/>
              <a:t>goes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9" name="Título 8"/>
          <p:cNvSpPr>
            <a:spLocks noGrp="1"/>
          </p:cNvSpPr>
          <p:nvPr>
            <p:ph type="title" hasCustomPrompt="1"/>
          </p:nvPr>
        </p:nvSpPr>
        <p:spPr>
          <a:xfrm>
            <a:off x="534432" y="2845321"/>
            <a:ext cx="9619774" cy="1260475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s-ES_tradnl" dirty="0" err="1" smtClean="0"/>
              <a:t>Subtitle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8691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0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34432" y="302867"/>
            <a:ext cx="9619774" cy="382215"/>
          </a:xfrm>
        </p:spPr>
        <p:txBody>
          <a:bodyPr>
            <a:normAutofit/>
          </a:bodyPr>
          <a:lstStyle>
            <a:lvl1pPr algn="r">
              <a:defRPr sz="2100" b="1"/>
            </a:lvl1pPr>
          </a:lstStyle>
          <a:p>
            <a:r>
              <a:rPr lang="es-ES_tradnl" dirty="0" err="1" smtClean="0"/>
              <a:t>Title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Font typeface="+mj-lt"/>
              <a:buNone/>
              <a:defRPr sz="2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s-ES" dirty="0" err="1" smtClean="0"/>
              <a:t>Type</a:t>
            </a:r>
            <a:r>
              <a:rPr lang="es-ES" dirty="0" smtClean="0"/>
              <a:t>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here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insert</a:t>
            </a:r>
            <a:r>
              <a:rPr lang="es-ES" dirty="0" smtClean="0"/>
              <a:t> </a:t>
            </a:r>
            <a:r>
              <a:rPr lang="es-ES" dirty="0" err="1" smtClean="0"/>
              <a:t>detailed</a:t>
            </a:r>
            <a:r>
              <a:rPr lang="es-ES" dirty="0" smtClean="0"/>
              <a:t> </a:t>
            </a:r>
            <a:r>
              <a:rPr lang="es-ES" dirty="0" err="1" smtClean="0"/>
              <a:t>images</a:t>
            </a:r>
            <a:r>
              <a:rPr lang="es-ES" dirty="0" smtClean="0"/>
              <a:t>/</a:t>
            </a:r>
            <a:r>
              <a:rPr lang="es-ES" dirty="0" err="1" smtClean="0"/>
              <a:t>graphics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transparent</a:t>
            </a:r>
            <a:r>
              <a:rPr lang="es-ES" dirty="0" smtClean="0"/>
              <a:t> </a:t>
            </a:r>
            <a:r>
              <a:rPr lang="es-ES" dirty="0" err="1" smtClean="0"/>
              <a:t>background</a:t>
            </a:r>
            <a:r>
              <a:rPr lang="es-ES" dirty="0" smtClean="0"/>
              <a:t>…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534989" y="685801"/>
            <a:ext cx="9618663" cy="359321"/>
          </a:xfrm>
        </p:spPr>
        <p:txBody>
          <a:bodyPr>
            <a:noAutofit/>
          </a:bodyPr>
          <a:lstStyle>
            <a:lvl1pPr marL="0" marR="0" indent="0" algn="r" defTabSz="5838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Sub </a:t>
            </a:r>
            <a:r>
              <a:rPr lang="es-ES" dirty="0" err="1" smtClean="0"/>
              <a:t>title</a:t>
            </a:r>
            <a:endParaRPr lang="es-ES" dirty="0"/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DEEAA8-833F-F047-AB34-22B6057D91A7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476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EAA8-833F-F047-AB34-22B6057D91A7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4" name="Título 1"/>
          <p:cNvSpPr>
            <a:spLocks noGrp="1"/>
          </p:cNvSpPr>
          <p:nvPr>
            <p:ph type="title" hasCustomPrompt="1"/>
          </p:nvPr>
        </p:nvSpPr>
        <p:spPr>
          <a:xfrm>
            <a:off x="534432" y="302867"/>
            <a:ext cx="9619774" cy="382215"/>
          </a:xfrm>
        </p:spPr>
        <p:txBody>
          <a:bodyPr>
            <a:normAutofit/>
          </a:bodyPr>
          <a:lstStyle>
            <a:lvl1pPr algn="r">
              <a:defRPr sz="2100" b="1"/>
            </a:lvl1pPr>
          </a:lstStyle>
          <a:p>
            <a:r>
              <a:rPr lang="es-ES_tradnl" dirty="0" err="1" smtClean="0"/>
              <a:t>Title</a:t>
            </a:r>
            <a:endParaRPr lang="es-ES" dirty="0"/>
          </a:p>
        </p:txBody>
      </p:sp>
      <p:sp>
        <p:nvSpPr>
          <p:cNvPr id="5" name="Marcador de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534989" y="685801"/>
            <a:ext cx="9618663" cy="359321"/>
          </a:xfrm>
        </p:spPr>
        <p:txBody>
          <a:bodyPr>
            <a:noAutofit/>
          </a:bodyPr>
          <a:lstStyle>
            <a:lvl1pPr marL="0" marR="0" indent="0" algn="r" defTabSz="5838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Sub </a:t>
            </a:r>
            <a:r>
              <a:rPr lang="es-ES" dirty="0" err="1" smtClean="0"/>
              <a:t>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312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0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34432" y="302867"/>
            <a:ext cx="9619774" cy="382215"/>
          </a:xfrm>
        </p:spPr>
        <p:txBody>
          <a:bodyPr>
            <a:normAutofit/>
          </a:bodyPr>
          <a:lstStyle>
            <a:lvl1pPr algn="r">
              <a:defRPr sz="2100" b="1"/>
            </a:lvl1pPr>
          </a:lstStyle>
          <a:p>
            <a:r>
              <a:rPr lang="es-ES_tradnl" dirty="0" err="1" smtClean="0"/>
              <a:t>Title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Font typeface="+mj-lt"/>
              <a:buNone/>
              <a:defRPr sz="2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s-ES" dirty="0" err="1" smtClean="0"/>
              <a:t>Type</a:t>
            </a:r>
            <a:r>
              <a:rPr lang="es-ES" dirty="0" smtClean="0"/>
              <a:t> </a:t>
            </a:r>
            <a:r>
              <a:rPr lang="es-ES" dirty="0" err="1" smtClean="0"/>
              <a:t>text</a:t>
            </a:r>
            <a:r>
              <a:rPr lang="es-ES" dirty="0" smtClean="0"/>
              <a:t>, </a:t>
            </a:r>
            <a:r>
              <a:rPr lang="es-ES" dirty="0" err="1" smtClean="0"/>
              <a:t>keynotes</a:t>
            </a:r>
            <a:r>
              <a:rPr lang="es-ES" dirty="0" smtClean="0"/>
              <a:t>, </a:t>
            </a:r>
            <a:r>
              <a:rPr lang="es-ES" dirty="0" err="1" smtClean="0"/>
              <a:t>insert</a:t>
            </a:r>
            <a:r>
              <a:rPr lang="es-ES" dirty="0" smtClean="0"/>
              <a:t> </a:t>
            </a:r>
            <a:r>
              <a:rPr lang="es-ES" dirty="0" err="1" smtClean="0"/>
              <a:t>images</a:t>
            </a:r>
            <a:r>
              <a:rPr lang="es-ES" dirty="0" smtClean="0"/>
              <a:t>, </a:t>
            </a:r>
            <a:r>
              <a:rPr lang="es-ES" dirty="0" err="1" smtClean="0"/>
              <a:t>graphics</a:t>
            </a:r>
            <a:r>
              <a:rPr lang="es-ES" dirty="0" smtClean="0"/>
              <a:t>, etc…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534989" y="685801"/>
            <a:ext cx="9618663" cy="359321"/>
          </a:xfrm>
        </p:spPr>
        <p:txBody>
          <a:bodyPr>
            <a:noAutofit/>
          </a:bodyPr>
          <a:lstStyle>
            <a:lvl1pPr marL="0" marR="0" indent="0" algn="r" defTabSz="5838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 dirty="0" err="1" smtClean="0"/>
              <a:t>Subtitle</a:t>
            </a:r>
            <a:endParaRPr lang="es-ES" dirty="0"/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DEEAA8-833F-F047-AB34-22B6057D91A7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040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34432" y="302866"/>
            <a:ext cx="9619774" cy="1260475"/>
          </a:xfrm>
          <a:prstGeom prst="rect">
            <a:avLst/>
          </a:prstGeom>
        </p:spPr>
        <p:txBody>
          <a:bodyPr vert="horz" lIns="116776" tIns="58389" rIns="116776" bIns="58389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4433" y="1764667"/>
            <a:ext cx="9619777" cy="4991131"/>
          </a:xfrm>
          <a:prstGeom prst="rect">
            <a:avLst/>
          </a:prstGeom>
        </p:spPr>
        <p:txBody>
          <a:bodyPr vert="horz" lIns="116776" tIns="58389" rIns="116776" bIns="58389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EEAA8-833F-F047-AB34-22B6057D91A7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169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9" r:id="rId8"/>
    <p:sldLayoutId id="2147483664" r:id="rId9"/>
    <p:sldLayoutId id="2147483668" r:id="rId10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583884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7912" indent="-437912" algn="l" defTabSz="583884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8809" indent="-364927" algn="l" defTabSz="583884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59708" indent="-291941" algn="l" defTabSz="583884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3590" indent="-291941" algn="l" defTabSz="583884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27474" indent="-291941" algn="l" defTabSz="583884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1356" indent="-291941" algn="l" defTabSz="58388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5240" indent="-291941" algn="l" defTabSz="58388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79122" indent="-291941" algn="l" defTabSz="58388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3003" indent="-291941" algn="l" defTabSz="58388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8388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3884" algn="l" defTabSz="58388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7766" algn="l" defTabSz="58388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1649" algn="l" defTabSz="58388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5531" algn="l" defTabSz="58388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9414" algn="l" defTabSz="58388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3298" algn="l" defTabSz="58388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7179" algn="l" defTabSz="58388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1064" algn="l" defTabSz="58388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56.bin"/><Relationship Id="rId26" Type="http://schemas.openxmlformats.org/officeDocument/2006/relationships/image" Target="../media/image62.wmf"/><Relationship Id="rId3" Type="http://schemas.openxmlformats.org/officeDocument/2006/relationships/oleObject" Target="../embeddings/oleObject48.bin"/><Relationship Id="rId21" Type="http://schemas.openxmlformats.org/officeDocument/2006/relationships/image" Target="../media/image60.w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58.wmf"/><Relationship Id="rId25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29" Type="http://schemas.openxmlformats.org/officeDocument/2006/relationships/oleObject" Target="../embeddings/oleObject62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56.wmf"/><Relationship Id="rId24" Type="http://schemas.openxmlformats.org/officeDocument/2006/relationships/image" Target="../media/image61.wmf"/><Relationship Id="rId5" Type="http://schemas.openxmlformats.org/officeDocument/2006/relationships/oleObject" Target="../embeddings/oleObject49.bin"/><Relationship Id="rId15" Type="http://schemas.openxmlformats.org/officeDocument/2006/relationships/image" Target="../media/image57.wmf"/><Relationship Id="rId23" Type="http://schemas.openxmlformats.org/officeDocument/2006/relationships/oleObject" Target="../embeddings/oleObject59.bin"/><Relationship Id="rId28" Type="http://schemas.openxmlformats.org/officeDocument/2006/relationships/image" Target="../media/image63.wmf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59.wmf"/><Relationship Id="rId4" Type="http://schemas.openxmlformats.org/officeDocument/2006/relationships/image" Target="../media/image12.wmf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54.bin"/><Relationship Id="rId22" Type="http://schemas.openxmlformats.org/officeDocument/2006/relationships/oleObject" Target="../embeddings/oleObject58.bin"/><Relationship Id="rId27" Type="http://schemas.openxmlformats.org/officeDocument/2006/relationships/oleObject" Target="../embeddings/oleObject61.bin"/><Relationship Id="rId30" Type="http://schemas.openxmlformats.org/officeDocument/2006/relationships/image" Target="../media/image6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wmf"/><Relationship Id="rId18" Type="http://schemas.openxmlformats.org/officeDocument/2006/relationships/image" Target="../media/image68.wmf"/><Relationship Id="rId26" Type="http://schemas.openxmlformats.org/officeDocument/2006/relationships/oleObject" Target="../embeddings/oleObject74.bin"/><Relationship Id="rId39" Type="http://schemas.openxmlformats.org/officeDocument/2006/relationships/image" Target="../media/image77.wmf"/><Relationship Id="rId21" Type="http://schemas.openxmlformats.org/officeDocument/2006/relationships/image" Target="../media/image69.wmf"/><Relationship Id="rId34" Type="http://schemas.openxmlformats.org/officeDocument/2006/relationships/oleObject" Target="../embeddings/oleObject79.bin"/><Relationship Id="rId42" Type="http://schemas.openxmlformats.org/officeDocument/2006/relationships/oleObject" Target="../embeddings/oleObject83.bin"/><Relationship Id="rId47" Type="http://schemas.openxmlformats.org/officeDocument/2006/relationships/image" Target="../media/image81.wmf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3.png"/><Relationship Id="rId29" Type="http://schemas.openxmlformats.org/officeDocument/2006/relationships/oleObject" Target="../embeddings/oleObject76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wmf"/><Relationship Id="rId11" Type="http://schemas.openxmlformats.org/officeDocument/2006/relationships/image" Target="../media/image65.wmf"/><Relationship Id="rId24" Type="http://schemas.openxmlformats.org/officeDocument/2006/relationships/oleObject" Target="../embeddings/oleObject73.bin"/><Relationship Id="rId32" Type="http://schemas.openxmlformats.org/officeDocument/2006/relationships/oleObject" Target="../embeddings/oleObject78.bin"/><Relationship Id="rId37" Type="http://schemas.openxmlformats.org/officeDocument/2006/relationships/image" Target="../media/image76.wmf"/><Relationship Id="rId40" Type="http://schemas.openxmlformats.org/officeDocument/2006/relationships/oleObject" Target="../embeddings/oleObject82.bin"/><Relationship Id="rId45" Type="http://schemas.openxmlformats.org/officeDocument/2006/relationships/image" Target="../media/image80.wmf"/><Relationship Id="rId5" Type="http://schemas.openxmlformats.org/officeDocument/2006/relationships/oleObject" Target="../embeddings/oleObject64.bin"/><Relationship Id="rId15" Type="http://schemas.openxmlformats.org/officeDocument/2006/relationships/image" Target="../media/image67.wmf"/><Relationship Id="rId23" Type="http://schemas.openxmlformats.org/officeDocument/2006/relationships/image" Target="../media/image70.wmf"/><Relationship Id="rId28" Type="http://schemas.openxmlformats.org/officeDocument/2006/relationships/oleObject" Target="../embeddings/oleObject75.bin"/><Relationship Id="rId36" Type="http://schemas.openxmlformats.org/officeDocument/2006/relationships/oleObject" Target="../embeddings/oleObject80.bin"/><Relationship Id="rId10" Type="http://schemas.openxmlformats.org/officeDocument/2006/relationships/oleObject" Target="../embeddings/oleObject67.bin"/><Relationship Id="rId19" Type="http://schemas.openxmlformats.org/officeDocument/2006/relationships/image" Target="../media/image54.png"/><Relationship Id="rId31" Type="http://schemas.openxmlformats.org/officeDocument/2006/relationships/image" Target="../media/image73.wmf"/><Relationship Id="rId44" Type="http://schemas.openxmlformats.org/officeDocument/2006/relationships/oleObject" Target="../embeddings/oleObject84.bin"/><Relationship Id="rId4" Type="http://schemas.openxmlformats.org/officeDocument/2006/relationships/image" Target="../media/image36.wmf"/><Relationship Id="rId9" Type="http://schemas.openxmlformats.org/officeDocument/2006/relationships/oleObject" Target="../embeddings/oleObject66.bin"/><Relationship Id="rId14" Type="http://schemas.openxmlformats.org/officeDocument/2006/relationships/oleObject" Target="../embeddings/oleObject69.bin"/><Relationship Id="rId22" Type="http://schemas.openxmlformats.org/officeDocument/2006/relationships/oleObject" Target="../embeddings/oleObject72.bin"/><Relationship Id="rId27" Type="http://schemas.openxmlformats.org/officeDocument/2006/relationships/image" Target="../media/image72.wmf"/><Relationship Id="rId30" Type="http://schemas.openxmlformats.org/officeDocument/2006/relationships/oleObject" Target="../embeddings/oleObject77.bin"/><Relationship Id="rId35" Type="http://schemas.openxmlformats.org/officeDocument/2006/relationships/image" Target="../media/image75.wmf"/><Relationship Id="rId43" Type="http://schemas.openxmlformats.org/officeDocument/2006/relationships/image" Target="../media/image79.wmf"/><Relationship Id="rId8" Type="http://schemas.openxmlformats.org/officeDocument/2006/relationships/image" Target="../media/image43.wmf"/><Relationship Id="rId3" Type="http://schemas.openxmlformats.org/officeDocument/2006/relationships/oleObject" Target="../embeddings/oleObject63.bin"/><Relationship Id="rId12" Type="http://schemas.openxmlformats.org/officeDocument/2006/relationships/oleObject" Target="../embeddings/oleObject68.bin"/><Relationship Id="rId17" Type="http://schemas.openxmlformats.org/officeDocument/2006/relationships/oleObject" Target="../embeddings/oleObject70.bin"/><Relationship Id="rId25" Type="http://schemas.openxmlformats.org/officeDocument/2006/relationships/image" Target="../media/image71.wmf"/><Relationship Id="rId33" Type="http://schemas.openxmlformats.org/officeDocument/2006/relationships/image" Target="../media/image74.wmf"/><Relationship Id="rId38" Type="http://schemas.openxmlformats.org/officeDocument/2006/relationships/oleObject" Target="../embeddings/oleObject81.bin"/><Relationship Id="rId46" Type="http://schemas.openxmlformats.org/officeDocument/2006/relationships/oleObject" Target="../embeddings/oleObject85.bin"/><Relationship Id="rId20" Type="http://schemas.openxmlformats.org/officeDocument/2006/relationships/oleObject" Target="../embeddings/oleObject71.bin"/><Relationship Id="rId41" Type="http://schemas.openxmlformats.org/officeDocument/2006/relationships/image" Target="../media/image7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7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86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7.wmf"/><Relationship Id="rId3" Type="http://schemas.openxmlformats.org/officeDocument/2006/relationships/slideLayout" Target="../slideLayouts/slideLayout7.xml"/><Relationship Id="rId21" Type="http://schemas.openxmlformats.org/officeDocument/2006/relationships/oleObject" Target="../embeddings/oleObject10.bin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8.bin"/><Relationship Id="rId2" Type="http://schemas.openxmlformats.org/officeDocument/2006/relationships/tags" Target="../tags/tag1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9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Relationship Id="rId14" Type="http://schemas.openxmlformats.org/officeDocument/2006/relationships/image" Target="../media/image15.wmf"/><Relationship Id="rId22" Type="http://schemas.openxmlformats.org/officeDocument/2006/relationships/image" Target="../media/image1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18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26.wmf"/><Relationship Id="rId2" Type="http://schemas.openxmlformats.org/officeDocument/2006/relationships/tags" Target="../tags/tag2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27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33.wmf"/><Relationship Id="rId3" Type="http://schemas.openxmlformats.org/officeDocument/2006/relationships/oleObject" Target="../embeddings/oleObject19.bin"/><Relationship Id="rId21" Type="http://schemas.openxmlformats.org/officeDocument/2006/relationships/oleObject" Target="../embeddings/oleObject28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wmf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13.wmf"/><Relationship Id="rId22" Type="http://schemas.openxmlformats.org/officeDocument/2006/relationships/image" Target="../media/image35.w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2.bin"/><Relationship Id="rId18" Type="http://schemas.openxmlformats.org/officeDocument/2006/relationships/image" Target="../media/image41.wmf"/><Relationship Id="rId26" Type="http://schemas.openxmlformats.org/officeDocument/2006/relationships/oleObject" Target="../embeddings/oleObject39.bin"/><Relationship Id="rId39" Type="http://schemas.openxmlformats.org/officeDocument/2006/relationships/oleObject" Target="../embeddings/oleObject46.bin"/><Relationship Id="rId21" Type="http://schemas.openxmlformats.org/officeDocument/2006/relationships/oleObject" Target="../embeddings/oleObject36.bin"/><Relationship Id="rId34" Type="http://schemas.openxmlformats.org/officeDocument/2006/relationships/image" Target="../media/image48.wmf"/><Relationship Id="rId42" Type="http://schemas.openxmlformats.org/officeDocument/2006/relationships/image" Target="../media/image52.wmf"/><Relationship Id="rId7" Type="http://schemas.openxmlformats.org/officeDocument/2006/relationships/oleObject" Target="../embeddings/oleObject29.bin"/><Relationship Id="rId2" Type="http://schemas.openxmlformats.org/officeDocument/2006/relationships/tags" Target="../tags/tag3.xml"/><Relationship Id="rId16" Type="http://schemas.openxmlformats.org/officeDocument/2006/relationships/image" Target="../media/image40.wmf"/><Relationship Id="rId20" Type="http://schemas.openxmlformats.org/officeDocument/2006/relationships/image" Target="../media/image42.wmf"/><Relationship Id="rId29" Type="http://schemas.openxmlformats.org/officeDocument/2006/relationships/oleObject" Target="../embeddings/oleObject41.bin"/><Relationship Id="rId41" Type="http://schemas.openxmlformats.org/officeDocument/2006/relationships/oleObject" Target="../embeddings/oleObject47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54.png"/><Relationship Id="rId11" Type="http://schemas.openxmlformats.org/officeDocument/2006/relationships/oleObject" Target="../embeddings/oleObject31.bin"/><Relationship Id="rId24" Type="http://schemas.openxmlformats.org/officeDocument/2006/relationships/image" Target="../media/image44.wmf"/><Relationship Id="rId32" Type="http://schemas.openxmlformats.org/officeDocument/2006/relationships/image" Target="../media/image47.wmf"/><Relationship Id="rId37" Type="http://schemas.openxmlformats.org/officeDocument/2006/relationships/oleObject" Target="../embeddings/oleObject45.bin"/><Relationship Id="rId40" Type="http://schemas.openxmlformats.org/officeDocument/2006/relationships/image" Target="../media/image51.wmf"/><Relationship Id="rId5" Type="http://schemas.openxmlformats.org/officeDocument/2006/relationships/image" Target="../media/image53.png"/><Relationship Id="rId15" Type="http://schemas.openxmlformats.org/officeDocument/2006/relationships/oleObject" Target="../embeddings/oleObject33.bin"/><Relationship Id="rId23" Type="http://schemas.openxmlformats.org/officeDocument/2006/relationships/oleObject" Target="../embeddings/oleObject37.bin"/><Relationship Id="rId28" Type="http://schemas.openxmlformats.org/officeDocument/2006/relationships/image" Target="../media/image45.wmf"/><Relationship Id="rId36" Type="http://schemas.openxmlformats.org/officeDocument/2006/relationships/image" Target="../media/image49.wmf"/><Relationship Id="rId10" Type="http://schemas.openxmlformats.org/officeDocument/2006/relationships/image" Target="../media/image37.wmf"/><Relationship Id="rId19" Type="http://schemas.openxmlformats.org/officeDocument/2006/relationships/oleObject" Target="../embeddings/oleObject35.bin"/><Relationship Id="rId31" Type="http://schemas.openxmlformats.org/officeDocument/2006/relationships/oleObject" Target="../embeddings/oleObject42.bin"/><Relationship Id="rId4" Type="http://schemas.openxmlformats.org/officeDocument/2006/relationships/notesSlide" Target="../notesSlides/notesSlide1.xml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9.wmf"/><Relationship Id="rId22" Type="http://schemas.openxmlformats.org/officeDocument/2006/relationships/image" Target="../media/image43.wmf"/><Relationship Id="rId27" Type="http://schemas.openxmlformats.org/officeDocument/2006/relationships/oleObject" Target="../embeddings/oleObject40.bin"/><Relationship Id="rId30" Type="http://schemas.openxmlformats.org/officeDocument/2006/relationships/image" Target="../media/image46.wmf"/><Relationship Id="rId35" Type="http://schemas.openxmlformats.org/officeDocument/2006/relationships/oleObject" Target="../embeddings/oleObject44.bin"/><Relationship Id="rId8" Type="http://schemas.openxmlformats.org/officeDocument/2006/relationships/image" Target="../media/image36.wmf"/><Relationship Id="rId3" Type="http://schemas.openxmlformats.org/officeDocument/2006/relationships/slideLayout" Target="../slideLayouts/slideLayout7.xml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34.bin"/><Relationship Id="rId25" Type="http://schemas.openxmlformats.org/officeDocument/2006/relationships/oleObject" Target="../embeddings/oleObject38.bin"/><Relationship Id="rId33" Type="http://schemas.openxmlformats.org/officeDocument/2006/relationships/oleObject" Target="../embeddings/oleObject43.bin"/><Relationship Id="rId38" Type="http://schemas.openxmlformats.org/officeDocument/2006/relationships/image" Target="../media/image5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368425"/>
            <a:ext cx="9845675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81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1378634" y="5499126"/>
            <a:ext cx="1517413" cy="15174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Identity-Based Lossy Trapdoor Functions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 smtClean="0"/>
              <a:t>Towards defining sec. requirements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DEEAA8-833F-F047-AB34-22B6057D91A7}" type="slidenum">
              <a:rPr lang="es-ES" smtClean="0"/>
              <a:t>10</a:t>
            </a:fld>
            <a:endParaRPr lang="es-ES" dirty="0"/>
          </a:p>
        </p:txBody>
      </p:sp>
      <p:sp>
        <p:nvSpPr>
          <p:cNvPr id="6" name="Oval 5"/>
          <p:cNvSpPr/>
          <p:nvPr/>
        </p:nvSpPr>
        <p:spPr>
          <a:xfrm>
            <a:off x="1378634" y="2264011"/>
            <a:ext cx="1517413" cy="15174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56087" y="2897386"/>
            <a:ext cx="44644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256150"/>
              </p:ext>
            </p:extLst>
          </p:nvPr>
        </p:nvGraphicFramePr>
        <p:xfrm>
          <a:off x="2103960" y="2627959"/>
          <a:ext cx="360040" cy="361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15" name="Equation" r:id="rId3" imgW="164880" imgH="164880" progId="Equation.DSMT4">
                  <p:embed/>
                </p:oleObj>
              </mc:Choice>
              <mc:Fallback>
                <p:oleObj name="Equation" r:id="rId3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960" y="2627959"/>
                        <a:ext cx="360040" cy="361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469741"/>
              </p:ext>
            </p:extLst>
          </p:nvPr>
        </p:nvGraphicFramePr>
        <p:xfrm>
          <a:off x="2175967" y="5801422"/>
          <a:ext cx="354948" cy="356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16" name="Equation" r:id="rId5" imgW="164880" imgH="164880" progId="Equation.DSMT4">
                  <p:embed/>
                </p:oleObj>
              </mc:Choice>
              <mc:Fallback>
                <p:oleObj name="Equation" r:id="rId5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5967" y="5801422"/>
                        <a:ext cx="354948" cy="356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8003370" y="5504372"/>
            <a:ext cx="1517413" cy="1517413"/>
            <a:chOff x="8003370" y="5504372"/>
            <a:chExt cx="1517413" cy="1517413"/>
          </a:xfrm>
        </p:grpSpPr>
        <p:sp>
          <p:nvSpPr>
            <p:cNvPr id="37" name="Oval 36"/>
            <p:cNvSpPr/>
            <p:nvPr/>
          </p:nvSpPr>
          <p:spPr>
            <a:xfrm>
              <a:off x="8003370" y="5504372"/>
              <a:ext cx="1517413" cy="1517413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3142551"/>
                </p:ext>
              </p:extLst>
            </p:nvPr>
          </p:nvGraphicFramePr>
          <p:xfrm>
            <a:off x="8368655" y="5653633"/>
            <a:ext cx="933415" cy="2958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17" name="Equation" r:id="rId6" imgW="520560" imgH="164880" progId="Equation.DSMT4">
                    <p:embed/>
                  </p:oleObj>
                </mc:Choice>
                <mc:Fallback>
                  <p:oleObj name="Equation" r:id="rId6" imgW="52056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68655" y="5653633"/>
                          <a:ext cx="933415" cy="2958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Oval 28"/>
            <p:cNvSpPr/>
            <p:nvPr/>
          </p:nvSpPr>
          <p:spPr>
            <a:xfrm>
              <a:off x="8213080" y="6085681"/>
              <a:ext cx="371599" cy="37159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flipH="1">
            <a:off x="3256087" y="3278188"/>
            <a:ext cx="4464496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19783" y="4132412"/>
            <a:ext cx="9433048" cy="23538"/>
          </a:xfrm>
          <a:prstGeom prst="line">
            <a:avLst/>
          </a:prstGeom>
          <a:ln w="63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120183" y="3925441"/>
            <a:ext cx="2736305" cy="446276"/>
          </a:xfrm>
          <a:prstGeom prst="rect">
            <a:avLst/>
          </a:prstGeom>
          <a:solidFill>
            <a:schemeClr val="bg1"/>
          </a:solidFill>
          <a:ln cap="rnd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Sec. Requirement?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538193" y="1318925"/>
            <a:ext cx="1512168" cy="446276"/>
          </a:xfrm>
          <a:prstGeom prst="rect">
            <a:avLst/>
          </a:prstGeom>
          <a:solidFill>
            <a:schemeClr val="bg1"/>
          </a:solidFill>
          <a:ln cap="rnd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Invertible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800600" y="4501505"/>
            <a:ext cx="1058754" cy="446276"/>
          </a:xfrm>
          <a:prstGeom prst="rect">
            <a:avLst/>
          </a:prstGeom>
          <a:solidFill>
            <a:schemeClr val="bg1"/>
          </a:solidFill>
          <a:ln cap="rnd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Lossy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602605"/>
              </p:ext>
            </p:extLst>
          </p:nvPr>
        </p:nvGraphicFramePr>
        <p:xfrm>
          <a:off x="4821238" y="2447925"/>
          <a:ext cx="112553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18" name="Equation" r:id="rId8" imgW="583920" imgH="241200" progId="Equation.DSMT4">
                  <p:embed/>
                </p:oleObj>
              </mc:Choice>
              <mc:Fallback>
                <p:oleObj name="Equation" r:id="rId8" imgW="583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38" y="2447925"/>
                        <a:ext cx="1125537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620939"/>
              </p:ext>
            </p:extLst>
          </p:nvPr>
        </p:nvGraphicFramePr>
        <p:xfrm>
          <a:off x="4508500" y="3278188"/>
          <a:ext cx="174148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19" name="Equation" r:id="rId10" imgW="876240" imgH="253800" progId="Equation.DSMT4">
                  <p:embed/>
                </p:oleObj>
              </mc:Choice>
              <mc:Fallback>
                <p:oleObj name="Equation" r:id="rId10" imgW="876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278188"/>
                        <a:ext cx="1741488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8003370" y="2269257"/>
            <a:ext cx="1517413" cy="1517413"/>
            <a:chOff x="8003370" y="2269257"/>
            <a:chExt cx="1517413" cy="1517413"/>
          </a:xfrm>
        </p:grpSpPr>
        <p:sp>
          <p:nvSpPr>
            <p:cNvPr id="35" name="Oval 34"/>
            <p:cNvSpPr/>
            <p:nvPr/>
          </p:nvSpPr>
          <p:spPr>
            <a:xfrm>
              <a:off x="8003370" y="2269257"/>
              <a:ext cx="1517413" cy="151741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8744034"/>
                </p:ext>
              </p:extLst>
            </p:nvPr>
          </p:nvGraphicFramePr>
          <p:xfrm>
            <a:off x="8716815" y="2629297"/>
            <a:ext cx="331482" cy="360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20" name="Equation" r:id="rId12" imgW="152280" imgH="164880" progId="Equation.DSMT4">
                    <p:embed/>
                  </p:oleObj>
                </mc:Choice>
                <mc:Fallback>
                  <p:oleObj name="Equation" r:id="rId12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16815" y="2629297"/>
                          <a:ext cx="331482" cy="3600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Group 30"/>
          <p:cNvGrpSpPr/>
          <p:nvPr/>
        </p:nvGrpSpPr>
        <p:grpSpPr>
          <a:xfrm>
            <a:off x="3256087" y="5688013"/>
            <a:ext cx="4896544" cy="481295"/>
            <a:chOff x="3256087" y="2447653"/>
            <a:chExt cx="4896544" cy="481295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3256087" y="2897386"/>
              <a:ext cx="4896544" cy="315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0018519"/>
                </p:ext>
              </p:extLst>
            </p:nvPr>
          </p:nvGraphicFramePr>
          <p:xfrm>
            <a:off x="4397375" y="2447653"/>
            <a:ext cx="1222375" cy="465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21" name="Equation" r:id="rId14" imgW="634680" imgH="241200" progId="Equation.DSMT4">
                    <p:embed/>
                  </p:oleObj>
                </mc:Choice>
                <mc:Fallback>
                  <p:oleObj name="Equation" r:id="rId14" imgW="6346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7375" y="2447653"/>
                          <a:ext cx="1222375" cy="465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" name="Group 41"/>
          <p:cNvGrpSpPr/>
          <p:nvPr/>
        </p:nvGrpSpPr>
        <p:grpSpPr>
          <a:xfrm>
            <a:off x="3302677" y="5797649"/>
            <a:ext cx="4849954" cy="515601"/>
            <a:chOff x="3302677" y="5505503"/>
            <a:chExt cx="4849954" cy="515601"/>
          </a:xfrm>
        </p:grpSpPr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7183008"/>
                </p:ext>
              </p:extLst>
            </p:nvPr>
          </p:nvGraphicFramePr>
          <p:xfrm>
            <a:off x="5176838" y="5505503"/>
            <a:ext cx="1244600" cy="465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22" name="Equation" r:id="rId16" imgW="647640" imgH="241200" progId="Equation.DSMT4">
                    <p:embed/>
                  </p:oleObj>
                </mc:Choice>
                <mc:Fallback>
                  <p:oleObj name="Equation" r:id="rId16" imgW="6476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6838" y="5505503"/>
                          <a:ext cx="1244600" cy="465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8" name="Straight Arrow Connector 47"/>
            <p:cNvCxnSpPr/>
            <p:nvPr/>
          </p:nvCxnSpPr>
          <p:spPr>
            <a:xfrm>
              <a:off x="3302677" y="5826551"/>
              <a:ext cx="4849954" cy="1945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264581" y="5478487"/>
            <a:ext cx="4738789" cy="1111250"/>
            <a:chOff x="2616509" y="4037559"/>
            <a:chExt cx="4738789" cy="1111250"/>
          </a:xfrm>
        </p:grpSpPr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2830562"/>
                </p:ext>
              </p:extLst>
            </p:nvPr>
          </p:nvGraphicFramePr>
          <p:xfrm>
            <a:off x="4268416" y="4037559"/>
            <a:ext cx="1247775" cy="465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23" name="Equation" r:id="rId18" imgW="647640" imgH="241200" progId="Equation.DSMT4">
                    <p:embed/>
                  </p:oleObj>
                </mc:Choice>
                <mc:Fallback>
                  <p:oleObj name="Equation" r:id="rId18" imgW="6476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8416" y="4037559"/>
                          <a:ext cx="1247775" cy="465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9108285"/>
                </p:ext>
              </p:extLst>
            </p:nvPr>
          </p:nvGraphicFramePr>
          <p:xfrm>
            <a:off x="4073153" y="4645571"/>
            <a:ext cx="1966913" cy="503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24" name="Equation" r:id="rId20" imgW="990360" imgH="253800" progId="Equation.DSMT4">
                    <p:embed/>
                  </p:oleObj>
                </mc:Choice>
                <mc:Fallback>
                  <p:oleObj name="Equation" r:id="rId20" imgW="99036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3153" y="4645571"/>
                          <a:ext cx="1966913" cy="503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3" name="Straight Arrow Connector 52"/>
            <p:cNvCxnSpPr/>
            <p:nvPr/>
          </p:nvCxnSpPr>
          <p:spPr>
            <a:xfrm flipV="1">
              <a:off x="2616509" y="4451786"/>
              <a:ext cx="4738789" cy="2450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2616510" y="4541243"/>
              <a:ext cx="4672025" cy="29965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8008615" y="5504372"/>
            <a:ext cx="1517413" cy="1517413"/>
            <a:chOff x="8003370" y="2269257"/>
            <a:chExt cx="1517413" cy="1517413"/>
          </a:xfrm>
        </p:grpSpPr>
        <p:sp>
          <p:nvSpPr>
            <p:cNvPr id="56" name="Oval 55"/>
            <p:cNvSpPr/>
            <p:nvPr/>
          </p:nvSpPr>
          <p:spPr>
            <a:xfrm>
              <a:off x="8003370" y="2269257"/>
              <a:ext cx="1517413" cy="151741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57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4474082"/>
                </p:ext>
              </p:extLst>
            </p:nvPr>
          </p:nvGraphicFramePr>
          <p:xfrm>
            <a:off x="8651442" y="2418518"/>
            <a:ext cx="331482" cy="360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25" name="Equation" r:id="rId22" imgW="152280" imgH="164880" progId="Equation.DSMT4">
                    <p:embed/>
                  </p:oleObj>
                </mc:Choice>
                <mc:Fallback>
                  <p:oleObj name="Equation" r:id="rId22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51442" y="2418518"/>
                          <a:ext cx="331482" cy="3600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9" name="Group 58"/>
          <p:cNvGrpSpPr/>
          <p:nvPr/>
        </p:nvGrpSpPr>
        <p:grpSpPr>
          <a:xfrm>
            <a:off x="1023839" y="1706174"/>
            <a:ext cx="2612383" cy="457167"/>
            <a:chOff x="1959943" y="1693193"/>
            <a:chExt cx="2880320" cy="504056"/>
          </a:xfrm>
        </p:grpSpPr>
        <p:sp>
          <p:nvSpPr>
            <p:cNvPr id="60" name="Rounded Rectangle 59"/>
            <p:cNvSpPr/>
            <p:nvPr/>
          </p:nvSpPr>
          <p:spPr>
            <a:xfrm>
              <a:off x="1959943" y="1693193"/>
              <a:ext cx="2880320" cy="504056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1090734"/>
                </p:ext>
              </p:extLst>
            </p:nvPr>
          </p:nvGraphicFramePr>
          <p:xfrm>
            <a:off x="1994967" y="1726183"/>
            <a:ext cx="2809875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26" name="Equation" r:id="rId23" imgW="1447560" imgH="228600" progId="Equation.DSMT4">
                    <p:embed/>
                  </p:oleObj>
                </mc:Choice>
                <mc:Fallback>
                  <p:oleObj name="Equation" r:id="rId23" imgW="14475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4967" y="1726183"/>
                          <a:ext cx="2809875" cy="44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2" name="Group 61"/>
          <p:cNvGrpSpPr/>
          <p:nvPr/>
        </p:nvGrpSpPr>
        <p:grpSpPr>
          <a:xfrm>
            <a:off x="879823" y="1064800"/>
            <a:ext cx="2808312" cy="522477"/>
            <a:chOff x="1815927" y="1045121"/>
            <a:chExt cx="3096344" cy="576064"/>
          </a:xfrm>
        </p:grpSpPr>
        <p:sp>
          <p:nvSpPr>
            <p:cNvPr id="63" name="Rounded Rectangle 62"/>
            <p:cNvSpPr/>
            <p:nvPr/>
          </p:nvSpPr>
          <p:spPr>
            <a:xfrm>
              <a:off x="1815927" y="1045121"/>
              <a:ext cx="3096344" cy="576064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64" name="Objec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0720030"/>
                </p:ext>
              </p:extLst>
            </p:nvPr>
          </p:nvGraphicFramePr>
          <p:xfrm>
            <a:off x="1863204" y="1129283"/>
            <a:ext cx="2935288" cy="420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27" name="Equation" r:id="rId25" imgW="1422360" imgH="203040" progId="Equation.DSMT4">
                    <p:embed/>
                  </p:oleObj>
                </mc:Choice>
                <mc:Fallback>
                  <p:oleObj name="Equation" r:id="rId25" imgW="14223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3204" y="1129283"/>
                          <a:ext cx="2935288" cy="420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5" name="Group 64"/>
          <p:cNvGrpSpPr/>
          <p:nvPr/>
        </p:nvGrpSpPr>
        <p:grpSpPr>
          <a:xfrm>
            <a:off x="879823" y="4905376"/>
            <a:ext cx="2827097" cy="460225"/>
            <a:chOff x="1815927" y="1693193"/>
            <a:chExt cx="3096344" cy="504056"/>
          </a:xfrm>
        </p:grpSpPr>
        <p:sp>
          <p:nvSpPr>
            <p:cNvPr id="66" name="Rounded Rectangle 65"/>
            <p:cNvSpPr/>
            <p:nvPr/>
          </p:nvSpPr>
          <p:spPr>
            <a:xfrm>
              <a:off x="1815927" y="1693193"/>
              <a:ext cx="3096344" cy="504056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67" name="Object 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3336718"/>
                </p:ext>
              </p:extLst>
            </p:nvPr>
          </p:nvGraphicFramePr>
          <p:xfrm>
            <a:off x="1909242" y="1725911"/>
            <a:ext cx="2981325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28" name="Equation" r:id="rId27" imgW="1536480" imgH="228600" progId="Equation.DSMT4">
                    <p:embed/>
                  </p:oleObj>
                </mc:Choice>
                <mc:Fallback>
                  <p:oleObj name="Equation" r:id="rId27" imgW="1536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9242" y="1725911"/>
                          <a:ext cx="2981325" cy="44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8" name="Group 67"/>
          <p:cNvGrpSpPr/>
          <p:nvPr/>
        </p:nvGrpSpPr>
        <p:grpSpPr>
          <a:xfrm>
            <a:off x="807815" y="4263566"/>
            <a:ext cx="3024336" cy="525971"/>
            <a:chOff x="1743919" y="1045121"/>
            <a:chExt cx="3312368" cy="576064"/>
          </a:xfrm>
        </p:grpSpPr>
        <p:sp>
          <p:nvSpPr>
            <p:cNvPr id="69" name="Rounded Rectangle 68"/>
            <p:cNvSpPr/>
            <p:nvPr/>
          </p:nvSpPr>
          <p:spPr>
            <a:xfrm>
              <a:off x="1743919" y="1045121"/>
              <a:ext cx="3312368" cy="576064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70" name="Object 6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1084140"/>
                </p:ext>
              </p:extLst>
            </p:nvPr>
          </p:nvGraphicFramePr>
          <p:xfrm>
            <a:off x="1794942" y="1130598"/>
            <a:ext cx="3173412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29" name="Equation" r:id="rId29" imgW="1536480" imgH="203040" progId="Equation.DSMT4">
                    <p:embed/>
                  </p:oleObj>
                </mc:Choice>
                <mc:Fallback>
                  <p:oleObj name="Equation" r:id="rId29" imgW="15364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4942" y="1130598"/>
                          <a:ext cx="3173412" cy="419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4246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Identity-Based Lossy Trapdoor Functions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 smtClean="0"/>
              <a:t>[BKPW12] limitations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DEEAA8-833F-F047-AB34-22B6057D91A7}" type="slidenum">
              <a:rPr lang="es-ES" smtClean="0"/>
              <a:t>11</a:t>
            </a:fld>
            <a:endParaRPr lang="es-E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884919"/>
              </p:ext>
            </p:extLst>
          </p:nvPr>
        </p:nvGraphicFramePr>
        <p:xfrm>
          <a:off x="951831" y="1561999"/>
          <a:ext cx="8845106" cy="3851142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1949768"/>
                <a:gridCol w="1351280"/>
                <a:gridCol w="1845564"/>
                <a:gridCol w="1861439"/>
                <a:gridCol w="1837055"/>
              </a:tblGrid>
              <a:tr h="491234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LTDF</a:t>
                      </a:r>
                    </a:p>
                    <a:p>
                      <a:r>
                        <a:rPr lang="es-ES" dirty="0" smtClean="0"/>
                        <a:t>[PW08]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IB-LTDF (S)</a:t>
                      </a:r>
                    </a:p>
                    <a:p>
                      <a:r>
                        <a:rPr lang="es-ES" dirty="0" smtClean="0"/>
                        <a:t>[BKPW12]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1234">
                <a:tc>
                  <a:txBody>
                    <a:bodyPr/>
                    <a:lstStyle/>
                    <a:p>
                      <a:r>
                        <a:rPr lang="es-ES" b="1" dirty="0" smtClean="0"/>
                        <a:t>TDF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ES" dirty="0" smtClean="0">
                          <a:solidFill>
                            <a:schemeClr val="accent3"/>
                          </a:solidFill>
                        </a:rPr>
                        <a:t>  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 algn="l" defTabSz="5838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ES" dirty="0" smtClean="0"/>
                        <a:t>(</a:t>
                      </a:r>
                      <a:r>
                        <a:rPr lang="es-ES" b="1" dirty="0" smtClean="0"/>
                        <a:t>New</a:t>
                      </a:r>
                      <a:r>
                        <a:rPr lang="es-ES" dirty="0" smtClean="0"/>
                        <a:t>!)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5838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1234">
                <a:tc>
                  <a:txBody>
                    <a:bodyPr/>
                    <a:lstStyle/>
                    <a:p>
                      <a:r>
                        <a:rPr lang="es-ES" b="1" dirty="0" smtClean="0"/>
                        <a:t>IND-CPA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ES" dirty="0" smtClean="0">
                          <a:solidFill>
                            <a:schemeClr val="accent3"/>
                          </a:solidFill>
                        </a:rPr>
                        <a:t>  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ES" baseline="0" dirty="0" smtClean="0"/>
                        <a:t>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838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491234">
                <a:tc>
                  <a:txBody>
                    <a:bodyPr/>
                    <a:lstStyle/>
                    <a:p>
                      <a:r>
                        <a:rPr lang="es-ES" b="1" dirty="0" smtClean="0"/>
                        <a:t>Det. Enc.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ES" dirty="0" smtClean="0">
                          <a:solidFill>
                            <a:schemeClr val="accent3"/>
                          </a:solidFill>
                        </a:rPr>
                        <a:t>[BFO08]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ES" dirty="0" smtClean="0">
                          <a:solidFill>
                            <a:schemeClr val="accent3"/>
                          </a:solidFill>
                        </a:rPr>
                        <a:t>(New!)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ES" dirty="0" smtClean="0"/>
                        <a:t> (</a:t>
                      </a:r>
                      <a:r>
                        <a:rPr lang="es-ES" b="1" dirty="0" smtClean="0"/>
                        <a:t>New</a:t>
                      </a:r>
                      <a:r>
                        <a:rPr lang="es-ES" dirty="0" smtClean="0"/>
                        <a:t>!)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5222">
                <a:tc>
                  <a:txBody>
                    <a:bodyPr/>
                    <a:lstStyle/>
                    <a:p>
                      <a:r>
                        <a:rPr lang="es-ES" b="1" dirty="0" smtClean="0"/>
                        <a:t>Hedged Enc.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accent3"/>
                          </a:solidFill>
                        </a:rPr>
                        <a:t>[BB+09]</a:t>
                      </a:r>
                    </a:p>
                    <a:p>
                      <a:r>
                        <a:rPr lang="es-ES" dirty="0" smtClean="0">
                          <a:solidFill>
                            <a:schemeClr val="accent3"/>
                          </a:solidFill>
                        </a:rPr>
                        <a:t>(New!)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5838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ES" dirty="0" smtClean="0"/>
                        <a:t> (</a:t>
                      </a:r>
                      <a:r>
                        <a:rPr lang="es-ES" b="1" dirty="0" smtClean="0"/>
                        <a:t>New</a:t>
                      </a:r>
                      <a:r>
                        <a:rPr lang="es-ES" dirty="0" smtClean="0"/>
                        <a:t>!)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491234">
                <a:tc>
                  <a:txBody>
                    <a:bodyPr/>
                    <a:lstStyle/>
                    <a:p>
                      <a:r>
                        <a:rPr lang="es-ES" b="1" dirty="0" smtClean="0"/>
                        <a:t>Others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3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ES" i="1" dirty="0" smtClean="0"/>
                        <a:t>hopefully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31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Identity-Based Lossy Trapdoor Functions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 smtClean="0"/>
              <a:t>[BKPW12] limitations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DEEAA8-833F-F047-AB34-22B6057D91A7}" type="slidenum">
              <a:rPr lang="es-ES" smtClean="0"/>
              <a:t>12</a:t>
            </a:fld>
            <a:endParaRPr lang="es-E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537113"/>
              </p:ext>
            </p:extLst>
          </p:nvPr>
        </p:nvGraphicFramePr>
        <p:xfrm>
          <a:off x="951831" y="1561999"/>
          <a:ext cx="8845106" cy="3851142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1949768"/>
                <a:gridCol w="1351280"/>
                <a:gridCol w="1845564"/>
                <a:gridCol w="1861439"/>
                <a:gridCol w="1837055"/>
              </a:tblGrid>
              <a:tr h="491234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LTDF</a:t>
                      </a:r>
                    </a:p>
                    <a:p>
                      <a:r>
                        <a:rPr lang="es-ES" dirty="0" smtClean="0"/>
                        <a:t>[PW08]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IB-LTDF (S)</a:t>
                      </a:r>
                    </a:p>
                    <a:p>
                      <a:r>
                        <a:rPr lang="es-ES" dirty="0" smtClean="0"/>
                        <a:t>[BKPW12]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IB-LTDF (A)</a:t>
                      </a:r>
                    </a:p>
                    <a:p>
                      <a:r>
                        <a:rPr lang="es-ES" dirty="0" smtClean="0"/>
                        <a:t>[BKPW12]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1234">
                <a:tc>
                  <a:txBody>
                    <a:bodyPr/>
                    <a:lstStyle/>
                    <a:p>
                      <a:r>
                        <a:rPr lang="es-ES" b="1" dirty="0" smtClean="0"/>
                        <a:t>TDF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ES" dirty="0" smtClean="0">
                          <a:solidFill>
                            <a:schemeClr val="accent3"/>
                          </a:solidFill>
                        </a:rPr>
                        <a:t>  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 algn="l" defTabSz="5838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ES" dirty="0" smtClean="0"/>
                        <a:t>(</a:t>
                      </a:r>
                      <a:r>
                        <a:rPr lang="es-ES" b="1" dirty="0" smtClean="0"/>
                        <a:t>New</a:t>
                      </a:r>
                      <a:r>
                        <a:rPr lang="es-ES" dirty="0" smtClean="0"/>
                        <a:t>!)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5838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ES" dirty="0" smtClean="0"/>
                        <a:t>(</a:t>
                      </a:r>
                      <a:r>
                        <a:rPr lang="es-ES" b="1" dirty="0" smtClean="0"/>
                        <a:t>New</a:t>
                      </a:r>
                      <a:r>
                        <a:rPr lang="es-ES" dirty="0" smtClean="0"/>
                        <a:t>!)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1234">
                <a:tc>
                  <a:txBody>
                    <a:bodyPr/>
                    <a:lstStyle/>
                    <a:p>
                      <a:r>
                        <a:rPr lang="es-ES" b="1" dirty="0" smtClean="0"/>
                        <a:t>IND-CPA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ES" dirty="0" smtClean="0">
                          <a:solidFill>
                            <a:schemeClr val="accent3"/>
                          </a:solidFill>
                        </a:rPr>
                        <a:t>  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ES" baseline="0" dirty="0" smtClean="0"/>
                        <a:t>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838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491234">
                <a:tc>
                  <a:txBody>
                    <a:bodyPr/>
                    <a:lstStyle/>
                    <a:p>
                      <a:r>
                        <a:rPr lang="es-ES" b="1" dirty="0" smtClean="0"/>
                        <a:t>Det. Enc.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ES" dirty="0" smtClean="0">
                          <a:solidFill>
                            <a:schemeClr val="accent3"/>
                          </a:solidFill>
                        </a:rPr>
                        <a:t>[BFO08]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ES" dirty="0" smtClean="0">
                          <a:solidFill>
                            <a:schemeClr val="accent3"/>
                          </a:solidFill>
                        </a:rPr>
                        <a:t>(New!)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ES" dirty="0" smtClean="0"/>
                        <a:t> (</a:t>
                      </a:r>
                      <a:r>
                        <a:rPr lang="es-ES" b="1" dirty="0" smtClean="0"/>
                        <a:t>New</a:t>
                      </a:r>
                      <a:r>
                        <a:rPr lang="es-ES" dirty="0" smtClean="0"/>
                        <a:t>!)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5222">
                <a:tc>
                  <a:txBody>
                    <a:bodyPr/>
                    <a:lstStyle/>
                    <a:p>
                      <a:r>
                        <a:rPr lang="es-ES" b="1" dirty="0" smtClean="0"/>
                        <a:t>Hedged Enc.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accent3"/>
                          </a:solidFill>
                        </a:rPr>
                        <a:t>[BB+09]</a:t>
                      </a:r>
                    </a:p>
                    <a:p>
                      <a:r>
                        <a:rPr lang="es-ES" dirty="0" smtClean="0">
                          <a:solidFill>
                            <a:schemeClr val="accent3"/>
                          </a:solidFill>
                        </a:rPr>
                        <a:t>(New!)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5838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ES" dirty="0" smtClean="0"/>
                        <a:t> (</a:t>
                      </a:r>
                      <a:r>
                        <a:rPr lang="es-ES" b="1" dirty="0" smtClean="0"/>
                        <a:t>New</a:t>
                      </a:r>
                      <a:r>
                        <a:rPr lang="es-ES" dirty="0" smtClean="0"/>
                        <a:t>!)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491234">
                <a:tc>
                  <a:txBody>
                    <a:bodyPr/>
                    <a:lstStyle/>
                    <a:p>
                      <a:r>
                        <a:rPr lang="es-ES" b="1" dirty="0" smtClean="0"/>
                        <a:t>Others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3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ES" i="1" dirty="0" smtClean="0"/>
                        <a:t>hopefully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38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New Definition and Hierarchical Extension</a:t>
            </a:r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Identity-Based Lossy Trapdoor Function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94675" y="7010400"/>
            <a:ext cx="2493963" cy="401638"/>
          </a:xfrm>
        </p:spPr>
        <p:txBody>
          <a:bodyPr/>
          <a:lstStyle/>
          <a:p>
            <a:fld id="{4BDEEAA8-833F-F047-AB34-22B6057D91A7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588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>
          <a:xfrm>
            <a:off x="159743" y="1477169"/>
            <a:ext cx="6192688" cy="4536504"/>
          </a:xfrm>
          <a:prstGeom prst="roundRect">
            <a:avLst>
              <a:gd name="adj" fmla="val 369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Identity-Based Lossy Trapdoor Functions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 smtClean="0"/>
              <a:t>Our definition (I)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DEEAA8-833F-F047-AB34-22B6057D91A7}" type="slidenum">
              <a:rPr lang="es-ES" smtClean="0"/>
              <a:t>14</a:t>
            </a:fld>
            <a:endParaRPr lang="es-E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523606" y="3310712"/>
            <a:ext cx="23762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261252"/>
              </p:ext>
            </p:extLst>
          </p:nvPr>
        </p:nvGraphicFramePr>
        <p:xfrm>
          <a:off x="7556895" y="2989337"/>
          <a:ext cx="57467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2" name="Equation" r:id="rId3" imgW="304560" imgH="164880" progId="Equation.DSMT4">
                  <p:embed/>
                </p:oleObj>
              </mc:Choice>
              <mc:Fallback>
                <p:oleObj name="Equation" r:id="rId3" imgW="304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895" y="2989337"/>
                        <a:ext cx="57467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6523606" y="1885733"/>
            <a:ext cx="23762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523606" y="2407089"/>
            <a:ext cx="23762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481820"/>
              </p:ext>
            </p:extLst>
          </p:nvPr>
        </p:nvGraphicFramePr>
        <p:xfrm>
          <a:off x="7641032" y="2119057"/>
          <a:ext cx="374295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3" name="Equation" r:id="rId5" imgW="215640" imgH="164880" progId="Equation.DSMT4">
                  <p:embed/>
                </p:oleObj>
              </mc:Choice>
              <mc:Fallback>
                <p:oleObj name="Equation" r:id="rId5" imgW="215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1032" y="2119057"/>
                        <a:ext cx="374295" cy="288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6523606" y="2758076"/>
            <a:ext cx="2448272" cy="15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rved Right Arrow 15"/>
          <p:cNvSpPr/>
          <p:nvPr/>
        </p:nvSpPr>
        <p:spPr>
          <a:xfrm rot="10800000">
            <a:off x="9043886" y="2335081"/>
            <a:ext cx="360040" cy="432048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523606" y="4737069"/>
            <a:ext cx="23762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76756"/>
              </p:ext>
            </p:extLst>
          </p:nvPr>
        </p:nvGraphicFramePr>
        <p:xfrm>
          <a:off x="7652145" y="4404390"/>
          <a:ext cx="38258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4" name="Equation" r:id="rId7" imgW="203040" imgH="177480" progId="Equation.DSMT4">
                  <p:embed/>
                </p:oleObj>
              </mc:Choice>
              <mc:Fallback>
                <p:oleObj name="Equation" r:id="rId7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2145" y="4404390"/>
                        <a:ext cx="382587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flipH="1">
            <a:off x="6523606" y="3827493"/>
            <a:ext cx="23762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449646"/>
              </p:ext>
            </p:extLst>
          </p:nvPr>
        </p:nvGraphicFramePr>
        <p:xfrm>
          <a:off x="7641032" y="3539461"/>
          <a:ext cx="374295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5" name="Equation" r:id="rId9" imgW="215640" imgH="164880" progId="Equation.DSMT4">
                  <p:embed/>
                </p:oleObj>
              </mc:Choice>
              <mc:Fallback>
                <p:oleObj name="Equation" r:id="rId9" imgW="215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1032" y="3539461"/>
                        <a:ext cx="374295" cy="288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6523606" y="4152154"/>
            <a:ext cx="239437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urved Right Arrow 30"/>
          <p:cNvSpPr/>
          <p:nvPr/>
        </p:nvSpPr>
        <p:spPr>
          <a:xfrm rot="10800000">
            <a:off x="9043886" y="3755486"/>
            <a:ext cx="360040" cy="432048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469161" y="1549400"/>
            <a:ext cx="782637" cy="2635250"/>
            <a:chOff x="7469161" y="1549400"/>
            <a:chExt cx="782637" cy="2635250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2748084"/>
                </p:ext>
              </p:extLst>
            </p:nvPr>
          </p:nvGraphicFramePr>
          <p:xfrm>
            <a:off x="7469161" y="1549400"/>
            <a:ext cx="782637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06" name="Equation" r:id="rId10" imgW="482400" imgH="203040" progId="Equation.DSMT4">
                    <p:embed/>
                  </p:oleObj>
                </mc:Choice>
                <mc:Fallback>
                  <p:oleObj name="Equation" r:id="rId10" imgW="48240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69161" y="1549400"/>
                          <a:ext cx="782637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4532934"/>
                </p:ext>
              </p:extLst>
            </p:nvPr>
          </p:nvGraphicFramePr>
          <p:xfrm>
            <a:off x="7508848" y="2406650"/>
            <a:ext cx="717550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07" name="Equation" r:id="rId12" imgW="457200" imgH="228600" progId="Equation.DSMT4">
                    <p:embed/>
                  </p:oleObj>
                </mc:Choice>
                <mc:Fallback>
                  <p:oleObj name="Equation" r:id="rId12" imgW="457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8848" y="2406650"/>
                          <a:ext cx="717550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8771972"/>
                </p:ext>
              </p:extLst>
            </p:nvPr>
          </p:nvGraphicFramePr>
          <p:xfrm>
            <a:off x="7516786" y="3824288"/>
            <a:ext cx="715962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08" name="Equation" r:id="rId14" imgW="457200" imgH="228600" progId="Equation.DSMT4">
                    <p:embed/>
                  </p:oleObj>
                </mc:Choice>
                <mc:Fallback>
                  <p:oleObj name="Equation" r:id="rId14" imgW="457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16786" y="3824288"/>
                          <a:ext cx="715962" cy="360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TextBox 45"/>
          <p:cNvSpPr txBox="1"/>
          <p:nvPr/>
        </p:nvSpPr>
        <p:spPr>
          <a:xfrm>
            <a:off x="2366241" y="973113"/>
            <a:ext cx="254603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Real Experiment</a:t>
            </a:r>
            <a:endParaRPr lang="en-US" b="1" u="sng" dirty="0"/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695" y="1117129"/>
            <a:ext cx="1944216" cy="1773386"/>
          </a:xfrm>
          <a:prstGeom prst="rect">
            <a:avLst/>
          </a:prstGeom>
        </p:spPr>
      </p:pic>
      <p:sp>
        <p:nvSpPr>
          <p:cNvPr id="89" name="Rounded Rectangle 88"/>
          <p:cNvSpPr/>
          <p:nvPr/>
        </p:nvSpPr>
        <p:spPr>
          <a:xfrm>
            <a:off x="3372944" y="1660064"/>
            <a:ext cx="2808312" cy="3345497"/>
          </a:xfrm>
          <a:prstGeom prst="roundRect">
            <a:avLst>
              <a:gd name="adj" fmla="val 597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348608" y="1660064"/>
            <a:ext cx="2808312" cy="3345497"/>
          </a:xfrm>
          <a:prstGeom prst="roundRect">
            <a:avLst>
              <a:gd name="adj" fmla="val 597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232645"/>
              </p:ext>
            </p:extLst>
          </p:nvPr>
        </p:nvGraphicFramePr>
        <p:xfrm>
          <a:off x="260375" y="5604519"/>
          <a:ext cx="5588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9" name="Equation" r:id="rId17" imgW="3213000" imgH="203040" progId="Equation.DSMT4">
                  <p:embed/>
                </p:oleObj>
              </mc:Choice>
              <mc:Fallback>
                <p:oleObj name="Equation" r:id="rId17" imgW="3213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75" y="5604519"/>
                        <a:ext cx="5588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2164535" y="1313005"/>
            <a:ext cx="1424433" cy="1230843"/>
            <a:chOff x="-920377" y="2053233"/>
            <a:chExt cx="3194102" cy="29134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20377" y="2053233"/>
              <a:ext cx="3194102" cy="291344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60648" y="2939046"/>
              <a:ext cx="432048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b="1" dirty="0">
                  <a:solidFill>
                    <a:schemeClr val="bg1"/>
                  </a:solidFill>
                </a:rPr>
                <a:t>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214804"/>
              </p:ext>
            </p:extLst>
          </p:nvPr>
        </p:nvGraphicFramePr>
        <p:xfrm>
          <a:off x="431602" y="1763326"/>
          <a:ext cx="17287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0" name="Equation" r:id="rId20" imgW="1066680" imgH="203040" progId="Equation.DSMT4">
                  <p:embed/>
                </p:oleObj>
              </mc:Choice>
              <mc:Fallback>
                <p:oleObj name="Equation" r:id="rId20" imgW="1066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02" y="1763326"/>
                        <a:ext cx="172878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3" name="Group 92"/>
          <p:cNvGrpSpPr/>
          <p:nvPr/>
        </p:nvGrpSpPr>
        <p:grpSpPr>
          <a:xfrm>
            <a:off x="5188871" y="1333153"/>
            <a:ext cx="1424433" cy="1230843"/>
            <a:chOff x="3298973" y="1333153"/>
            <a:chExt cx="1424433" cy="1230843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973" y="1333153"/>
              <a:ext cx="1424433" cy="1230843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3832151" y="1684140"/>
              <a:ext cx="192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b="1" dirty="0" smtClean="0">
                  <a:solidFill>
                    <a:schemeClr val="bg1"/>
                  </a:solidFill>
                </a:rPr>
                <a:t>L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94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345264"/>
              </p:ext>
            </p:extLst>
          </p:nvPr>
        </p:nvGraphicFramePr>
        <p:xfrm>
          <a:off x="3490248" y="1776935"/>
          <a:ext cx="1790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1" name="Equation" r:id="rId22" imgW="1104840" imgH="203040" progId="Equation.DSMT4">
                  <p:embed/>
                </p:oleObj>
              </mc:Choice>
              <mc:Fallback>
                <p:oleObj name="Equation" r:id="rId22" imgW="1104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248" y="1776935"/>
                        <a:ext cx="17907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360456"/>
              </p:ext>
            </p:extLst>
          </p:nvPr>
        </p:nvGraphicFramePr>
        <p:xfrm>
          <a:off x="3516960" y="2377477"/>
          <a:ext cx="192881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2" name="Equation" r:id="rId24" imgW="1231560" imgH="228600" progId="Equation.DSMT4">
                  <p:embed/>
                </p:oleObj>
              </mc:Choice>
              <mc:Fallback>
                <p:oleObj name="Equation" r:id="rId24" imgW="1231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960" y="2377477"/>
                        <a:ext cx="1928813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361088"/>
              </p:ext>
            </p:extLst>
          </p:nvPr>
        </p:nvGraphicFramePr>
        <p:xfrm>
          <a:off x="492624" y="2386530"/>
          <a:ext cx="18700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3" name="Equation" r:id="rId26" imgW="1193760" imgH="228600" progId="Equation.DSMT4">
                  <p:embed/>
                </p:oleObj>
              </mc:Choice>
              <mc:Fallback>
                <p:oleObj name="Equation" r:id="rId26" imgW="1193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624" y="2386530"/>
                        <a:ext cx="18700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11451"/>
              </p:ext>
            </p:extLst>
          </p:nvPr>
        </p:nvGraphicFramePr>
        <p:xfrm>
          <a:off x="485704" y="3781425"/>
          <a:ext cx="18700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4" name="Equation" r:id="rId28" imgW="1193800" imgH="228600" progId="Equation.DSMT4">
                  <p:embed/>
                </p:oleObj>
              </mc:Choice>
              <mc:Fallback>
                <p:oleObj name="Equation" r:id="rId28" imgW="1193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04" y="3781425"/>
                        <a:ext cx="18700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990116"/>
              </p:ext>
            </p:extLst>
          </p:nvPr>
        </p:nvGraphicFramePr>
        <p:xfrm>
          <a:off x="3516960" y="3826274"/>
          <a:ext cx="192881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5" name="Equation" r:id="rId29" imgW="1231366" imgH="228501" progId="Equation.DSMT4">
                  <p:embed/>
                </p:oleObj>
              </mc:Choice>
              <mc:Fallback>
                <p:oleObj name="Equation" r:id="rId29" imgW="1231366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960" y="3826274"/>
                        <a:ext cx="1928813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Rounded Rectangular Callout 103"/>
          <p:cNvSpPr/>
          <p:nvPr/>
        </p:nvSpPr>
        <p:spPr>
          <a:xfrm>
            <a:off x="879823" y="6373713"/>
            <a:ext cx="3312368" cy="504056"/>
          </a:xfrm>
          <a:prstGeom prst="wedgeRoundRectCallout">
            <a:avLst>
              <a:gd name="adj1" fmla="val 32470"/>
              <a:gd name="adj2" fmla="val -13507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                  has small range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105" name="Object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177232"/>
              </p:ext>
            </p:extLst>
          </p:nvPr>
        </p:nvGraphicFramePr>
        <p:xfrm>
          <a:off x="909466" y="6406678"/>
          <a:ext cx="138906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6" name="Equation" r:id="rId30" imgW="736560" imgH="241200" progId="Equation.DSMT4">
                  <p:embed/>
                </p:oleObj>
              </mc:Choice>
              <mc:Fallback>
                <p:oleObj name="Equation" r:id="rId30" imgW="736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466" y="6406678"/>
                        <a:ext cx="1389063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Rounded Rectangular Callout 105"/>
          <p:cNvSpPr/>
          <p:nvPr/>
        </p:nvSpPr>
        <p:spPr>
          <a:xfrm>
            <a:off x="4408215" y="6391819"/>
            <a:ext cx="3384376" cy="504056"/>
          </a:xfrm>
          <a:prstGeom prst="wedgeRoundRectCallout">
            <a:avLst>
              <a:gd name="adj1" fmla="val 983"/>
              <a:gd name="adj2" fmla="val -14225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                has full range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107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219995"/>
              </p:ext>
            </p:extLst>
          </p:nvPr>
        </p:nvGraphicFramePr>
        <p:xfrm>
          <a:off x="4512644" y="6415088"/>
          <a:ext cx="131762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7" name="Equation" r:id="rId32" imgW="698400" imgH="241200" progId="Equation.DSMT4">
                  <p:embed/>
                </p:oleObj>
              </mc:Choice>
              <mc:Fallback>
                <p:oleObj name="Equation" r:id="rId32" imgW="698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2644" y="6415088"/>
                        <a:ext cx="131762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7466459" y="1549177"/>
            <a:ext cx="515938" cy="2635250"/>
            <a:chOff x="8007350" y="4891088"/>
            <a:chExt cx="515938" cy="2635250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3202108"/>
                </p:ext>
              </p:extLst>
            </p:nvPr>
          </p:nvGraphicFramePr>
          <p:xfrm>
            <a:off x="8007350" y="4891088"/>
            <a:ext cx="515938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18" name="Equation" r:id="rId34" imgW="317160" imgH="203040" progId="Equation.DSMT4">
                    <p:embed/>
                  </p:oleObj>
                </mc:Choice>
                <mc:Fallback>
                  <p:oleObj name="Equation" r:id="rId34" imgW="317160" imgH="20304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7350" y="4891088"/>
                          <a:ext cx="515938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5169507"/>
                </p:ext>
              </p:extLst>
            </p:nvPr>
          </p:nvGraphicFramePr>
          <p:xfrm>
            <a:off x="8051800" y="5748338"/>
            <a:ext cx="439738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19" name="Equation" r:id="rId36" imgW="279360" imgH="228600" progId="Equation.DSMT4">
                    <p:embed/>
                  </p:oleObj>
                </mc:Choice>
                <mc:Fallback>
                  <p:oleObj name="Equation" r:id="rId36" imgW="279360" imgH="22860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1800" y="5748338"/>
                          <a:ext cx="439738" cy="360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7807655"/>
                </p:ext>
              </p:extLst>
            </p:nvPr>
          </p:nvGraphicFramePr>
          <p:xfrm>
            <a:off x="8059738" y="7165975"/>
            <a:ext cx="438150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20" name="Equation" r:id="rId38" imgW="279360" imgH="228600" progId="Equation.DSMT4">
                    <p:embed/>
                  </p:oleObj>
                </mc:Choice>
                <mc:Fallback>
                  <p:oleObj name="Equation" r:id="rId38" imgW="279360" imgH="228600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9738" y="7165975"/>
                          <a:ext cx="438150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" name="Group 32"/>
          <p:cNvGrpSpPr/>
          <p:nvPr/>
        </p:nvGrpSpPr>
        <p:grpSpPr>
          <a:xfrm>
            <a:off x="7466335" y="1549177"/>
            <a:ext cx="801687" cy="2635250"/>
            <a:chOff x="8647113" y="4891088"/>
            <a:chExt cx="801687" cy="2635250"/>
          </a:xfrm>
        </p:grpSpPr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0887754"/>
                </p:ext>
              </p:extLst>
            </p:nvPr>
          </p:nvGraphicFramePr>
          <p:xfrm>
            <a:off x="8647113" y="4891088"/>
            <a:ext cx="801687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21" name="Equation" r:id="rId40" imgW="495000" imgH="203040" progId="Equation.DSMT4">
                    <p:embed/>
                  </p:oleObj>
                </mc:Choice>
                <mc:Fallback>
                  <p:oleObj name="Equation" r:id="rId40" imgW="495000" imgH="20304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7113" y="4891088"/>
                          <a:ext cx="801687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1448870"/>
                </p:ext>
              </p:extLst>
            </p:nvPr>
          </p:nvGraphicFramePr>
          <p:xfrm>
            <a:off x="8677275" y="5748338"/>
            <a:ext cx="757238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22" name="Equation" r:id="rId42" imgW="482400" imgH="228600" progId="Equation.DSMT4">
                    <p:embed/>
                  </p:oleObj>
                </mc:Choice>
                <mc:Fallback>
                  <p:oleObj name="Equation" r:id="rId42" imgW="482400" imgH="22860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77275" y="5748338"/>
                          <a:ext cx="757238" cy="360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0620055"/>
                </p:ext>
              </p:extLst>
            </p:nvPr>
          </p:nvGraphicFramePr>
          <p:xfrm>
            <a:off x="8685213" y="7165975"/>
            <a:ext cx="755650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23" name="Equation" r:id="rId44" imgW="482400" imgH="228600" progId="Equation.DSMT4">
                    <p:embed/>
                  </p:oleObj>
                </mc:Choice>
                <mc:Fallback>
                  <p:oleObj name="Equation" r:id="rId44" imgW="482400" imgH="228600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85213" y="7165975"/>
                          <a:ext cx="755650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TextBox 52"/>
          <p:cNvSpPr txBox="1"/>
          <p:nvPr/>
        </p:nvSpPr>
        <p:spPr>
          <a:xfrm>
            <a:off x="2319983" y="958885"/>
            <a:ext cx="282263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Lossy Experiment</a:t>
            </a:r>
            <a:endParaRPr lang="en-US" b="1" u="sng" dirty="0"/>
          </a:p>
        </p:txBody>
      </p:sp>
      <p:grpSp>
        <p:nvGrpSpPr>
          <p:cNvPr id="54" name="Group 53"/>
          <p:cNvGrpSpPr/>
          <p:nvPr/>
        </p:nvGrpSpPr>
        <p:grpSpPr>
          <a:xfrm>
            <a:off x="762162" y="3493393"/>
            <a:ext cx="8928992" cy="2022975"/>
            <a:chOff x="807815" y="4357489"/>
            <a:chExt cx="8928992" cy="2022975"/>
          </a:xfrm>
        </p:grpSpPr>
        <p:sp>
          <p:nvSpPr>
            <p:cNvPr id="55" name="Rectangle 54"/>
            <p:cNvSpPr/>
            <p:nvPr/>
          </p:nvSpPr>
          <p:spPr>
            <a:xfrm>
              <a:off x="807815" y="4357489"/>
              <a:ext cx="8928992" cy="2022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1437780" y="4861545"/>
              <a:ext cx="7776865" cy="864096"/>
              <a:chOff x="4408214" y="5437609"/>
              <a:chExt cx="5832649" cy="648072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4408214" y="5437609"/>
                <a:ext cx="5832649" cy="64807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4805584" y="5493147"/>
                <a:ext cx="5035154" cy="583481"/>
                <a:chOff x="2810840" y="5361892"/>
                <a:chExt cx="5035154" cy="583481"/>
              </a:xfrm>
              <a:noFill/>
            </p:grpSpPr>
            <p:pic>
              <p:nvPicPr>
                <p:cNvPr id="59" name="Picture 58"/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64362" y="5361892"/>
                  <a:ext cx="639688" cy="583481"/>
                </a:xfrm>
                <a:prstGeom prst="rect">
                  <a:avLst/>
                </a:prstGeom>
                <a:grpFill/>
              </p:spPr>
            </p:pic>
            <p:graphicFrame>
              <p:nvGraphicFramePr>
                <p:cNvPr id="60" name="Object 5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47565322"/>
                    </p:ext>
                  </p:extLst>
                </p:nvPr>
              </p:nvGraphicFramePr>
              <p:xfrm>
                <a:off x="2810840" y="5476185"/>
                <a:ext cx="5035154" cy="35480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324" name="Equation" r:id="rId46" imgW="2895480" imgH="203040" progId="Equation.DSMT4">
                        <p:embed/>
                      </p:oleObj>
                    </mc:Choice>
                    <mc:Fallback>
                      <p:oleObj name="Equation" r:id="rId46" imgW="2895480" imgH="203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10840" y="5476185"/>
                              <a:ext cx="5035154" cy="35480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</p:spTree>
    <p:extLst>
      <p:ext uri="{BB962C8B-B14F-4D97-AF65-F5344CB8AC3E}">
        <p14:creationId xmlns:p14="http://schemas.microsoft.com/office/powerpoint/2010/main" val="379370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89" grpId="0" animBg="1"/>
      <p:bldP spid="89" grpId="1" animBg="1"/>
      <p:bldP spid="39" grpId="0" animBg="1"/>
      <p:bldP spid="39" grpId="1" animBg="1"/>
      <p:bldP spid="104" grpId="0" animBg="1"/>
      <p:bldP spid="106" grpId="0" animBg="1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Identity-Based Lossy Trapdoor Functions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 smtClean="0"/>
              <a:t>Our definition (II)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DEEAA8-833F-F047-AB34-22B6057D91A7}" type="slidenum">
              <a:rPr lang="es-ES" smtClean="0"/>
              <a:t>15</a:t>
            </a:fld>
            <a:endParaRPr lang="es-ES" dirty="0"/>
          </a:p>
        </p:txBody>
      </p:sp>
      <p:sp>
        <p:nvSpPr>
          <p:cNvPr id="7" name="Rectangle 6"/>
          <p:cNvSpPr/>
          <p:nvPr/>
        </p:nvSpPr>
        <p:spPr>
          <a:xfrm>
            <a:off x="735807" y="1614434"/>
            <a:ext cx="8928992" cy="2022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62162" y="4134714"/>
            <a:ext cx="8928992" cy="2022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67855" y="4998810"/>
            <a:ext cx="8251327" cy="864096"/>
            <a:chOff x="4240010" y="5437609"/>
            <a:chExt cx="6188495" cy="648072"/>
          </a:xfrm>
        </p:grpSpPr>
        <p:sp>
          <p:nvSpPr>
            <p:cNvPr id="16" name="Rectangle 15"/>
            <p:cNvSpPr/>
            <p:nvPr/>
          </p:nvSpPr>
          <p:spPr>
            <a:xfrm>
              <a:off x="4240010" y="5437609"/>
              <a:ext cx="6188495" cy="64807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361454" y="5493148"/>
              <a:ext cx="5216766" cy="583481"/>
              <a:chOff x="2366710" y="5361893"/>
              <a:chExt cx="5216766" cy="583481"/>
            </a:xfrm>
            <a:noFill/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3788" y="5361893"/>
                <a:ext cx="639688" cy="583481"/>
              </a:xfrm>
              <a:prstGeom prst="rect">
                <a:avLst/>
              </a:prstGeom>
              <a:grpFill/>
            </p:spPr>
          </p:pic>
          <p:graphicFrame>
            <p:nvGraphicFramePr>
              <p:cNvPr id="19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60041869"/>
                  </p:ext>
                </p:extLst>
              </p:nvPr>
            </p:nvGraphicFramePr>
            <p:xfrm>
              <a:off x="2366710" y="5475593"/>
              <a:ext cx="3334940" cy="3548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66" name="Equation" r:id="rId4" imgW="1917360" imgH="203040" progId="Equation.DSMT4">
                      <p:embed/>
                    </p:oleObj>
                  </mc:Choice>
                  <mc:Fallback>
                    <p:oleObj name="Equation" r:id="rId4" imgW="1917360" imgH="2030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6710" y="5475593"/>
                            <a:ext cx="3334940" cy="3548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0" name="TextBox 19"/>
          <p:cNvSpPr txBox="1"/>
          <p:nvPr/>
        </p:nvSpPr>
        <p:spPr>
          <a:xfrm>
            <a:off x="1392127" y="1837209"/>
            <a:ext cx="3160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u="sng" dirty="0" smtClean="0"/>
              <a:t>Extra Cond. #1:</a:t>
            </a:r>
            <a:endParaRPr lang="en-US" sz="3000" u="sng" dirty="0"/>
          </a:p>
        </p:txBody>
      </p:sp>
      <p:grpSp>
        <p:nvGrpSpPr>
          <p:cNvPr id="22" name="Group 21"/>
          <p:cNvGrpSpPr/>
          <p:nvPr/>
        </p:nvGrpSpPr>
        <p:grpSpPr>
          <a:xfrm>
            <a:off x="1365772" y="2485281"/>
            <a:ext cx="7776865" cy="864096"/>
            <a:chOff x="1365772" y="2629297"/>
            <a:chExt cx="7776865" cy="864096"/>
          </a:xfrm>
        </p:grpSpPr>
        <p:grpSp>
          <p:nvGrpSpPr>
            <p:cNvPr id="8" name="Group 7"/>
            <p:cNvGrpSpPr/>
            <p:nvPr/>
          </p:nvGrpSpPr>
          <p:grpSpPr>
            <a:xfrm>
              <a:off x="1365772" y="2629297"/>
              <a:ext cx="7776865" cy="864096"/>
              <a:chOff x="4408214" y="5815643"/>
              <a:chExt cx="5832649" cy="648071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408214" y="5815643"/>
                <a:ext cx="5832649" cy="64807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12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62216385"/>
                  </p:ext>
                </p:extLst>
              </p:nvPr>
            </p:nvGraphicFramePr>
            <p:xfrm>
              <a:off x="4637818" y="5985755"/>
              <a:ext cx="3754041" cy="3548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67" name="Equation" r:id="rId6" imgW="2158920" imgH="203040" progId="Equation.DSMT4">
                      <p:embed/>
                    </p:oleObj>
                  </mc:Choice>
                  <mc:Fallback>
                    <p:oleObj name="Equation" r:id="rId6" imgW="2158920" imgH="2030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37818" y="5985755"/>
                            <a:ext cx="3754041" cy="3548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1" name="TextBox 20"/>
            <p:cNvSpPr txBox="1"/>
            <p:nvPr/>
          </p:nvSpPr>
          <p:spPr>
            <a:xfrm>
              <a:off x="6712471" y="2861626"/>
              <a:ext cx="2376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 smtClean="0">
                  <a:solidFill>
                    <a:schemeClr val="tx2"/>
                  </a:solidFill>
                </a:rPr>
                <a:t>big enough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392387" y="4300796"/>
            <a:ext cx="3160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u="sng" dirty="0" smtClean="0"/>
              <a:t>Extra Cond. #2:</a:t>
            </a:r>
            <a:endParaRPr lang="en-US" sz="3000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5844181" y="5206727"/>
            <a:ext cx="357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2"/>
                </a:solidFill>
              </a:rPr>
              <a:t>indep. from      guess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9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Identity-Based Lossy Trapdoor Functions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 smtClean="0"/>
              <a:t>[EHLR14] implications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DEEAA8-833F-F047-AB34-22B6057D91A7}" type="slidenum">
              <a:rPr lang="es-ES" smtClean="0"/>
              <a:t>16</a:t>
            </a:fld>
            <a:endParaRPr lang="es-E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675420"/>
              </p:ext>
            </p:extLst>
          </p:nvPr>
        </p:nvGraphicFramePr>
        <p:xfrm>
          <a:off x="733582" y="1561999"/>
          <a:ext cx="9291257" cy="3851142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1900469"/>
                <a:gridCol w="1317114"/>
                <a:gridCol w="1845564"/>
                <a:gridCol w="1861439"/>
                <a:gridCol w="2366671"/>
              </a:tblGrid>
              <a:tr h="491234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LTDF</a:t>
                      </a:r>
                    </a:p>
                    <a:p>
                      <a:r>
                        <a:rPr lang="es-ES" dirty="0" smtClean="0"/>
                        <a:t>[PW08]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IB-LTDF (S)</a:t>
                      </a:r>
                    </a:p>
                    <a:p>
                      <a:r>
                        <a:rPr lang="es-ES" dirty="0" smtClean="0"/>
                        <a:t>[EHLR14]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IB-LTDF (A)</a:t>
                      </a:r>
                    </a:p>
                    <a:p>
                      <a:r>
                        <a:rPr lang="es-ES" dirty="0" smtClean="0"/>
                        <a:t>[EHLR14]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1234">
                <a:tc>
                  <a:txBody>
                    <a:bodyPr/>
                    <a:lstStyle/>
                    <a:p>
                      <a:r>
                        <a:rPr lang="es-ES" b="1" dirty="0" smtClean="0"/>
                        <a:t>TDF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ES" dirty="0" smtClean="0">
                          <a:solidFill>
                            <a:schemeClr val="accent3"/>
                          </a:solidFill>
                        </a:rPr>
                        <a:t>  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 algn="l" defTabSz="5838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ES" dirty="0" smtClean="0"/>
                        <a:t> 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5838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ES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1234">
                <a:tc>
                  <a:txBody>
                    <a:bodyPr/>
                    <a:lstStyle/>
                    <a:p>
                      <a:r>
                        <a:rPr lang="es-ES" b="1" dirty="0" smtClean="0"/>
                        <a:t>IND-CPA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ES" dirty="0" smtClean="0">
                          <a:solidFill>
                            <a:schemeClr val="accent3"/>
                          </a:solidFill>
                        </a:rPr>
                        <a:t>  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ES" baseline="0" dirty="0" smtClean="0"/>
                        <a:t>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es-ES" dirty="0" smtClean="0"/>
                        <a:t>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838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491234">
                <a:tc>
                  <a:txBody>
                    <a:bodyPr/>
                    <a:lstStyle/>
                    <a:p>
                      <a:r>
                        <a:rPr lang="es-ES" b="1" dirty="0" smtClean="0"/>
                        <a:t>Det. Enc.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ES" dirty="0" smtClean="0">
                          <a:solidFill>
                            <a:schemeClr val="accent3"/>
                          </a:solidFill>
                        </a:rPr>
                        <a:t>[BFO08]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ES" dirty="0" smtClean="0">
                          <a:solidFill>
                            <a:schemeClr val="accent3"/>
                          </a:solidFill>
                        </a:rPr>
                        <a:t>(New!)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ES" dirty="0" smtClean="0"/>
                        <a:t>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es-ES" dirty="0" smtClean="0"/>
                        <a:t>  (</a:t>
                      </a:r>
                      <a:r>
                        <a:rPr lang="es-ES" b="1" dirty="0" smtClean="0"/>
                        <a:t>New</a:t>
                      </a:r>
                      <a:r>
                        <a:rPr lang="es-ES" dirty="0" smtClean="0"/>
                        <a:t>!)*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5222">
                <a:tc>
                  <a:txBody>
                    <a:bodyPr/>
                    <a:lstStyle/>
                    <a:p>
                      <a:r>
                        <a:rPr lang="es-ES" b="1" dirty="0" smtClean="0"/>
                        <a:t>Hedged Enc.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accent3"/>
                          </a:solidFill>
                        </a:rPr>
                        <a:t>[BB+09]</a:t>
                      </a:r>
                    </a:p>
                    <a:p>
                      <a:r>
                        <a:rPr lang="es-ES" dirty="0" smtClean="0">
                          <a:solidFill>
                            <a:schemeClr val="accent3"/>
                          </a:solidFill>
                        </a:rPr>
                        <a:t>(New!)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5838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ES" dirty="0" smtClean="0"/>
                        <a:t> 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es-ES" dirty="0" smtClean="0"/>
                        <a:t>  (</a:t>
                      </a:r>
                      <a:r>
                        <a:rPr lang="es-ES" b="1" dirty="0" smtClean="0"/>
                        <a:t>New</a:t>
                      </a:r>
                      <a:r>
                        <a:rPr lang="es-ES" dirty="0" smtClean="0"/>
                        <a:t>!)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491234">
                <a:tc>
                  <a:txBody>
                    <a:bodyPr/>
                    <a:lstStyle/>
                    <a:p>
                      <a:r>
                        <a:rPr lang="es-ES" b="1" dirty="0" smtClean="0"/>
                        <a:t>Others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3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ES" i="1" dirty="0" smtClean="0"/>
                        <a:t>hopefully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s-ES" i="1" dirty="0" smtClean="0"/>
                        <a:t>hopefully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48375" y="5509617"/>
            <a:ext cx="237626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*</a:t>
            </a:r>
            <a:r>
              <a:rPr lang="es-ES" dirty="0" err="1" smtClean="0"/>
              <a:t>Also</a:t>
            </a:r>
            <a:r>
              <a:rPr lang="es-ES" dirty="0" smtClean="0"/>
              <a:t> in [XXZ12]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6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848375" y="5509617"/>
            <a:ext cx="237626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*</a:t>
            </a:r>
            <a:r>
              <a:rPr lang="es-ES" dirty="0" err="1" smtClean="0"/>
              <a:t>Also</a:t>
            </a:r>
            <a:r>
              <a:rPr lang="es-ES" dirty="0" smtClean="0"/>
              <a:t> in [XXZ12]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Identity-Based Lossy Trapdoor Functions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 smtClean="0"/>
              <a:t>[EHLR14] implications</a:t>
            </a:r>
          </a:p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DEEAA8-833F-F047-AB34-22B6057D91A7}" type="slidenum">
              <a:rPr lang="es-ES" smtClean="0"/>
              <a:t>17</a:t>
            </a:fld>
            <a:endParaRPr lang="es-E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451679"/>
              </p:ext>
            </p:extLst>
          </p:nvPr>
        </p:nvGraphicFramePr>
        <p:xfrm>
          <a:off x="734400" y="1561999"/>
          <a:ext cx="9290439" cy="3851142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1900469"/>
                <a:gridCol w="1317114"/>
                <a:gridCol w="1845564"/>
                <a:gridCol w="1861439"/>
                <a:gridCol w="2365853"/>
              </a:tblGrid>
              <a:tr h="491234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LTDF</a:t>
                      </a:r>
                    </a:p>
                    <a:p>
                      <a:r>
                        <a:rPr lang="es-ES" dirty="0" smtClean="0"/>
                        <a:t>[PW08]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IB-LTDF (S)</a:t>
                      </a:r>
                    </a:p>
                    <a:p>
                      <a:r>
                        <a:rPr lang="es-ES" dirty="0" smtClean="0"/>
                        <a:t>[EHLR14]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IB-LTDF (A)</a:t>
                      </a:r>
                    </a:p>
                    <a:p>
                      <a:r>
                        <a:rPr lang="es-ES" dirty="0" smtClean="0"/>
                        <a:t>[EHLR14]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HIB-LTDF (S,A)</a:t>
                      </a:r>
                    </a:p>
                    <a:p>
                      <a:r>
                        <a:rPr lang="es-ES" dirty="0" smtClean="0"/>
                        <a:t>[EHLR14]</a:t>
                      </a:r>
                      <a:endParaRPr lang="en-US" dirty="0" smtClean="0"/>
                    </a:p>
                  </a:txBody>
                  <a:tcPr/>
                </a:tc>
              </a:tr>
              <a:tr h="491234">
                <a:tc>
                  <a:txBody>
                    <a:bodyPr/>
                    <a:lstStyle/>
                    <a:p>
                      <a:r>
                        <a:rPr lang="es-ES" b="1" dirty="0" smtClean="0"/>
                        <a:t>TDF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ES" dirty="0" smtClean="0">
                          <a:solidFill>
                            <a:schemeClr val="accent3"/>
                          </a:solidFill>
                        </a:rPr>
                        <a:t>  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 algn="l" defTabSz="5838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ES" dirty="0" smtClean="0"/>
                        <a:t> 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5838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ES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ES" dirty="0" smtClean="0"/>
                        <a:t>(</a:t>
                      </a:r>
                      <a:r>
                        <a:rPr lang="es-ES" b="1" dirty="0" smtClean="0"/>
                        <a:t>New</a:t>
                      </a:r>
                      <a:r>
                        <a:rPr lang="es-ES" dirty="0" smtClean="0"/>
                        <a:t>!)</a:t>
                      </a:r>
                      <a:endParaRPr lang="en-US" dirty="0"/>
                    </a:p>
                  </a:txBody>
                  <a:tcPr/>
                </a:tc>
              </a:tr>
              <a:tr h="491234">
                <a:tc>
                  <a:txBody>
                    <a:bodyPr/>
                    <a:lstStyle/>
                    <a:p>
                      <a:r>
                        <a:rPr lang="es-ES" b="1" dirty="0" smtClean="0"/>
                        <a:t>IND-CPA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ES" dirty="0" smtClean="0">
                          <a:solidFill>
                            <a:schemeClr val="accent3"/>
                          </a:solidFill>
                        </a:rPr>
                        <a:t>  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ES" baseline="0" dirty="0" smtClean="0"/>
                        <a:t>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es-ES" dirty="0" smtClean="0"/>
                        <a:t>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5838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ES" dirty="0" smtClean="0"/>
                        <a:t>  </a:t>
                      </a:r>
                      <a:endParaRPr lang="en-US" dirty="0" smtClean="0"/>
                    </a:p>
                  </a:txBody>
                  <a:tcPr/>
                </a:tc>
              </a:tr>
              <a:tr h="491234">
                <a:tc>
                  <a:txBody>
                    <a:bodyPr/>
                    <a:lstStyle/>
                    <a:p>
                      <a:r>
                        <a:rPr lang="es-ES" b="1" dirty="0" smtClean="0"/>
                        <a:t>Det. Enc.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ES" dirty="0" smtClean="0">
                          <a:solidFill>
                            <a:schemeClr val="accent3"/>
                          </a:solidFill>
                        </a:rPr>
                        <a:t>[BFO08]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ES" dirty="0" smtClean="0">
                          <a:solidFill>
                            <a:schemeClr val="accent3"/>
                          </a:solidFill>
                        </a:rPr>
                        <a:t>(New!)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ES" dirty="0" smtClean="0"/>
                        <a:t>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es-ES" dirty="0" smtClean="0"/>
                        <a:t>  (</a:t>
                      </a:r>
                      <a:r>
                        <a:rPr lang="es-ES" b="1" dirty="0" smtClean="0"/>
                        <a:t>New</a:t>
                      </a:r>
                      <a:r>
                        <a:rPr lang="es-ES" dirty="0" smtClean="0"/>
                        <a:t>!)*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ES" dirty="0" smtClean="0"/>
                        <a:t>(</a:t>
                      </a:r>
                      <a:r>
                        <a:rPr lang="es-ES" b="1" dirty="0" smtClean="0"/>
                        <a:t>New</a:t>
                      </a:r>
                      <a:r>
                        <a:rPr lang="es-ES" dirty="0" smtClean="0"/>
                        <a:t>!)</a:t>
                      </a:r>
                      <a:endParaRPr lang="en-US" dirty="0"/>
                    </a:p>
                  </a:txBody>
                  <a:tcPr/>
                </a:tc>
              </a:tr>
              <a:tr h="525222">
                <a:tc>
                  <a:txBody>
                    <a:bodyPr/>
                    <a:lstStyle/>
                    <a:p>
                      <a:r>
                        <a:rPr lang="es-ES" b="1" dirty="0" smtClean="0"/>
                        <a:t>Hedged Enc.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accent3"/>
                          </a:solidFill>
                        </a:rPr>
                        <a:t>[BB+09]</a:t>
                      </a:r>
                    </a:p>
                    <a:p>
                      <a:r>
                        <a:rPr lang="es-ES" dirty="0" smtClean="0">
                          <a:solidFill>
                            <a:schemeClr val="accent3"/>
                          </a:solidFill>
                        </a:rPr>
                        <a:t>(New!)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5838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ES" dirty="0" smtClean="0"/>
                        <a:t> 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lang="es-ES" dirty="0" smtClean="0"/>
                        <a:t>  (</a:t>
                      </a:r>
                      <a:r>
                        <a:rPr lang="es-ES" b="1" dirty="0" smtClean="0"/>
                        <a:t>New</a:t>
                      </a:r>
                      <a:r>
                        <a:rPr lang="es-ES" dirty="0" smtClean="0"/>
                        <a:t>!)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ES" dirty="0" smtClean="0"/>
                        <a:t>(</a:t>
                      </a:r>
                      <a:r>
                        <a:rPr lang="es-ES" b="1" dirty="0" smtClean="0"/>
                        <a:t>New</a:t>
                      </a:r>
                      <a:r>
                        <a:rPr lang="es-ES" dirty="0" smtClean="0"/>
                        <a:t>!)</a:t>
                      </a:r>
                      <a:endParaRPr lang="en-US" dirty="0" smtClean="0"/>
                    </a:p>
                  </a:txBody>
                  <a:tcPr/>
                </a:tc>
              </a:tr>
              <a:tr h="491234">
                <a:tc>
                  <a:txBody>
                    <a:bodyPr/>
                    <a:lstStyle/>
                    <a:p>
                      <a:r>
                        <a:rPr lang="es-ES" b="1" dirty="0" smtClean="0"/>
                        <a:t>Others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3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ES" i="1" dirty="0" smtClean="0"/>
                        <a:t>hopefully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s-ES" i="1" dirty="0" smtClean="0"/>
                        <a:t>hopefully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i="1" dirty="0" smtClean="0"/>
                        <a:t>hopefully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671910" y="4522713"/>
            <a:ext cx="7344817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359839"/>
              </p:ext>
            </p:extLst>
          </p:nvPr>
        </p:nvGraphicFramePr>
        <p:xfrm>
          <a:off x="1861582" y="4670921"/>
          <a:ext cx="6947134" cy="132588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6947134"/>
              </a:tblGrid>
              <a:tr h="144016">
                <a:tc>
                  <a:txBody>
                    <a:bodyPr/>
                    <a:lstStyle/>
                    <a:p>
                      <a:r>
                        <a:rPr lang="es-ES" dirty="0" smtClean="0"/>
                        <a:t>Using [CHK03]…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5838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[EHLR14] </a:t>
                      </a:r>
                      <a:r>
                        <a:rPr lang="es-ES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ES" dirty="0" smtClean="0"/>
                        <a:t>Forward</a:t>
                      </a:r>
                      <a:r>
                        <a:rPr lang="es-ES" baseline="0" dirty="0" smtClean="0"/>
                        <a:t> Secure Det. Enc. </a:t>
                      </a:r>
                      <a:r>
                        <a:rPr lang="es-ES" baseline="0" dirty="0" smtClean="0"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es-ES" b="1" baseline="0" dirty="0" smtClean="0">
                          <a:sym typeface="Wingdings" panose="05000000000000000000" pitchFamily="2" charset="2"/>
                        </a:rPr>
                        <a:t>New</a:t>
                      </a:r>
                      <a:r>
                        <a:rPr lang="es-ES" baseline="0" dirty="0" smtClean="0">
                          <a:sym typeface="Wingdings" panose="05000000000000000000" pitchFamily="2" charset="2"/>
                        </a:rPr>
                        <a:t>!)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[EHLR14] </a:t>
                      </a:r>
                      <a:r>
                        <a:rPr lang="es-ES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ES" dirty="0" smtClean="0"/>
                        <a:t>Forward</a:t>
                      </a:r>
                      <a:r>
                        <a:rPr lang="es-ES" baseline="0" dirty="0" smtClean="0"/>
                        <a:t> Secure Hedged Enc. (</a:t>
                      </a:r>
                      <a:r>
                        <a:rPr lang="es-ES" b="1" baseline="0" dirty="0" smtClean="0"/>
                        <a:t>New</a:t>
                      </a:r>
                      <a:r>
                        <a:rPr lang="es-ES" baseline="0" dirty="0" smtClean="0"/>
                        <a:t>!)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08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Construction</a:t>
            </a:r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Identity-Based Lossy Trapdoor Function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94675" y="7010400"/>
            <a:ext cx="2493963" cy="401638"/>
          </a:xfrm>
        </p:spPr>
        <p:txBody>
          <a:bodyPr/>
          <a:lstStyle/>
          <a:p>
            <a:fld id="{4BDEEAA8-833F-F047-AB34-22B6057D91A7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296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Identity-Based Lossy Trapdoor Functions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noProof="0" dirty="0" smtClean="0"/>
              <a:t>Construction similar to [PW08] </a:t>
            </a:r>
          </a:p>
          <a:p>
            <a:pPr marL="1291709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100" noProof="0" dirty="0" smtClean="0"/>
              <a:t>Matrix-vector paradigm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noProof="0" dirty="0" smtClean="0"/>
              <a:t>Building block: a </a:t>
            </a:r>
            <a:r>
              <a:rPr lang="en-US" b="1" noProof="0" dirty="0" smtClean="0"/>
              <a:t>new</a:t>
            </a:r>
            <a:r>
              <a:rPr lang="en-US" noProof="0" dirty="0" smtClean="0"/>
              <a:t> Hierarchical Predicate Encryption</a:t>
            </a:r>
          </a:p>
          <a:p>
            <a:pPr marL="1291709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100" noProof="0" dirty="0" smtClean="0"/>
              <a:t>Hidden Predicate defines Injective or Lossy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noProof="0" dirty="0" smtClean="0"/>
              <a:t>To evaluate the function for an identity:</a:t>
            </a:r>
          </a:p>
          <a:p>
            <a:pPr marL="1406009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100" noProof="0" dirty="0" smtClean="0"/>
              <a:t>Homomorphically evaluate the Predicate for the Identity</a:t>
            </a:r>
          </a:p>
          <a:p>
            <a:pPr marL="1406009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100" noProof="0" dirty="0" smtClean="0"/>
              <a:t>Obtain a matrix of HIBE ciphertexts</a:t>
            </a:r>
          </a:p>
          <a:p>
            <a:pPr marL="1406009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100" noProof="0" dirty="0" smtClean="0"/>
              <a:t>Compute the matrix-vector product in the exponent</a:t>
            </a:r>
          </a:p>
          <a:p>
            <a:pPr marL="1291709" lvl="1" indent="-342900">
              <a:buFont typeface="Courier New" panose="02070309020205020404" pitchFamily="49" charset="0"/>
              <a:buChar char="o"/>
            </a:pPr>
            <a:endParaRPr lang="en-US" sz="2100" noProof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noProof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 smtClean="0"/>
              <a:t>Our construction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DEEAA8-833F-F047-AB34-22B6057D91A7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280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Definition and applications</a:t>
            </a:r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Lossy Trapdoor Functions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94675" y="7010400"/>
            <a:ext cx="2493963" cy="401638"/>
          </a:xfrm>
        </p:spPr>
        <p:txBody>
          <a:bodyPr/>
          <a:lstStyle/>
          <a:p>
            <a:fld id="{4BDEEAA8-833F-F047-AB34-22B6057D91A7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493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Conclusion</a:t>
            </a:r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Identity-Based Lossy Trapdoor Function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94675" y="7010400"/>
            <a:ext cx="2493963" cy="401638"/>
          </a:xfrm>
        </p:spPr>
        <p:txBody>
          <a:bodyPr/>
          <a:lstStyle/>
          <a:p>
            <a:fld id="{4BDEEAA8-833F-F047-AB34-22B6057D91A7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125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Identity-Based </a:t>
            </a:r>
            <a:r>
              <a:rPr lang="en-US" dirty="0" err="1"/>
              <a:t>Lossy</a:t>
            </a:r>
            <a:r>
              <a:rPr lang="en-US" dirty="0"/>
              <a:t> Trapdoor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give</a:t>
            </a:r>
            <a:r>
              <a:rPr lang="es-ES" dirty="0" smtClean="0"/>
              <a:t> a </a:t>
            </a:r>
            <a:r>
              <a:rPr lang="es-ES" b="1" dirty="0" smtClean="0"/>
              <a:t>new </a:t>
            </a:r>
            <a:r>
              <a:rPr lang="es-ES" b="1" dirty="0" err="1" smtClean="0"/>
              <a:t>definition</a:t>
            </a:r>
            <a:endParaRPr lang="es-ES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give</a:t>
            </a:r>
            <a:r>
              <a:rPr lang="es-ES" dirty="0" smtClean="0"/>
              <a:t> a </a:t>
            </a:r>
            <a:r>
              <a:rPr lang="es-ES" b="1" dirty="0" err="1" smtClean="0"/>
              <a:t>hierarchical</a:t>
            </a:r>
            <a:r>
              <a:rPr lang="es-ES" b="1" dirty="0" smtClean="0"/>
              <a:t> </a:t>
            </a:r>
            <a:r>
              <a:rPr lang="es-ES" b="1" dirty="0" err="1" smtClean="0"/>
              <a:t>extension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definition</a:t>
            </a:r>
            <a:endParaRPr lang="es-ES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definition</a:t>
            </a:r>
            <a:r>
              <a:rPr lang="es-ES" dirty="0"/>
              <a:t> </a:t>
            </a:r>
            <a:r>
              <a:rPr lang="es-ES" dirty="0" err="1" smtClean="0"/>
              <a:t>implies</a:t>
            </a:r>
            <a:r>
              <a:rPr lang="es-ES" dirty="0" smtClean="0"/>
              <a:t> </a:t>
            </a:r>
            <a:r>
              <a:rPr lang="es-ES" b="1" dirty="0"/>
              <a:t>new </a:t>
            </a:r>
            <a:r>
              <a:rPr lang="es-ES" b="1" dirty="0" err="1" smtClean="0"/>
              <a:t>primitives</a:t>
            </a:r>
            <a:r>
              <a:rPr lang="es-ES" b="1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b="1" dirty="0" err="1" smtClean="0"/>
              <a:t>adaptive</a:t>
            </a:r>
            <a:r>
              <a:rPr lang="es-ES" b="1" dirty="0" smtClean="0"/>
              <a:t> </a:t>
            </a:r>
            <a:r>
              <a:rPr lang="es-ES" b="1" dirty="0" err="1" smtClean="0"/>
              <a:t>security</a:t>
            </a:r>
            <a:r>
              <a:rPr lang="es-ES" dirty="0" smtClean="0"/>
              <a:t>:</a:t>
            </a:r>
            <a:endParaRPr lang="es-ES" dirty="0"/>
          </a:p>
          <a:p>
            <a:pPr marL="1291709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100" dirty="0" err="1" smtClean="0"/>
              <a:t>One-way</a:t>
            </a:r>
            <a:r>
              <a:rPr lang="es-ES" sz="2100" dirty="0" smtClean="0"/>
              <a:t> HIB </a:t>
            </a:r>
            <a:r>
              <a:rPr lang="es-ES" sz="2100" dirty="0" err="1" smtClean="0"/>
              <a:t>Trapdoor</a:t>
            </a:r>
            <a:r>
              <a:rPr lang="es-ES" sz="2100" dirty="0" smtClean="0"/>
              <a:t> </a:t>
            </a:r>
            <a:r>
              <a:rPr lang="es-ES" sz="2100" dirty="0" err="1" smtClean="0"/>
              <a:t>Functions</a:t>
            </a:r>
            <a:r>
              <a:rPr lang="es-ES" sz="2100" dirty="0" smtClean="0"/>
              <a:t> </a:t>
            </a:r>
          </a:p>
          <a:p>
            <a:pPr marL="1291709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100" dirty="0" smtClean="0"/>
              <a:t>HIB </a:t>
            </a:r>
            <a:r>
              <a:rPr lang="es-ES" sz="2100" dirty="0" err="1"/>
              <a:t>Deterministic</a:t>
            </a:r>
            <a:r>
              <a:rPr lang="es-ES" sz="2100" dirty="0"/>
              <a:t> </a:t>
            </a:r>
            <a:r>
              <a:rPr lang="es-ES" sz="2100" dirty="0" err="1" smtClean="0"/>
              <a:t>Encryption</a:t>
            </a:r>
            <a:endParaRPr lang="es-ES" sz="2100" dirty="0"/>
          </a:p>
          <a:p>
            <a:pPr marL="1291709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100" dirty="0"/>
              <a:t>HIB </a:t>
            </a:r>
            <a:r>
              <a:rPr lang="es-ES" sz="2100" dirty="0" err="1"/>
              <a:t>Hedged</a:t>
            </a:r>
            <a:r>
              <a:rPr lang="es-ES" sz="2100" dirty="0"/>
              <a:t> </a:t>
            </a:r>
            <a:r>
              <a:rPr lang="es-ES" sz="2100" dirty="0" err="1" smtClean="0"/>
              <a:t>Encryption</a:t>
            </a:r>
            <a:endParaRPr lang="es-ES" sz="2100" dirty="0"/>
          </a:p>
          <a:p>
            <a:pPr marL="1291709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100" dirty="0"/>
              <a:t>Forward </a:t>
            </a:r>
            <a:r>
              <a:rPr lang="es-ES" sz="2100" dirty="0" err="1"/>
              <a:t>Secure</a:t>
            </a:r>
            <a:r>
              <a:rPr lang="es-ES" sz="2100" dirty="0"/>
              <a:t> </a:t>
            </a:r>
            <a:r>
              <a:rPr lang="es-ES" sz="2100" dirty="0" err="1"/>
              <a:t>Deterministic</a:t>
            </a:r>
            <a:r>
              <a:rPr lang="es-ES" sz="2100" dirty="0"/>
              <a:t> </a:t>
            </a:r>
            <a:r>
              <a:rPr lang="es-ES" sz="2100" dirty="0" err="1"/>
              <a:t>Encryption</a:t>
            </a:r>
            <a:endParaRPr lang="es-ES" sz="2100" dirty="0"/>
          </a:p>
          <a:p>
            <a:pPr marL="1291709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100" dirty="0"/>
              <a:t>Forward </a:t>
            </a:r>
            <a:r>
              <a:rPr lang="es-ES" sz="2100" dirty="0" err="1"/>
              <a:t>Secure</a:t>
            </a:r>
            <a:r>
              <a:rPr lang="es-ES" sz="2100" dirty="0"/>
              <a:t> </a:t>
            </a:r>
            <a:r>
              <a:rPr lang="es-ES" sz="2100" dirty="0" err="1"/>
              <a:t>Hedged</a:t>
            </a:r>
            <a:r>
              <a:rPr lang="es-ES" sz="2100" dirty="0"/>
              <a:t> </a:t>
            </a:r>
            <a:r>
              <a:rPr lang="es-ES" sz="2100" dirty="0" err="1" smtClean="0"/>
              <a:t>Encryption</a:t>
            </a:r>
            <a:endParaRPr lang="es-ES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give</a:t>
            </a:r>
            <a:r>
              <a:rPr lang="es-ES" dirty="0" smtClean="0"/>
              <a:t> a </a:t>
            </a:r>
            <a:r>
              <a:rPr lang="es-ES" b="1" dirty="0" err="1" smtClean="0"/>
              <a:t>construction</a:t>
            </a:r>
            <a:r>
              <a:rPr lang="es-ES" dirty="0" smtClean="0"/>
              <a:t>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satisfies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extended </a:t>
            </a:r>
            <a:r>
              <a:rPr lang="es-ES" dirty="0" err="1" smtClean="0"/>
              <a:t>definition</a:t>
            </a:r>
            <a:endParaRPr lang="es-E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contributions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DEEAA8-833F-F047-AB34-22B6057D91A7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453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008063"/>
            <a:ext cx="9845675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 rot="21428538">
            <a:off x="2710336" y="2657533"/>
            <a:ext cx="5852101" cy="13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Black" panose="020B0A04020102020204" pitchFamily="34" charset="0"/>
              </a:rPr>
              <a:t>THANK YOU!</a:t>
            </a:r>
            <a:endParaRPr lang="es-E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20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Lossy Trapdoor Functions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 smtClean="0"/>
              <a:t>Definition [PW08]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DEEAA8-833F-F047-AB34-22B6057D91A7}" type="slidenum">
              <a:rPr lang="es-ES" smtClean="0"/>
              <a:t>3</a:t>
            </a:fld>
            <a:endParaRPr lang="es-ES" dirty="0"/>
          </a:p>
        </p:txBody>
      </p:sp>
      <p:sp>
        <p:nvSpPr>
          <p:cNvPr id="6" name="Oval 5"/>
          <p:cNvSpPr/>
          <p:nvPr/>
        </p:nvSpPr>
        <p:spPr>
          <a:xfrm>
            <a:off x="951831" y="1699041"/>
            <a:ext cx="2096612" cy="20966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432551" y="1690661"/>
            <a:ext cx="2096612" cy="20966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89324" y="2406739"/>
            <a:ext cx="41044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628817"/>
              </p:ext>
            </p:extLst>
          </p:nvPr>
        </p:nvGraphicFramePr>
        <p:xfrm>
          <a:off x="4609906" y="1900204"/>
          <a:ext cx="766133" cy="455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" name="Equation" r:id="rId4" imgW="406080" imgH="241200" progId="Equation.DSMT4">
                  <p:embed/>
                </p:oleObj>
              </mc:Choice>
              <mc:Fallback>
                <p:oleObj name="Equation" r:id="rId4" imgW="406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09906" y="1900204"/>
                        <a:ext cx="766133" cy="455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040385"/>
              </p:ext>
            </p:extLst>
          </p:nvPr>
        </p:nvGraphicFramePr>
        <p:xfrm>
          <a:off x="1982558" y="1930359"/>
          <a:ext cx="558694" cy="560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0" name="Equation" r:id="rId6" imgW="164880" imgH="164880" progId="Equation.DSMT4">
                  <p:embed/>
                </p:oleObj>
              </mc:Choice>
              <mc:Fallback>
                <p:oleObj name="Equation" r:id="rId6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558" y="1930359"/>
                        <a:ext cx="558694" cy="5607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414060"/>
              </p:ext>
            </p:extLst>
          </p:nvPr>
        </p:nvGraphicFramePr>
        <p:xfrm>
          <a:off x="8229835" y="1858209"/>
          <a:ext cx="515937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1" name="Equation" r:id="rId8" imgW="152280" imgH="164880" progId="Equation.DSMT4">
                  <p:embed/>
                </p:oleObj>
              </mc:Choice>
              <mc:Fallback>
                <p:oleObj name="Equation" r:id="rId8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835" y="1858209"/>
                        <a:ext cx="515937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>
          <a:xfrm>
            <a:off x="948696" y="5141197"/>
            <a:ext cx="2096612" cy="20966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7429416" y="5132817"/>
            <a:ext cx="2096612" cy="209661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252952" y="6189503"/>
            <a:ext cx="43204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575175"/>
              </p:ext>
            </p:extLst>
          </p:nvPr>
        </p:nvGraphicFramePr>
        <p:xfrm>
          <a:off x="4861982" y="5713859"/>
          <a:ext cx="81438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" name="Equation" r:id="rId10" imgW="431640" imgH="241200" progId="Equation.DSMT4">
                  <p:embed/>
                </p:oleObj>
              </mc:Choice>
              <mc:Fallback>
                <p:oleObj name="Equation" r:id="rId10" imgW="4316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61982" y="5713859"/>
                        <a:ext cx="814387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591254"/>
              </p:ext>
            </p:extLst>
          </p:nvPr>
        </p:nvGraphicFramePr>
        <p:xfrm>
          <a:off x="1979423" y="5380895"/>
          <a:ext cx="558694" cy="560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" name="Equation" r:id="rId12" imgW="164880" imgH="164880" progId="Equation.DSMT4">
                  <p:embed/>
                </p:oleObj>
              </mc:Choice>
              <mc:Fallback>
                <p:oleObj name="Equation" r:id="rId12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423" y="5380895"/>
                        <a:ext cx="558694" cy="5607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165166"/>
              </p:ext>
            </p:extLst>
          </p:nvPr>
        </p:nvGraphicFramePr>
        <p:xfrm>
          <a:off x="7864153" y="5581625"/>
          <a:ext cx="122713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" name="Equation" r:id="rId13" imgW="520560" imgH="164880" progId="Equation.DSMT4">
                  <p:embed/>
                </p:oleObj>
              </mc:Choice>
              <mc:Fallback>
                <p:oleObj name="Equation" r:id="rId13" imgW="520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4153" y="5581625"/>
                        <a:ext cx="1227137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Oval 28"/>
          <p:cNvSpPr/>
          <p:nvPr/>
        </p:nvSpPr>
        <p:spPr>
          <a:xfrm>
            <a:off x="7645440" y="6045491"/>
            <a:ext cx="328222" cy="328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752031" y="1189137"/>
            <a:ext cx="2808312" cy="576064"/>
            <a:chOff x="2824039" y="1333153"/>
            <a:chExt cx="2808312" cy="576064"/>
          </a:xfrm>
        </p:grpSpPr>
        <p:sp>
          <p:nvSpPr>
            <p:cNvPr id="3" name="Rounded Rectangle 2"/>
            <p:cNvSpPr/>
            <p:nvPr/>
          </p:nvSpPr>
          <p:spPr>
            <a:xfrm>
              <a:off x="2824039" y="1333153"/>
              <a:ext cx="2808312" cy="576064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2516358"/>
                </p:ext>
              </p:extLst>
            </p:nvPr>
          </p:nvGraphicFramePr>
          <p:xfrm>
            <a:off x="2932554" y="1363633"/>
            <a:ext cx="2612549" cy="494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5" name="Equation" r:id="rId15" imgW="1206360" imgH="228600" progId="Equation.DSMT4">
                    <p:embed/>
                  </p:oleObj>
                </mc:Choice>
                <mc:Fallback>
                  <p:oleObj name="Equation" r:id="rId15" imgW="1206360" imgH="228600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2554" y="1363633"/>
                          <a:ext cx="2612549" cy="494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2899182" y="4861545"/>
            <a:ext cx="2589153" cy="576064"/>
            <a:chOff x="2824039" y="5005561"/>
            <a:chExt cx="2589153" cy="576064"/>
          </a:xfrm>
        </p:grpSpPr>
        <p:sp>
          <p:nvSpPr>
            <p:cNvPr id="30" name="Rounded Rectangle 29"/>
            <p:cNvSpPr/>
            <p:nvPr/>
          </p:nvSpPr>
          <p:spPr>
            <a:xfrm>
              <a:off x="2824039" y="5005561"/>
              <a:ext cx="2589153" cy="576064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1869618"/>
                </p:ext>
              </p:extLst>
            </p:nvPr>
          </p:nvGraphicFramePr>
          <p:xfrm>
            <a:off x="2926527" y="5049442"/>
            <a:ext cx="2396877" cy="5017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6" name="Equation" r:id="rId17" imgW="1091880" imgH="228600" progId="Equation.DSMT4">
                    <p:embed/>
                  </p:oleObj>
                </mc:Choice>
                <mc:Fallback>
                  <p:oleObj name="Equation" r:id="rId17" imgW="1091880" imgH="228600" progId="Equation.DSMT4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6527" y="5049442"/>
                          <a:ext cx="2396877" cy="5017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3" name="Straight Arrow Connector 32"/>
          <p:cNvCxnSpPr/>
          <p:nvPr/>
        </p:nvCxnSpPr>
        <p:spPr>
          <a:xfrm flipH="1">
            <a:off x="3189324" y="2787541"/>
            <a:ext cx="4032448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772614"/>
              </p:ext>
            </p:extLst>
          </p:nvPr>
        </p:nvGraphicFramePr>
        <p:xfrm>
          <a:off x="4632932" y="2812980"/>
          <a:ext cx="1148680" cy="478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7" name="Equation" r:id="rId19" imgW="609480" imgH="253800" progId="Equation.DSMT4">
                  <p:embed/>
                </p:oleObj>
              </mc:Choice>
              <mc:Fallback>
                <p:oleObj name="Equation" r:id="rId19" imgW="609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932" y="2812980"/>
                        <a:ext cx="1148680" cy="478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Connector 37"/>
          <p:cNvCxnSpPr/>
          <p:nvPr/>
        </p:nvCxnSpPr>
        <p:spPr>
          <a:xfrm>
            <a:off x="447775" y="4413073"/>
            <a:ext cx="9721080" cy="23538"/>
          </a:xfrm>
          <a:prstGeom prst="line">
            <a:avLst/>
          </a:prstGeom>
          <a:ln w="63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4336207" y="3997449"/>
            <a:ext cx="1947351" cy="662300"/>
            <a:chOff x="4768255" y="4069457"/>
            <a:chExt cx="1512168" cy="446276"/>
          </a:xfrm>
        </p:grpSpPr>
        <p:sp>
          <p:nvSpPr>
            <p:cNvPr id="46" name="TextBox 45"/>
            <p:cNvSpPr txBox="1"/>
            <p:nvPr/>
          </p:nvSpPr>
          <p:spPr>
            <a:xfrm>
              <a:off x="4768255" y="4069457"/>
              <a:ext cx="1512168" cy="446276"/>
            </a:xfrm>
            <a:prstGeom prst="rect">
              <a:avLst/>
            </a:prstGeom>
            <a:solidFill>
              <a:schemeClr val="bg1"/>
            </a:solidFill>
            <a:ln cap="rnd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5308100"/>
                </p:ext>
              </p:extLst>
            </p:nvPr>
          </p:nvGraphicFramePr>
          <p:xfrm>
            <a:off x="4912271" y="4069457"/>
            <a:ext cx="1220787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8" name="Equation" r:id="rId21" imgW="647640" imgH="228600" progId="Equation.DSMT4">
                    <p:embed/>
                  </p:oleObj>
                </mc:Choice>
                <mc:Fallback>
                  <p:oleObj name="Equation" r:id="rId21" imgW="647640" imgH="228600" progId="Equation.DSMT4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2271" y="4069457"/>
                          <a:ext cx="1220787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TextBox 43"/>
          <p:cNvSpPr txBox="1"/>
          <p:nvPr/>
        </p:nvSpPr>
        <p:spPr>
          <a:xfrm>
            <a:off x="6111390" y="1333153"/>
            <a:ext cx="1512168" cy="446276"/>
          </a:xfrm>
          <a:prstGeom prst="rect">
            <a:avLst/>
          </a:prstGeom>
          <a:solidFill>
            <a:schemeClr val="bg1"/>
          </a:solidFill>
          <a:ln cap="rnd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Invertible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437425" y="4789537"/>
            <a:ext cx="1058754" cy="446276"/>
          </a:xfrm>
          <a:prstGeom prst="rect">
            <a:avLst/>
          </a:prstGeom>
          <a:solidFill>
            <a:schemeClr val="bg1"/>
          </a:solidFill>
          <a:ln cap="rnd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Lossy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221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22" grpId="0" animBg="1"/>
      <p:bldP spid="29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Lossy Trapdoor Functions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 smtClean="0"/>
              <a:t>Implications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DEEAA8-833F-F047-AB34-22B6057D91A7}" type="slidenum">
              <a:rPr lang="es-ES" smtClean="0"/>
              <a:t>4</a:t>
            </a:fld>
            <a:endParaRPr lang="es-E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712896"/>
              </p:ext>
            </p:extLst>
          </p:nvPr>
        </p:nvGraphicFramePr>
        <p:xfrm>
          <a:off x="1023839" y="1561999"/>
          <a:ext cx="8660893" cy="3851142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1949768"/>
                <a:gridCol w="1351280"/>
                <a:gridCol w="1773555"/>
                <a:gridCol w="1749235"/>
                <a:gridCol w="1837055"/>
              </a:tblGrid>
              <a:tr h="491234">
                <a:tc>
                  <a:txBody>
                    <a:bodyPr/>
                    <a:lstStyle/>
                    <a:p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838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LTDF</a:t>
                      </a:r>
                    </a:p>
                    <a:p>
                      <a:r>
                        <a:rPr lang="es-ES" dirty="0" smtClean="0"/>
                        <a:t>[PW08]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1234">
                <a:tc>
                  <a:txBody>
                    <a:bodyPr/>
                    <a:lstStyle/>
                    <a:p>
                      <a:r>
                        <a:rPr lang="es-ES" b="1" dirty="0" smtClean="0"/>
                        <a:t>TDF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ES" baseline="0" dirty="0" smtClean="0"/>
                        <a:t>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838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1234">
                <a:tc>
                  <a:txBody>
                    <a:bodyPr/>
                    <a:lstStyle/>
                    <a:p>
                      <a:r>
                        <a:rPr lang="es-ES" b="1" dirty="0" smtClean="0"/>
                        <a:t>IND-CPA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E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838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491234">
                <a:tc>
                  <a:txBody>
                    <a:bodyPr/>
                    <a:lstStyle/>
                    <a:p>
                      <a:r>
                        <a:rPr lang="es-ES" b="1" dirty="0" smtClean="0"/>
                        <a:t>Det. Enc.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[BFO08]</a:t>
                      </a:r>
                    </a:p>
                    <a:p>
                      <a:r>
                        <a:rPr lang="es-ES" dirty="0" smtClean="0"/>
                        <a:t>(New!)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5222">
                <a:tc>
                  <a:txBody>
                    <a:bodyPr/>
                    <a:lstStyle/>
                    <a:p>
                      <a:r>
                        <a:rPr lang="es-ES" b="1" dirty="0" smtClean="0"/>
                        <a:t>Hedged Enc.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[BB+09]</a:t>
                      </a:r>
                    </a:p>
                    <a:p>
                      <a:r>
                        <a:rPr lang="es-ES" dirty="0" smtClean="0"/>
                        <a:t>(New!)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838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491234">
                <a:tc>
                  <a:txBody>
                    <a:bodyPr/>
                    <a:lstStyle/>
                    <a:p>
                      <a:r>
                        <a:rPr lang="es-ES" dirty="0" smtClean="0"/>
                        <a:t>Others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47975" y="5927437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[BKPW12] </a:t>
            </a:r>
            <a:r>
              <a:rPr lang="es-ES" sz="2400" b="1" dirty="0" err="1" smtClean="0"/>
              <a:t>What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about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the</a:t>
            </a:r>
            <a:r>
              <a:rPr lang="es-ES" sz="2400" b="1" dirty="0" smtClean="0"/>
              <a:t> IB </a:t>
            </a:r>
            <a:r>
              <a:rPr lang="es-ES" sz="2400" b="1" dirty="0" err="1" smtClean="0"/>
              <a:t>setting</a:t>
            </a:r>
            <a:r>
              <a:rPr lang="es-ES" sz="2400" b="1" dirty="0" smtClean="0"/>
              <a:t>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388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Lossy Trapdoor Functions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 smtClean="0"/>
              <a:t>Constructing a primitive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DEEAA8-833F-F047-AB34-22B6057D91A7}" type="slidenum">
              <a:rPr lang="es-ES" smtClean="0"/>
              <a:t>5</a:t>
            </a:fld>
            <a:endParaRPr lang="es-E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47775" y="4069457"/>
            <a:ext cx="9721080" cy="23538"/>
          </a:xfrm>
          <a:prstGeom prst="line">
            <a:avLst/>
          </a:prstGeom>
          <a:ln w="63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095847" y="1405161"/>
            <a:ext cx="2880320" cy="2232248"/>
          </a:xfrm>
          <a:prstGeom prst="roundRect">
            <a:avLst>
              <a:gd name="adj" fmla="val 94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264199" y="1405161"/>
            <a:ext cx="2880320" cy="2232248"/>
          </a:xfrm>
          <a:prstGeom prst="roundRect">
            <a:avLst>
              <a:gd name="adj" fmla="val 813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7432551" y="1405161"/>
            <a:ext cx="2880320" cy="2232248"/>
          </a:xfrm>
          <a:prstGeom prst="roundRect">
            <a:avLst>
              <a:gd name="adj" fmla="val 983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31951" y="1621185"/>
            <a:ext cx="99858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Setup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984279" y="1621185"/>
            <a:ext cx="12241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Encrypt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296648" y="1621185"/>
            <a:ext cx="122413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Decrypt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1527895" y="2197249"/>
            <a:ext cx="1944216" cy="115212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Gen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4696247" y="2197249"/>
            <a:ext cx="1944216" cy="115212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Eval</a:t>
            </a:r>
            <a:r>
              <a:rPr lang="es-ES" baseline="-25000" dirty="0" err="1" smtClean="0"/>
              <a:t>pk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7864599" y="2197249"/>
            <a:ext cx="1944216" cy="115212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Invert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1095847" y="4501505"/>
            <a:ext cx="2880320" cy="2232248"/>
          </a:xfrm>
          <a:prstGeom prst="roundRect">
            <a:avLst>
              <a:gd name="adj" fmla="val 94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4264199" y="4501505"/>
            <a:ext cx="2880320" cy="2232248"/>
          </a:xfrm>
          <a:prstGeom prst="roundRect">
            <a:avLst>
              <a:gd name="adj" fmla="val 813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7432551" y="4501505"/>
            <a:ext cx="2880320" cy="2232248"/>
          </a:xfrm>
          <a:prstGeom prst="roundRect">
            <a:avLst>
              <a:gd name="adj" fmla="val 983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031951" y="4717529"/>
            <a:ext cx="99858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Setup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984279" y="4717529"/>
            <a:ext cx="12241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Encrypt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8152632" y="4717529"/>
            <a:ext cx="136815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Decrypt</a:t>
            </a:r>
            <a:r>
              <a:rPr lang="es-ES" dirty="0" smtClean="0"/>
              <a:t>?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1527895" y="5293593"/>
            <a:ext cx="1944216" cy="115212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Gen’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4696247" y="5293593"/>
            <a:ext cx="1944216" cy="115212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Eval</a:t>
            </a:r>
            <a:r>
              <a:rPr lang="es-ES" baseline="-25000" dirty="0" err="1" smtClean="0"/>
              <a:t>pk</a:t>
            </a:r>
            <a:r>
              <a:rPr lang="es-ES" baseline="-25000" dirty="0" smtClean="0"/>
              <a:t>’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 rot="16200000">
            <a:off x="-560337" y="2341265"/>
            <a:ext cx="230425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Game</a:t>
            </a:r>
            <a:r>
              <a:rPr lang="es-ES" dirty="0" smtClean="0"/>
              <a:t> 1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 rot="16200000">
            <a:off x="-560337" y="5365601"/>
            <a:ext cx="230425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Game</a:t>
            </a:r>
            <a:r>
              <a:rPr lang="es-ES" dirty="0" smtClean="0"/>
              <a:t> 2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444220" y="3839205"/>
            <a:ext cx="1224135" cy="44627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Secure</a:t>
            </a:r>
            <a:r>
              <a:rPr lang="es-ES" dirty="0" smtClean="0"/>
              <a:t>!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7864599" y="5437609"/>
            <a:ext cx="2016224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 </a:t>
            </a:r>
            <a:r>
              <a:rPr lang="es-ES" dirty="0" err="1" smtClean="0"/>
              <a:t>hides</a:t>
            </a:r>
            <a:r>
              <a:rPr lang="es-ES" dirty="0" smtClean="0"/>
              <a:t> M!</a:t>
            </a:r>
            <a:endParaRPr lang="en-US" dirty="0"/>
          </a:p>
        </p:txBody>
      </p:sp>
      <p:sp>
        <p:nvSpPr>
          <p:cNvPr id="50" name="Left-Right Arrow 49"/>
          <p:cNvSpPr/>
          <p:nvPr/>
        </p:nvSpPr>
        <p:spPr>
          <a:xfrm rot="16200000">
            <a:off x="1626441" y="3894199"/>
            <a:ext cx="1713530" cy="825681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8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 animBg="1"/>
      <p:bldP spid="40" grpId="0" animBg="1"/>
      <p:bldP spid="42" grpId="0" animBg="1"/>
      <p:bldP spid="43" grpId="0" animBg="1"/>
      <p:bldP spid="45" grpId="0" animBg="1"/>
      <p:bldP spid="48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Working towards a definition</a:t>
            </a:r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Identity-Based Lossy Trapdoor Function</a:t>
            </a:r>
            <a:br>
              <a:rPr lang="en-US" noProof="0" dirty="0" smtClean="0"/>
            </a:br>
            <a:r>
              <a:rPr lang="en-US" smtClean="0"/>
              <a:t>[BKPW12]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94675" y="7010400"/>
            <a:ext cx="2493963" cy="401638"/>
          </a:xfrm>
        </p:spPr>
        <p:txBody>
          <a:bodyPr/>
          <a:lstStyle/>
          <a:p>
            <a:fld id="{4BDEEAA8-833F-F047-AB34-22B6057D91A7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984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5560343" y="2557289"/>
            <a:ext cx="4464496" cy="3024336"/>
          </a:xfrm>
          <a:prstGeom prst="roundRect">
            <a:avLst>
              <a:gd name="adj" fmla="val 627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47775" y="2557289"/>
            <a:ext cx="4464496" cy="3024336"/>
          </a:xfrm>
          <a:prstGeom prst="roundRect">
            <a:avLst>
              <a:gd name="adj" fmla="val 627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Identity-Based Lossy Trapdoor Functions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 smtClean="0"/>
              <a:t>IBE - Functionality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DEEAA8-833F-F047-AB34-22B6057D91A7}" type="slidenum">
              <a:rPr lang="es-ES" smtClean="0"/>
              <a:t>7</a:t>
            </a:fld>
            <a:endParaRPr lang="es-E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771798"/>
              </p:ext>
            </p:extLst>
          </p:nvPr>
        </p:nvGraphicFramePr>
        <p:xfrm>
          <a:off x="591791" y="2701305"/>
          <a:ext cx="368458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2" name="Equation" r:id="rId4" imgW="1422360" imgH="203040" progId="Equation.DSMT4">
                  <p:embed/>
                </p:oleObj>
              </mc:Choice>
              <mc:Fallback>
                <p:oleObj name="Equation" r:id="rId4" imgW="1422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791" y="2701305"/>
                        <a:ext cx="368458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783506"/>
              </p:ext>
            </p:extLst>
          </p:nvPr>
        </p:nvGraphicFramePr>
        <p:xfrm>
          <a:off x="583357" y="3982021"/>
          <a:ext cx="375285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3" name="Equation" r:id="rId6" imgW="1447560" imgH="228600" progId="Equation.DSMT4">
                  <p:embed/>
                </p:oleObj>
              </mc:Choice>
              <mc:Fallback>
                <p:oleObj name="Equation" r:id="rId6" imgW="1447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357" y="3982021"/>
                        <a:ext cx="375285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88497"/>
              </p:ext>
            </p:extLst>
          </p:nvPr>
        </p:nvGraphicFramePr>
        <p:xfrm>
          <a:off x="539354" y="3326383"/>
          <a:ext cx="365283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4" name="Equation" r:id="rId8" imgW="1409400" imgH="203040" progId="Equation.DSMT4">
                  <p:embed/>
                </p:oleObj>
              </mc:Choice>
              <mc:Fallback>
                <p:oleObj name="Equation" r:id="rId8" imgW="1409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354" y="3326383"/>
                        <a:ext cx="365283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022361"/>
              </p:ext>
            </p:extLst>
          </p:nvPr>
        </p:nvGraphicFramePr>
        <p:xfrm>
          <a:off x="519783" y="4699868"/>
          <a:ext cx="391636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5" name="Equation" r:id="rId10" imgW="1511280" imgH="228600" progId="Equation.DSMT4">
                  <p:embed/>
                </p:oleObj>
              </mc:Choice>
              <mc:Fallback>
                <p:oleObj name="Equation" r:id="rId10" imgW="1511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783" y="4699868"/>
                        <a:ext cx="3916362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5272311" y="2053233"/>
            <a:ext cx="0" cy="388843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142994"/>
              </p:ext>
            </p:extLst>
          </p:nvPr>
        </p:nvGraphicFramePr>
        <p:xfrm>
          <a:off x="5848375" y="3332163"/>
          <a:ext cx="151130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6" name="Equation" r:id="rId12" imgW="583920" imgH="253800" progId="Equation.DSMT4">
                  <p:embed/>
                </p:oleObj>
              </mc:Choice>
              <mc:Fallback>
                <p:oleObj name="Equation" r:id="rId12" imgW="583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375" y="3332163"/>
                        <a:ext cx="1511300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234092"/>
              </p:ext>
            </p:extLst>
          </p:nvPr>
        </p:nvGraphicFramePr>
        <p:xfrm>
          <a:off x="5789613" y="3951288"/>
          <a:ext cx="3752850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7" name="Equation" r:id="rId14" imgW="1447560" imgH="253800" progId="Equation.DSMT4">
                  <p:embed/>
                </p:oleObj>
              </mc:Choice>
              <mc:Fallback>
                <p:oleObj name="Equation" r:id="rId14" imgW="1447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3" y="3951288"/>
                        <a:ext cx="3752850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051606"/>
              </p:ext>
            </p:extLst>
          </p:nvPr>
        </p:nvGraphicFramePr>
        <p:xfrm>
          <a:off x="5776913" y="2630488"/>
          <a:ext cx="3684587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8" name="Equation" r:id="rId16" imgW="1422360" imgH="241200" progId="Equation.DSMT4">
                  <p:embed/>
                </p:oleObj>
              </mc:Choice>
              <mc:Fallback>
                <p:oleObj name="Equation" r:id="rId16" imgW="1422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913" y="2630488"/>
                        <a:ext cx="3684587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632351" y="1981225"/>
            <a:ext cx="43924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Constructed with an IB-LTDF </a:t>
            </a:r>
            <a:r>
              <a:rPr lang="en-US" sz="2100" u="sng" dirty="0" smtClean="0"/>
              <a:t>uses</a:t>
            </a:r>
            <a:r>
              <a:rPr lang="en-US" sz="2100" dirty="0" smtClean="0"/>
              <a:t>:</a:t>
            </a:r>
            <a:endParaRPr lang="en-US" sz="21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071247"/>
              </p:ext>
            </p:extLst>
          </p:nvPr>
        </p:nvGraphicFramePr>
        <p:xfrm>
          <a:off x="5848375" y="4684713"/>
          <a:ext cx="22701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9" name="Equation" r:id="rId18" imgW="876240" imgH="279360" progId="Equation.DSMT4">
                  <p:embed/>
                </p:oleObj>
              </mc:Choice>
              <mc:Fallback>
                <p:oleObj name="Equation" r:id="rId18" imgW="8762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375" y="4684713"/>
                        <a:ext cx="22701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63799" y="2013163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IBE </a:t>
            </a:r>
            <a:r>
              <a:rPr lang="es-ES" sz="2000" dirty="0" smtClean="0"/>
              <a:t>[Sha84,BF01] </a:t>
            </a:r>
            <a:r>
              <a:rPr lang="es-ES" sz="2000" dirty="0" err="1" smtClean="0"/>
              <a:t>consists</a:t>
            </a:r>
            <a:r>
              <a:rPr lang="es-ES" sz="2000" dirty="0" smtClean="0"/>
              <a:t> </a:t>
            </a:r>
            <a:r>
              <a:rPr lang="es-ES" sz="2000" dirty="0"/>
              <a:t>of: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5748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Identity-Based Lossy Trapdoor Functions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 smtClean="0"/>
              <a:t>Functional requirements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DEEAA8-833F-F047-AB34-22B6057D91A7}" type="slidenum">
              <a:rPr lang="es-ES" smtClean="0"/>
              <a:t>8</a:t>
            </a:fld>
            <a:endParaRPr lang="es-ES" dirty="0"/>
          </a:p>
        </p:txBody>
      </p:sp>
      <p:sp>
        <p:nvSpPr>
          <p:cNvPr id="6" name="Oval 5"/>
          <p:cNvSpPr/>
          <p:nvPr/>
        </p:nvSpPr>
        <p:spPr>
          <a:xfrm>
            <a:off x="1378634" y="2264011"/>
            <a:ext cx="1517413" cy="15174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839609"/>
              </p:ext>
            </p:extLst>
          </p:nvPr>
        </p:nvGraphicFramePr>
        <p:xfrm>
          <a:off x="2103959" y="2428567"/>
          <a:ext cx="558694" cy="560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74" name="Equation" r:id="rId3" imgW="164880" imgH="164880" progId="Equation.DSMT4">
                  <p:embed/>
                </p:oleObj>
              </mc:Choice>
              <mc:Fallback>
                <p:oleObj name="Equation" r:id="rId3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959" y="2428567"/>
                        <a:ext cx="558694" cy="5607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6538193" y="1318925"/>
            <a:ext cx="1512168" cy="446276"/>
          </a:xfrm>
          <a:prstGeom prst="rect">
            <a:avLst/>
          </a:prstGeom>
          <a:solidFill>
            <a:schemeClr val="bg1"/>
          </a:solidFill>
          <a:ln cap="rnd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Invertible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256087" y="2447925"/>
            <a:ext cx="4464496" cy="1116657"/>
            <a:chOff x="3256087" y="2447925"/>
            <a:chExt cx="4464496" cy="1116657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3256087" y="2897386"/>
              <a:ext cx="44644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3256087" y="3061345"/>
              <a:ext cx="4464496" cy="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05499"/>
                </p:ext>
              </p:extLst>
            </p:nvPr>
          </p:nvGraphicFramePr>
          <p:xfrm>
            <a:off x="4408215" y="2447925"/>
            <a:ext cx="1198563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75" name="Equation" r:id="rId5" imgW="622080" imgH="241200" progId="Equation.DSMT4">
                    <p:embed/>
                  </p:oleObj>
                </mc:Choice>
                <mc:Fallback>
                  <p:oleObj name="Equation" r:id="rId5" imgW="6220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8215" y="2447925"/>
                          <a:ext cx="1198563" cy="465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1366171"/>
                </p:ext>
              </p:extLst>
            </p:nvPr>
          </p:nvGraphicFramePr>
          <p:xfrm>
            <a:off x="4448175" y="3061345"/>
            <a:ext cx="1865313" cy="503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76" name="Equation" r:id="rId7" imgW="939600" imgH="253800" progId="Equation.DSMT4">
                    <p:embed/>
                  </p:oleObj>
                </mc:Choice>
                <mc:Fallback>
                  <p:oleObj name="Equation" r:id="rId7" imgW="93960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8175" y="3061345"/>
                          <a:ext cx="1865313" cy="503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1743919" y="1693193"/>
            <a:ext cx="3312368" cy="504056"/>
            <a:chOff x="1599903" y="1693193"/>
            <a:chExt cx="3600400" cy="504056"/>
          </a:xfrm>
        </p:grpSpPr>
        <p:sp>
          <p:nvSpPr>
            <p:cNvPr id="32" name="Rounded Rectangle 31"/>
            <p:cNvSpPr/>
            <p:nvPr/>
          </p:nvSpPr>
          <p:spPr>
            <a:xfrm>
              <a:off x="1599903" y="1693193"/>
              <a:ext cx="3600400" cy="504056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8929019"/>
                </p:ext>
              </p:extLst>
            </p:nvPr>
          </p:nvGraphicFramePr>
          <p:xfrm>
            <a:off x="1997075" y="1727200"/>
            <a:ext cx="2808288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77" name="Equation" r:id="rId9" imgW="1447560" imgH="228600" progId="Equation.DSMT4">
                    <p:embed/>
                  </p:oleObj>
                </mc:Choice>
                <mc:Fallback>
                  <p:oleObj name="Equation" r:id="rId9" imgW="14475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7075" y="1727200"/>
                          <a:ext cx="2808288" cy="44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/>
          <p:cNvGrpSpPr/>
          <p:nvPr/>
        </p:nvGrpSpPr>
        <p:grpSpPr>
          <a:xfrm>
            <a:off x="1599903" y="1045121"/>
            <a:ext cx="3456384" cy="576064"/>
            <a:chOff x="1599903" y="1045121"/>
            <a:chExt cx="3456384" cy="576064"/>
          </a:xfrm>
        </p:grpSpPr>
        <p:sp>
          <p:nvSpPr>
            <p:cNvPr id="31" name="Rounded Rectangle 30"/>
            <p:cNvSpPr/>
            <p:nvPr/>
          </p:nvSpPr>
          <p:spPr>
            <a:xfrm>
              <a:off x="1599903" y="1045121"/>
              <a:ext cx="3456384" cy="576064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190373"/>
                </p:ext>
              </p:extLst>
            </p:nvPr>
          </p:nvGraphicFramePr>
          <p:xfrm>
            <a:off x="1626646" y="1104429"/>
            <a:ext cx="3408483" cy="471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78" name="Equation" r:id="rId11" imgW="1650960" imgH="228600" progId="Equation.DSMT4">
                    <p:embed/>
                  </p:oleObj>
                </mc:Choice>
                <mc:Fallback>
                  <p:oleObj name="Equation" r:id="rId11" imgW="16509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6646" y="1104429"/>
                          <a:ext cx="3408483" cy="471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Oval 34"/>
          <p:cNvSpPr/>
          <p:nvPr/>
        </p:nvSpPr>
        <p:spPr>
          <a:xfrm>
            <a:off x="8003370" y="2269257"/>
            <a:ext cx="1517413" cy="15174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494285"/>
              </p:ext>
            </p:extLst>
          </p:nvPr>
        </p:nvGraphicFramePr>
        <p:xfrm>
          <a:off x="8716814" y="2428950"/>
          <a:ext cx="515937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79" name="Equation" r:id="rId13" imgW="152280" imgH="164880" progId="Equation.DSMT4">
                  <p:embed/>
                </p:oleObj>
              </mc:Choice>
              <mc:Fallback>
                <p:oleObj name="Equation" r:id="rId13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6814" y="2428950"/>
                        <a:ext cx="515937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3294183" y="2625108"/>
            <a:ext cx="4464496" cy="1156317"/>
            <a:chOff x="3294183" y="5505428"/>
            <a:chExt cx="4464496" cy="1156317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7124354"/>
                </p:ext>
              </p:extLst>
            </p:nvPr>
          </p:nvGraphicFramePr>
          <p:xfrm>
            <a:off x="5200303" y="5505428"/>
            <a:ext cx="1196975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80" name="Equation" r:id="rId15" imgW="622080" imgH="241200" progId="Equation.DSMT4">
                    <p:embed/>
                  </p:oleObj>
                </mc:Choice>
                <mc:Fallback>
                  <p:oleObj name="Equation" r:id="rId15" imgW="622080" imgH="24120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0303" y="5505428"/>
                          <a:ext cx="1196975" cy="465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9372511"/>
                </p:ext>
              </p:extLst>
            </p:nvPr>
          </p:nvGraphicFramePr>
          <p:xfrm>
            <a:off x="4825550" y="6158508"/>
            <a:ext cx="1916112" cy="503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81" name="Equation" r:id="rId17" imgW="965160" imgH="253800" progId="Equation.DSMT4">
                    <p:embed/>
                  </p:oleObj>
                </mc:Choice>
                <mc:Fallback>
                  <p:oleObj name="Equation" r:id="rId17" imgW="965160" imgH="2538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5550" y="6158508"/>
                          <a:ext cx="1916112" cy="503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0" name="Straight Arrow Connector 39"/>
            <p:cNvCxnSpPr/>
            <p:nvPr/>
          </p:nvCxnSpPr>
          <p:spPr>
            <a:xfrm rot="300000">
              <a:off x="3294183" y="6021104"/>
              <a:ext cx="44644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300000" flipH="1">
              <a:off x="3294183" y="6165120"/>
              <a:ext cx="4464496" cy="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256087" y="2269257"/>
            <a:ext cx="4464496" cy="1112390"/>
            <a:chOff x="2608015" y="4037187"/>
            <a:chExt cx="4464496" cy="1112390"/>
          </a:xfrm>
        </p:grpSpPr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9170810"/>
                </p:ext>
              </p:extLst>
            </p:nvPr>
          </p:nvGraphicFramePr>
          <p:xfrm>
            <a:off x="4281587" y="4037187"/>
            <a:ext cx="1222375" cy="465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82" name="Equation" r:id="rId19" imgW="634680" imgH="241200" progId="Equation.DSMT4">
                    <p:embed/>
                  </p:oleObj>
                </mc:Choice>
                <mc:Fallback>
                  <p:oleObj name="Equation" r:id="rId19" imgW="634680" imgH="2412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1587" y="4037187"/>
                          <a:ext cx="1222375" cy="465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7544864"/>
                </p:ext>
              </p:extLst>
            </p:nvPr>
          </p:nvGraphicFramePr>
          <p:xfrm>
            <a:off x="4085530" y="4646340"/>
            <a:ext cx="1941513" cy="503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83" name="Equation" r:id="rId21" imgW="977760" imgH="253800" progId="Equation.DSMT4">
                    <p:embed/>
                  </p:oleObj>
                </mc:Choice>
                <mc:Fallback>
                  <p:oleObj name="Equation" r:id="rId21" imgW="977760" imgH="2538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5530" y="4646340"/>
                          <a:ext cx="1941513" cy="503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2" name="Straight Arrow Connector 41"/>
            <p:cNvCxnSpPr/>
            <p:nvPr/>
          </p:nvCxnSpPr>
          <p:spPr>
            <a:xfrm rot="-300000">
              <a:off x="2608015" y="4502324"/>
              <a:ext cx="44644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-300000" flipH="1">
              <a:off x="2608015" y="4646340"/>
              <a:ext cx="4464496" cy="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6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Identity-Based Lossy Trapdoor Functions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 smtClean="0"/>
              <a:t>IBE – Security Game / Reduction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DEEAA8-833F-F047-AB34-22B6057D91A7}" type="slidenum">
              <a:rPr lang="es-ES" smtClean="0"/>
              <a:t>9</a:t>
            </a:fld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079" y="1117129"/>
            <a:ext cx="1736779" cy="15841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83" y="1185229"/>
            <a:ext cx="1662120" cy="1516076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3762655" y="1834756"/>
            <a:ext cx="36724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805867"/>
              </p:ext>
            </p:extLst>
          </p:nvPr>
        </p:nvGraphicFramePr>
        <p:xfrm>
          <a:off x="5393340" y="1450010"/>
          <a:ext cx="57467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9" name="Equation" r:id="rId7" imgW="304560" imgH="164880" progId="Equation.DSMT4">
                  <p:embed/>
                </p:oleObj>
              </mc:Choice>
              <mc:Fallback>
                <p:oleObj name="Equation" r:id="rId7" imgW="304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3340" y="1450010"/>
                        <a:ext cx="57467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3762655" y="2179949"/>
            <a:ext cx="36724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252049"/>
              </p:ext>
            </p:extLst>
          </p:nvPr>
        </p:nvGraphicFramePr>
        <p:xfrm>
          <a:off x="5336190" y="1843393"/>
          <a:ext cx="514697" cy="330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0" name="Equation" r:id="rId9" imgW="317160" imgH="203040" progId="Equation.DSMT4">
                  <p:embed/>
                </p:oleObj>
              </mc:Choice>
              <mc:Fallback>
                <p:oleObj name="Equation" r:id="rId9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6190" y="1843393"/>
                        <a:ext cx="514697" cy="330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H="1">
            <a:off x="3762655" y="2701305"/>
            <a:ext cx="36724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700275"/>
              </p:ext>
            </p:extLst>
          </p:nvPr>
        </p:nvGraphicFramePr>
        <p:xfrm>
          <a:off x="5477477" y="2413273"/>
          <a:ext cx="374295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1" name="Equation" r:id="rId11" imgW="215640" imgH="164880" progId="Equation.DSMT4">
                  <p:embed/>
                </p:oleObj>
              </mc:Choice>
              <mc:Fallback>
                <p:oleObj name="Equation" r:id="rId11" imgW="215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7477" y="2413273"/>
                        <a:ext cx="374295" cy="288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3834663" y="3052292"/>
            <a:ext cx="36724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904739"/>
              </p:ext>
            </p:extLst>
          </p:nvPr>
        </p:nvGraphicFramePr>
        <p:xfrm>
          <a:off x="5484759" y="2701305"/>
          <a:ext cx="438136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2" name="Equation" r:id="rId13" imgW="279360" imgH="228600" progId="Equation.DSMT4">
                  <p:embed/>
                </p:oleObj>
              </mc:Choice>
              <mc:Fallback>
                <p:oleObj name="Equation" r:id="rId13" imgW="279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759" y="2701305"/>
                        <a:ext cx="438136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urved Right Arrow 26"/>
          <p:cNvSpPr/>
          <p:nvPr/>
        </p:nvSpPr>
        <p:spPr>
          <a:xfrm rot="10800000">
            <a:off x="7579079" y="2629297"/>
            <a:ext cx="360040" cy="432048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762655" y="4213151"/>
            <a:ext cx="36724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891536"/>
              </p:ext>
            </p:extLst>
          </p:nvPr>
        </p:nvGraphicFramePr>
        <p:xfrm>
          <a:off x="5245702" y="3853111"/>
          <a:ext cx="838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3" name="Equation" r:id="rId15" imgW="482400" imgH="228600" progId="Equation.DSMT4">
                  <p:embed/>
                </p:oleObj>
              </mc:Choice>
              <mc:Fallback>
                <p:oleObj name="Equation" r:id="rId15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702" y="3853111"/>
                        <a:ext cx="8382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>
          <a:xfrm>
            <a:off x="3834663" y="4618040"/>
            <a:ext cx="36724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82161"/>
              </p:ext>
            </p:extLst>
          </p:nvPr>
        </p:nvGraphicFramePr>
        <p:xfrm>
          <a:off x="4550377" y="4258000"/>
          <a:ext cx="23098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4" name="Equation" r:id="rId17" imgW="1473120" imgH="228600" progId="Equation.DSMT4">
                  <p:embed/>
                </p:oleObj>
              </mc:Choice>
              <mc:Fallback>
                <p:oleObj name="Equation" r:id="rId17" imgW="1473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0377" y="4258000"/>
                        <a:ext cx="230981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863277"/>
              </p:ext>
            </p:extLst>
          </p:nvPr>
        </p:nvGraphicFramePr>
        <p:xfrm>
          <a:off x="2669084" y="4278767"/>
          <a:ext cx="1019051" cy="366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5" name="Equation" r:id="rId19" imgW="711000" imgH="253800" progId="Equation.DSMT4">
                  <p:embed/>
                </p:oleObj>
              </mc:Choice>
              <mc:Fallback>
                <p:oleObj name="Equation" r:id="rId19" imgW="711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9084" y="4278767"/>
                        <a:ext cx="1019051" cy="366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/>
          <p:cNvCxnSpPr/>
          <p:nvPr/>
        </p:nvCxnSpPr>
        <p:spPr>
          <a:xfrm flipH="1">
            <a:off x="3762655" y="6040630"/>
            <a:ext cx="36724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690749"/>
              </p:ext>
            </p:extLst>
          </p:nvPr>
        </p:nvGraphicFramePr>
        <p:xfrm>
          <a:off x="5488590" y="5707951"/>
          <a:ext cx="38258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6" name="Equation" r:id="rId21" imgW="203040" imgH="177480" progId="Equation.DSMT4">
                  <p:embed/>
                </p:oleObj>
              </mc:Choice>
              <mc:Fallback>
                <p:oleObj name="Equation" r:id="rId21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8590" y="5707951"/>
                        <a:ext cx="382587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4106863" y="6445721"/>
            <a:ext cx="3024187" cy="583481"/>
            <a:chOff x="1084728" y="6229697"/>
            <a:chExt cx="3024187" cy="583481"/>
          </a:xfrm>
        </p:grpSpPr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0644985"/>
                </p:ext>
              </p:extLst>
            </p:nvPr>
          </p:nvGraphicFramePr>
          <p:xfrm>
            <a:off x="1084728" y="6311776"/>
            <a:ext cx="3024187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47" name="Equation" r:id="rId23" imgW="1739880" imgH="253800" progId="Equation.DSMT4">
                    <p:embed/>
                  </p:oleObj>
                </mc:Choice>
                <mc:Fallback>
                  <p:oleObj name="Equation" r:id="rId23" imgW="173988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4728" y="6311776"/>
                          <a:ext cx="3024187" cy="44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7895" y="6229697"/>
              <a:ext cx="639688" cy="583481"/>
            </a:xfrm>
            <a:prstGeom prst="rect">
              <a:avLst/>
            </a:prstGeom>
          </p:spPr>
        </p:pic>
      </p:grpSp>
      <p:cxnSp>
        <p:nvCxnSpPr>
          <p:cNvPr id="42" name="Straight Arrow Connector 41"/>
          <p:cNvCxnSpPr/>
          <p:nvPr/>
        </p:nvCxnSpPr>
        <p:spPr>
          <a:xfrm flipH="1">
            <a:off x="3762655" y="5131054"/>
            <a:ext cx="36724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442185"/>
              </p:ext>
            </p:extLst>
          </p:nvPr>
        </p:nvGraphicFramePr>
        <p:xfrm>
          <a:off x="5477477" y="4843022"/>
          <a:ext cx="374295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8" name="Equation" r:id="rId25" imgW="215640" imgH="164880" progId="Equation.DSMT4">
                  <p:embed/>
                </p:oleObj>
              </mc:Choice>
              <mc:Fallback>
                <p:oleObj name="Equation" r:id="rId25" imgW="215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7477" y="4843022"/>
                        <a:ext cx="374295" cy="288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/>
          <p:cNvCxnSpPr/>
          <p:nvPr/>
        </p:nvCxnSpPr>
        <p:spPr>
          <a:xfrm>
            <a:off x="3834663" y="5482042"/>
            <a:ext cx="36724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310349"/>
              </p:ext>
            </p:extLst>
          </p:nvPr>
        </p:nvGraphicFramePr>
        <p:xfrm>
          <a:off x="5484759" y="5131055"/>
          <a:ext cx="438136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9" name="Equation" r:id="rId26" imgW="279360" imgH="228600" progId="Equation.DSMT4">
                  <p:embed/>
                </p:oleObj>
              </mc:Choice>
              <mc:Fallback>
                <p:oleObj name="Equation" r:id="rId26" imgW="279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759" y="5131055"/>
                        <a:ext cx="438136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Curved Right Arrow 45"/>
          <p:cNvSpPr/>
          <p:nvPr/>
        </p:nvSpPr>
        <p:spPr>
          <a:xfrm rot="10800000">
            <a:off x="7579079" y="5059047"/>
            <a:ext cx="360040" cy="432048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8407170" y="1909217"/>
            <a:ext cx="2121725" cy="936104"/>
          </a:xfrm>
          <a:prstGeom prst="borderCallout2">
            <a:avLst>
              <a:gd name="adj1" fmla="val 19321"/>
              <a:gd name="adj2" fmla="val -1716"/>
              <a:gd name="adj3" fmla="val 18750"/>
              <a:gd name="adj4" fmla="val -16667"/>
              <a:gd name="adj5" fmla="val 96410"/>
              <a:gd name="adj6" fmla="val -121693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     can try </a:t>
            </a:r>
            <a:r>
              <a:rPr lang="es-ES" dirty="0" err="1" smtClean="0">
                <a:solidFill>
                  <a:schemeClr val="tx1"/>
                </a:solidFill>
              </a:rPr>
              <a:t>to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invert</a:t>
            </a:r>
            <a:r>
              <a:rPr lang="es-ES" dirty="0" smtClean="0">
                <a:solidFill>
                  <a:schemeClr val="tx1"/>
                </a:solidFill>
              </a:rPr>
              <a:t>            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  <a:r>
              <a:rPr lang="es-ES" dirty="0" smtClean="0">
                <a:solidFill>
                  <a:schemeClr val="tx1"/>
                </a:solidFill>
              </a:rPr>
              <a:t>  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Line Callout 2 37"/>
          <p:cNvSpPr/>
          <p:nvPr/>
        </p:nvSpPr>
        <p:spPr>
          <a:xfrm>
            <a:off x="8434229" y="5074426"/>
            <a:ext cx="1953161" cy="936104"/>
          </a:xfrm>
          <a:prstGeom prst="borderCallout2">
            <a:avLst>
              <a:gd name="adj1" fmla="val 19321"/>
              <a:gd name="adj2" fmla="val -1716"/>
              <a:gd name="adj3" fmla="val 18750"/>
              <a:gd name="adj4" fmla="val -16667"/>
              <a:gd name="adj5" fmla="val -61234"/>
              <a:gd name="adj6" fmla="val -8504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          should be lossy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536440"/>
              </p:ext>
            </p:extLst>
          </p:nvPr>
        </p:nvGraphicFramePr>
        <p:xfrm>
          <a:off x="8469313" y="5202238"/>
          <a:ext cx="9271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0" name="Equation" r:id="rId27" imgW="647640" imgH="253800" progId="Equation.DSMT4">
                  <p:embed/>
                </p:oleObj>
              </mc:Choice>
              <mc:Fallback>
                <p:oleObj name="Equation" r:id="rId27" imgW="647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9313" y="5202238"/>
                        <a:ext cx="9271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63" y="1908127"/>
            <a:ext cx="711696" cy="649162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565524"/>
              </p:ext>
            </p:extLst>
          </p:nvPr>
        </p:nvGraphicFramePr>
        <p:xfrm>
          <a:off x="9355138" y="2376488"/>
          <a:ext cx="10064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1" name="Equation" r:id="rId29" imgW="609480" imgH="253800" progId="Equation.DSMT4">
                  <p:embed/>
                </p:oleObj>
              </mc:Choice>
              <mc:Fallback>
                <p:oleObj name="Equation" r:id="rId29" imgW="609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5138" y="2376488"/>
                        <a:ext cx="10064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934722"/>
              </p:ext>
            </p:extLst>
          </p:nvPr>
        </p:nvGraphicFramePr>
        <p:xfrm>
          <a:off x="159743" y="1909217"/>
          <a:ext cx="2293937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2" name="Equation" r:id="rId31" imgW="1422360" imgH="241200" progId="Equation.DSMT4">
                  <p:embed/>
                </p:oleObj>
              </mc:Choice>
              <mc:Fallback>
                <p:oleObj name="Equation" r:id="rId31" imgW="1422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43" y="1909217"/>
                        <a:ext cx="2293937" cy="3889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568391"/>
              </p:ext>
            </p:extLst>
          </p:nvPr>
        </p:nvGraphicFramePr>
        <p:xfrm>
          <a:off x="160338" y="2610495"/>
          <a:ext cx="25796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3" name="Equation" r:id="rId33" imgW="1447560" imgH="253800" progId="Equation.DSMT4">
                  <p:embed/>
                </p:oleObj>
              </mc:Choice>
              <mc:Fallback>
                <p:oleObj name="Equation" r:id="rId33" imgW="1447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2610495"/>
                        <a:ext cx="2579687" cy="450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>
            <a:stCxn id="10" idx="3"/>
          </p:cNvCxnSpPr>
          <p:nvPr/>
        </p:nvCxnSpPr>
        <p:spPr>
          <a:xfrm flipV="1">
            <a:off x="2453680" y="1981225"/>
            <a:ext cx="2818631" cy="122460"/>
          </a:xfrm>
          <a:prstGeom prst="straightConnector1">
            <a:avLst/>
          </a:prstGeom>
          <a:ln w="12700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740025" y="2773313"/>
            <a:ext cx="2604294" cy="72008"/>
          </a:xfrm>
          <a:prstGeom prst="straightConnector1">
            <a:avLst/>
          </a:prstGeom>
          <a:ln w="12700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671911" y="4409570"/>
            <a:ext cx="2736304" cy="0"/>
          </a:xfrm>
          <a:prstGeom prst="straightConnector1">
            <a:avLst/>
          </a:prstGeom>
          <a:ln w="12700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99740" y="1333153"/>
            <a:ext cx="243626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Using IB-LTDF</a:t>
            </a:r>
            <a:endParaRPr lang="en-US" b="1" u="sng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132474"/>
              </p:ext>
            </p:extLst>
          </p:nvPr>
        </p:nvGraphicFramePr>
        <p:xfrm>
          <a:off x="49089" y="1904702"/>
          <a:ext cx="249872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4" name="Equation" r:id="rId35" imgW="1549080" imgH="241200" progId="Equation.DSMT4">
                  <p:embed/>
                </p:oleObj>
              </mc:Choice>
              <mc:Fallback>
                <p:oleObj name="Equation" r:id="rId35" imgW="1549080" imgH="241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89" y="1904702"/>
                        <a:ext cx="2498725" cy="3889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338832"/>
              </p:ext>
            </p:extLst>
          </p:nvPr>
        </p:nvGraphicFramePr>
        <p:xfrm>
          <a:off x="37976" y="2609305"/>
          <a:ext cx="28051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5" name="Equation" r:id="rId37" imgW="1574640" imgH="253800" progId="Equation.DSMT4">
                  <p:embed/>
                </p:oleObj>
              </mc:Choice>
              <mc:Fallback>
                <p:oleObj name="Equation" r:id="rId37" imgW="1574640" imgH="253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6" y="2609305"/>
                        <a:ext cx="2805113" cy="450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910204"/>
              </p:ext>
            </p:extLst>
          </p:nvPr>
        </p:nvGraphicFramePr>
        <p:xfrm>
          <a:off x="354747" y="4213473"/>
          <a:ext cx="1245156" cy="508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6" name="Equation" r:id="rId39" imgW="622080" imgH="253800" progId="Equation.3">
                  <p:embed/>
                </p:oleObj>
              </mc:Choice>
              <mc:Fallback>
                <p:oleObj name="Equation" r:id="rId39" imgW="62208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354747" y="4213473"/>
                        <a:ext cx="1245156" cy="5082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667166"/>
              </p:ext>
            </p:extLst>
          </p:nvPr>
        </p:nvGraphicFramePr>
        <p:xfrm>
          <a:off x="307975" y="4215600"/>
          <a:ext cx="12954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7" name="Equation" r:id="rId41" imgW="647640" imgH="253800" progId="Equation.3">
                  <p:embed/>
                </p:oleObj>
              </mc:Choice>
              <mc:Fallback>
                <p:oleObj name="Equation" r:id="rId41" imgW="647640" imgH="2538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4215600"/>
                        <a:ext cx="1295400" cy="5095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08983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8" grpId="0" animBg="1"/>
      <p:bldP spid="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7.3|10.8|6.7|61.8|0.2"/>
</p:tagLst>
</file>

<file path=ppt/theme/theme1.xml><?xml version="1.0" encoding="utf-8"?>
<a:theme xmlns:a="http://schemas.openxmlformats.org/drawingml/2006/main" name="Scytl">
  <a:themeElements>
    <a:clrScheme name="Scytl Color Scheme 2012">
      <a:dk1>
        <a:srgbClr val="890C58"/>
      </a:dk1>
      <a:lt1>
        <a:sysClr val="window" lastClr="FFFFFF"/>
      </a:lt1>
      <a:dk2>
        <a:srgbClr val="1E1E1E"/>
      </a:dk2>
      <a:lt2>
        <a:srgbClr val="A6A6A6"/>
      </a:lt2>
      <a:accent1>
        <a:srgbClr val="890C58"/>
      </a:accent1>
      <a:accent2>
        <a:srgbClr val="BABCBD"/>
      </a:accent2>
      <a:accent3>
        <a:srgbClr val="9B9D9E"/>
      </a:accent3>
      <a:accent4>
        <a:srgbClr val="3E3D40"/>
      </a:accent4>
      <a:accent5>
        <a:srgbClr val="890C58"/>
      </a:accent5>
      <a:accent6>
        <a:srgbClr val="3E3D40"/>
      </a:accent6>
      <a:hlink>
        <a:srgbClr val="9B9D9E"/>
      </a:hlink>
      <a:folHlink>
        <a:srgbClr val="A6A6A6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Scytl</Template>
  <TotalTime>3338</TotalTime>
  <Words>685</Words>
  <Application>Microsoft Office PowerPoint</Application>
  <PresentationFormat>Custom</PresentationFormat>
  <Paragraphs>249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Scytl</vt:lpstr>
      <vt:lpstr>Equation</vt:lpstr>
      <vt:lpstr>PowerPoint Presentation</vt:lpstr>
      <vt:lpstr>Lossy Trapdoor Functions</vt:lpstr>
      <vt:lpstr>Lossy Trapdoor Functions</vt:lpstr>
      <vt:lpstr>Lossy Trapdoor Functions</vt:lpstr>
      <vt:lpstr>Lossy Trapdoor Functions</vt:lpstr>
      <vt:lpstr>Identity-Based Lossy Trapdoor Function [BKPW12]</vt:lpstr>
      <vt:lpstr>Identity-Based Lossy Trapdoor Functions</vt:lpstr>
      <vt:lpstr>Identity-Based Lossy Trapdoor Functions</vt:lpstr>
      <vt:lpstr>Identity-Based Lossy Trapdoor Functions</vt:lpstr>
      <vt:lpstr>Identity-Based Lossy Trapdoor Functions</vt:lpstr>
      <vt:lpstr>Identity-Based Lossy Trapdoor Functions</vt:lpstr>
      <vt:lpstr>Identity-Based Lossy Trapdoor Functions</vt:lpstr>
      <vt:lpstr>Identity-Based Lossy Trapdoor Function</vt:lpstr>
      <vt:lpstr>Identity-Based Lossy Trapdoor Functions</vt:lpstr>
      <vt:lpstr>Identity-Based Lossy Trapdoor Functions</vt:lpstr>
      <vt:lpstr>Identity-Based Lossy Trapdoor Functions</vt:lpstr>
      <vt:lpstr>Identity-Based Lossy Trapdoor Functions</vt:lpstr>
      <vt:lpstr>Identity-Based Lossy Trapdoor Function</vt:lpstr>
      <vt:lpstr>Identity-Based Lossy Trapdoor Functions</vt:lpstr>
      <vt:lpstr>Identity-Based Lossy Trapdoor Function</vt:lpstr>
      <vt:lpstr>Identity-Based Lossy Trapdoor Functions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aescala</dc:creator>
  <cp:lastModifiedBy>aescala</cp:lastModifiedBy>
  <cp:revision>107</cp:revision>
  <dcterms:created xsi:type="dcterms:W3CDTF">2014-03-12T09:42:16Z</dcterms:created>
  <dcterms:modified xsi:type="dcterms:W3CDTF">2014-03-31T08:08:20Z</dcterms:modified>
</cp:coreProperties>
</file>