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256" r:id="rId2"/>
    <p:sldId id="673" r:id="rId3"/>
    <p:sldId id="674" r:id="rId4"/>
    <p:sldId id="645" r:id="rId5"/>
    <p:sldId id="647" r:id="rId6"/>
    <p:sldId id="677" r:id="rId7"/>
    <p:sldId id="679" r:id="rId8"/>
    <p:sldId id="653" r:id="rId9"/>
    <p:sldId id="683" r:id="rId10"/>
    <p:sldId id="682" r:id="rId11"/>
    <p:sldId id="691" r:id="rId12"/>
    <p:sldId id="692" r:id="rId13"/>
    <p:sldId id="693" r:id="rId14"/>
    <p:sldId id="694" r:id="rId15"/>
    <p:sldId id="702" r:id="rId16"/>
    <p:sldId id="685" r:id="rId17"/>
    <p:sldId id="690" r:id="rId18"/>
    <p:sldId id="686" r:id="rId19"/>
    <p:sldId id="654" r:id="rId20"/>
    <p:sldId id="655" r:id="rId21"/>
    <p:sldId id="512" r:id="rId22"/>
    <p:sldId id="700" r:id="rId23"/>
    <p:sldId id="701" r:id="rId24"/>
    <p:sldId id="656" r:id="rId25"/>
    <p:sldId id="657" r:id="rId26"/>
    <p:sldId id="658" r:id="rId27"/>
    <p:sldId id="659" r:id="rId28"/>
    <p:sldId id="660" r:id="rId29"/>
    <p:sldId id="661" r:id="rId30"/>
    <p:sldId id="662" r:id="rId31"/>
    <p:sldId id="663" r:id="rId32"/>
    <p:sldId id="669" r:id="rId33"/>
    <p:sldId id="670" r:id="rId34"/>
    <p:sldId id="675" r:id="rId35"/>
    <p:sldId id="676" r:id="rId36"/>
    <p:sldId id="678" r:id="rId37"/>
    <p:sldId id="680" r:id="rId38"/>
    <p:sldId id="681" r:id="rId39"/>
    <p:sldId id="688" r:id="rId40"/>
    <p:sldId id="689" r:id="rId41"/>
    <p:sldId id="696" r:id="rId42"/>
    <p:sldId id="697" r:id="rId43"/>
    <p:sldId id="698" r:id="rId44"/>
    <p:sldId id="699" r:id="rId45"/>
    <p:sldId id="703" r:id="rId46"/>
    <p:sldId id="704" r:id="rId47"/>
    <p:sldId id="705" r:id="rId48"/>
    <p:sldId id="706" r:id="rId49"/>
  </p:sldIdLst>
  <p:sldSz cx="9144000" cy="6858000" type="screen4x3"/>
  <p:notesSz cx="6858000" cy="9144000"/>
  <p:custDataLst>
    <p:tags r:id="rId52"/>
  </p:custDataLst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  <a:srgbClr val="FF0000"/>
    <a:srgbClr val="FFFF99"/>
    <a:srgbClr val="00FF00"/>
    <a:srgbClr val="5E1EFE"/>
    <a:srgbClr val="D2F5FA"/>
    <a:srgbClr val="0BC1E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22" autoAdjust="0"/>
  </p:normalViewPr>
  <p:slideViewPr>
    <p:cSldViewPr>
      <p:cViewPr varScale="1">
        <p:scale>
          <a:sx n="106" d="100"/>
          <a:sy n="106" d="100"/>
        </p:scale>
        <p:origin x="-4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8A9795C-9257-40F0-B10B-7E7EDC53BD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014E67F-9444-4516-97AA-FE1F543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24F7DF-8F05-420E-B6A2-B5E0BB9272E7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98CD0E-D2C2-4C16-BC35-78BEC642D681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2796CE-9C2C-4D8B-B99F-4FCBBE1A8BE1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98CD0E-D2C2-4C16-BC35-78BEC642D681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98CD0E-D2C2-4C16-BC35-78BEC642D681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3C33A-EC8B-482A-98AE-4C3855723838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FFC27-A676-4C22-B1B4-EEB81210DFBA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3BEF2-07D9-43A1-9BE0-7A079945DE0D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589E2-A309-4231-9B6F-C649991384E0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CAD71-9C99-4AC2-9E69-9E2CAF0D3E86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8621-CB1E-47E5-B56A-5F4E24CCD7BD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E0DBF-9C2D-4CD5-B4E8-B146EAF47208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D54B1-60B6-4356-85C4-89BD8D6B2CE6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73D9E-7221-4FDA-9402-9025E35C6D4E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5246B-1A80-4DDF-BA27-9D3989C8A2C0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DF80D-5892-4862-B9D5-31CA99C5DAA1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6078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488E8D03-566D-494A-8711-B40E33BAA1D8}" type="slidenum">
              <a:rPr lang="da-DK"/>
              <a:pPr>
                <a:defRPr/>
              </a:pPr>
              <a:t>‹#›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395288" y="357166"/>
            <a:ext cx="8208962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9900"/>
                </a:solidFill>
              </a:rPr>
              <a:t>The Round Complexity of Verifiable Secret Sharing</a:t>
            </a:r>
          </a:p>
          <a:p>
            <a:pPr algn="ctr"/>
            <a:r>
              <a:rPr lang="en-US" sz="4000" b="1" dirty="0" smtClean="0">
                <a:solidFill>
                  <a:srgbClr val="009900"/>
                </a:solidFill>
              </a:rPr>
              <a:t> Re-Visited</a:t>
            </a:r>
            <a:endParaRPr lang="da-DK" sz="4000" b="1" dirty="0">
              <a:solidFill>
                <a:srgbClr val="009900"/>
              </a:solidFill>
            </a:endParaRPr>
          </a:p>
          <a:p>
            <a:pPr algn="ctr">
              <a:spcBef>
                <a:spcPct val="50000"/>
              </a:spcBef>
            </a:pPr>
            <a:endParaRPr lang="da-DK" sz="2400" b="1" dirty="0">
              <a:solidFill>
                <a:srgbClr val="009900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a-DK" sz="3200" b="1" dirty="0" smtClean="0">
                <a:solidFill>
                  <a:srgbClr val="009900"/>
                </a:solidFill>
              </a:rPr>
              <a:t>CRYPTO 2009</a:t>
            </a:r>
            <a:endParaRPr lang="da-DK" sz="3200" b="1" dirty="0">
              <a:solidFill>
                <a:srgbClr val="009900"/>
              </a:solidFill>
            </a:endParaRPr>
          </a:p>
          <a:p>
            <a:pPr algn="ctr">
              <a:spcBef>
                <a:spcPct val="50000"/>
              </a:spcBef>
            </a:pPr>
            <a:endParaRPr lang="da-DK" sz="2400" b="1" dirty="0">
              <a:solidFill>
                <a:srgbClr val="009900"/>
              </a:solidFill>
            </a:endParaRPr>
          </a:p>
          <a:p>
            <a:pPr>
              <a:spcBef>
                <a:spcPct val="50000"/>
              </a:spcBef>
            </a:pPr>
            <a:r>
              <a:rPr lang="da-DK" sz="2800" dirty="0">
                <a:solidFill>
                  <a:srgbClr val="009900"/>
                </a:solidFill>
              </a:rPr>
              <a:t>Arpita Patra (IIT Madras</a:t>
            </a:r>
            <a:r>
              <a:rPr lang="da-DK" sz="2800" dirty="0" smtClean="0">
                <a:solidFill>
                  <a:srgbClr val="009900"/>
                </a:solidFill>
              </a:rPr>
              <a:t>)</a:t>
            </a:r>
          </a:p>
          <a:p>
            <a:pPr>
              <a:spcBef>
                <a:spcPct val="50000"/>
              </a:spcBef>
            </a:pPr>
            <a:r>
              <a:rPr lang="da-DK" sz="2800" dirty="0" smtClean="0"/>
              <a:t>Ashish Choudhary (IIT Madras)</a:t>
            </a:r>
          </a:p>
          <a:p>
            <a:pPr>
              <a:spcBef>
                <a:spcPct val="50000"/>
              </a:spcBef>
            </a:pPr>
            <a:r>
              <a:rPr lang="da-DK" sz="2800" dirty="0" smtClean="0"/>
              <a:t>Tal Rabin (IBM Research)</a:t>
            </a:r>
          </a:p>
          <a:p>
            <a:pPr>
              <a:spcBef>
                <a:spcPct val="50000"/>
              </a:spcBef>
            </a:pPr>
            <a:r>
              <a:rPr lang="da-DK" sz="2800" dirty="0" smtClean="0"/>
              <a:t>C. Pandu Rangan (IIT Madras)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84" y="-24"/>
            <a:ext cx="8643934" cy="857256"/>
          </a:xfrm>
        </p:spPr>
        <p:txBody>
          <a:bodyPr/>
          <a:lstStyle/>
          <a:p>
            <a:pPr algn="l"/>
            <a:r>
              <a:rPr lang="en-US" sz="3600" dirty="0" smtClean="0">
                <a:solidFill>
                  <a:srgbClr val="009900"/>
                </a:solidFill>
                <a:latin typeface="Comic Sans MS" pitchFamily="66" charset="0"/>
              </a:rPr>
              <a:t>Weak Secret Sharing (WSS) [RB89]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1406" y="1071546"/>
            <a:ext cx="8715375" cy="604832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cs typeface="+mn-cs"/>
              </a:rPr>
              <a:t>- Used as a </a:t>
            </a:r>
            <a:r>
              <a:rPr lang="en-US" sz="2400" kern="0" dirty="0" smtClean="0">
                <a:solidFill>
                  <a:srgbClr val="FF0000"/>
                </a:solidFill>
                <a:cs typeface="+mn-cs"/>
              </a:rPr>
              <a:t>black-box</a:t>
            </a:r>
            <a:r>
              <a:rPr lang="en-US" sz="2400" kern="0" dirty="0" smtClean="0">
                <a:cs typeface="+mn-cs"/>
              </a:rPr>
              <a:t> in our VSS</a:t>
            </a:r>
            <a:endParaRPr lang="en-US" sz="2400" kern="0" dirty="0"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7216" y="3071810"/>
            <a:ext cx="8286750" cy="207441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2800" kern="0" dirty="0" smtClean="0">
                <a:solidFill>
                  <a:srgbClr val="0000FF"/>
                </a:solidFill>
                <a:cs typeface="Arial" charset="0"/>
              </a:rPr>
              <a:t>Weak Commitment</a:t>
            </a:r>
            <a:endParaRPr lang="en-US" sz="2800" kern="0" dirty="0">
              <a:solidFill>
                <a:srgbClr val="0000FF"/>
              </a:solidFill>
              <a:cs typeface="Arial" charset="0"/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2400" kern="0" dirty="0">
                <a:cs typeface="Arial" charset="0"/>
              </a:rPr>
              <a:t>If </a:t>
            </a:r>
            <a:r>
              <a:rPr lang="en-US" sz="2400" kern="0" dirty="0">
                <a:solidFill>
                  <a:srgbClr val="FF0000"/>
                </a:solidFill>
                <a:cs typeface="Arial" charset="0"/>
              </a:rPr>
              <a:t>D is corrupted</a:t>
            </a:r>
            <a:r>
              <a:rPr lang="en-US" sz="2400" kern="0" dirty="0">
                <a:cs typeface="Arial" charset="0"/>
              </a:rPr>
              <a:t>, then at the end of sharing phase, </a:t>
            </a:r>
            <a:r>
              <a:rPr lang="en-US" sz="2400" kern="0" dirty="0">
                <a:solidFill>
                  <a:srgbClr val="FF0000"/>
                </a:solidFill>
                <a:cs typeface="Arial" charset="0"/>
              </a:rPr>
              <a:t>there exists a unique </a:t>
            </a:r>
            <a:r>
              <a:rPr lang="en-US" sz="2400" kern="0" dirty="0" smtClean="0">
                <a:solidFill>
                  <a:srgbClr val="FF0000"/>
                </a:solidFill>
                <a:cs typeface="Arial" charset="0"/>
              </a:rPr>
              <a:t>s</a:t>
            </a:r>
            <a:r>
              <a:rPr lang="en-US" sz="2400" kern="0" dirty="0" smtClean="0">
                <a:solidFill>
                  <a:srgbClr val="FF0000"/>
                </a:solidFill>
              </a:rPr>
              <a:t>*</a:t>
            </a:r>
            <a:r>
              <a:rPr lang="en-US" sz="2400" kern="0" dirty="0" smtClean="0">
                <a:cs typeface="Arial" charset="0"/>
                <a:sym typeface="Symbol"/>
              </a:rPr>
              <a:t>, </a:t>
            </a:r>
            <a:r>
              <a:rPr lang="en-US" sz="2400" kern="0" dirty="0">
                <a:cs typeface="Arial" charset="0"/>
                <a:sym typeface="Symbol"/>
              </a:rPr>
              <a:t>such that </a:t>
            </a:r>
            <a:r>
              <a:rPr lang="en-US" sz="2400" kern="0" dirty="0" smtClean="0">
                <a:cs typeface="Arial" charset="0"/>
                <a:sym typeface="Symbol"/>
              </a:rPr>
              <a:t>during reconstruction phase </a:t>
            </a:r>
            <a:r>
              <a:rPr lang="en-US" sz="2400" kern="0" dirty="0" smtClean="0">
                <a:solidFill>
                  <a:srgbClr val="0000FF"/>
                </a:solidFill>
                <a:cs typeface="Arial" charset="0"/>
                <a:sym typeface="Symbol"/>
              </a:rPr>
              <a:t>either s</a:t>
            </a:r>
            <a:r>
              <a:rPr lang="en-US" sz="2400" kern="0" dirty="0">
                <a:solidFill>
                  <a:srgbClr val="0000FF"/>
                </a:solidFill>
                <a:cs typeface="Arial" charset="0"/>
                <a:sym typeface="Symbol"/>
              </a:rPr>
              <a:t>* </a:t>
            </a:r>
            <a:r>
              <a:rPr lang="en-US" sz="2400" kern="0" dirty="0" smtClean="0">
                <a:solidFill>
                  <a:srgbClr val="0000FF"/>
                </a:solidFill>
                <a:cs typeface="Arial" charset="0"/>
                <a:sym typeface="Symbol"/>
              </a:rPr>
              <a:t>or NULL </a:t>
            </a:r>
            <a:r>
              <a:rPr lang="en-US" sz="2400" kern="0" dirty="0" smtClean="0">
                <a:cs typeface="Arial" charset="0"/>
                <a:sym typeface="Symbol"/>
              </a:rPr>
              <a:t>will </a:t>
            </a:r>
            <a:r>
              <a:rPr lang="en-US" sz="2400" kern="0" dirty="0">
                <a:cs typeface="Arial" charset="0"/>
                <a:sym typeface="Symbol"/>
              </a:rPr>
              <a:t>be </a:t>
            </a:r>
            <a:r>
              <a:rPr lang="en-US" sz="2400" kern="0" dirty="0" smtClean="0">
                <a:cs typeface="Arial" charset="0"/>
                <a:sym typeface="Symbol"/>
              </a:rPr>
              <a:t>reconstructed</a:t>
            </a:r>
            <a:endParaRPr lang="en-US" sz="2400" i="1" kern="0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71406" y="1714488"/>
            <a:ext cx="8715375" cy="571504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cs typeface="+mn-cs"/>
              </a:rPr>
              <a:t>- </a:t>
            </a:r>
            <a:r>
              <a:rPr lang="en-US" sz="2400" kern="0" dirty="0" smtClean="0">
                <a:solidFill>
                  <a:srgbClr val="FF0000"/>
                </a:solidFill>
                <a:cs typeface="+mn-cs"/>
              </a:rPr>
              <a:t>Secrecy</a:t>
            </a:r>
            <a:r>
              <a:rPr lang="en-US" sz="2400" kern="0" dirty="0" smtClean="0">
                <a:cs typeface="+mn-cs"/>
              </a:rPr>
              <a:t> and </a:t>
            </a:r>
            <a:r>
              <a:rPr lang="en-US" sz="2400" kern="0" dirty="0" smtClean="0">
                <a:solidFill>
                  <a:srgbClr val="FF0000"/>
                </a:solidFill>
                <a:cs typeface="+mn-cs"/>
              </a:rPr>
              <a:t>Correctness</a:t>
            </a:r>
            <a:r>
              <a:rPr lang="en-US" sz="2400" kern="0" dirty="0" smtClean="0">
                <a:cs typeface="+mn-cs"/>
              </a:rPr>
              <a:t> : 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</a:rPr>
              <a:t>same </a:t>
            </a:r>
            <a:r>
              <a:rPr lang="en-US" sz="2400" kern="0" dirty="0" smtClean="0">
                <a:cs typeface="+mn-cs"/>
              </a:rPr>
              <a:t>as in VSS</a:t>
            </a:r>
            <a:endParaRPr lang="en-US" sz="2400" kern="0" dirty="0">
              <a:cs typeface="+mn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71406" y="2357430"/>
            <a:ext cx="9001095" cy="500066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cs typeface="+mn-cs"/>
              </a:rPr>
              <a:t>- Instead of 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</a:rPr>
              <a:t>Strong Commitment</a:t>
            </a:r>
            <a:r>
              <a:rPr lang="en-US" sz="2400" kern="0" dirty="0" smtClean="0">
                <a:cs typeface="+mn-cs"/>
              </a:rPr>
              <a:t>, satisfies 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</a:rPr>
              <a:t>Weak Commitment</a:t>
            </a:r>
            <a:endParaRPr lang="en-US" sz="2400" kern="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42905" y="5286388"/>
            <a:ext cx="8715375" cy="500066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cs typeface="+mn-cs"/>
              </a:rPr>
              <a:t>-  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</a:rPr>
              <a:t>Perfect WSS </a:t>
            </a:r>
            <a:r>
              <a:rPr lang="en-US" sz="2400" kern="0" dirty="0" smtClean="0">
                <a:cs typeface="+mn-cs"/>
              </a:rPr>
              <a:t>: no error</a:t>
            </a:r>
            <a:endParaRPr lang="en-US" sz="2400" kern="0" dirty="0">
              <a:cs typeface="+mn-cs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142844" y="5929330"/>
            <a:ext cx="8715375" cy="92867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cs typeface="+mn-cs"/>
              </a:rPr>
              <a:t>-  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</a:rPr>
              <a:t>Statistical WSS </a:t>
            </a:r>
            <a:r>
              <a:rPr lang="en-US" sz="2400" kern="0" dirty="0" smtClean="0">
                <a:cs typeface="+mn-cs"/>
              </a:rPr>
              <a:t>: negligible error of 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</a:rPr>
              <a:t>2</a:t>
            </a:r>
            <a:r>
              <a:rPr lang="en-US" sz="2400" kern="0" baseline="30000" dirty="0" smtClean="0">
                <a:solidFill>
                  <a:srgbClr val="0000FF"/>
                </a:solidFill>
                <a:cs typeface="+mn-cs"/>
              </a:rPr>
              <a:t>-</a:t>
            </a:r>
            <a:r>
              <a:rPr lang="en-US" sz="2400" kern="0" baseline="30000" dirty="0" smtClean="0">
                <a:solidFill>
                  <a:srgbClr val="0000FF"/>
                </a:solidFill>
                <a:cs typeface="+mn-cs"/>
                <a:sym typeface="Symbol"/>
              </a:rPr>
              <a:t>(k)</a:t>
            </a:r>
            <a:r>
              <a:rPr lang="en-US" sz="2400" kern="0" dirty="0" smtClean="0">
                <a:cs typeface="+mn-cs"/>
                <a:sym typeface="Symbol"/>
              </a:rPr>
              <a:t> in </a:t>
            </a:r>
            <a:r>
              <a:rPr lang="en-US" sz="2400" kern="0" dirty="0" smtClean="0">
                <a:solidFill>
                  <a:srgbClr val="009900"/>
                </a:solidFill>
                <a:cs typeface="+mn-cs"/>
                <a:sym typeface="Symbol"/>
              </a:rPr>
              <a:t>correctness and weak commitment</a:t>
            </a:r>
            <a:endParaRPr lang="en-US" sz="2400" kern="0" dirty="0">
              <a:solidFill>
                <a:srgbClr val="009900"/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84" y="71414"/>
            <a:ext cx="8643934" cy="1000132"/>
          </a:xfrm>
        </p:spPr>
        <p:txBody>
          <a:bodyPr/>
          <a:lstStyle/>
          <a:p>
            <a:r>
              <a:rPr lang="en-US" sz="3600" dirty="0" smtClean="0">
                <a:solidFill>
                  <a:srgbClr val="009900"/>
                </a:solidFill>
                <a:latin typeface="Comic Sans MS" pitchFamily="66" charset="0"/>
              </a:rPr>
              <a:t>Idea of Our 2 Round (3t + 1, t) Statistical WSS 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1438" y="1285860"/>
            <a:ext cx="9072594" cy="571504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cs typeface="+mn-cs"/>
              </a:rPr>
              <a:t>- D selects F(x, y), 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</a:rPr>
              <a:t>degree(x) = </a:t>
            </a:r>
            <a:r>
              <a:rPr lang="en-US" sz="2400" kern="0" dirty="0" err="1" smtClean="0">
                <a:solidFill>
                  <a:srgbClr val="0000FF"/>
                </a:solidFill>
                <a:cs typeface="+mn-cs"/>
              </a:rPr>
              <a:t>nk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</a:rPr>
              <a:t> + 1</a:t>
            </a:r>
            <a:r>
              <a:rPr lang="en-US" sz="2400" kern="0" dirty="0" smtClean="0">
                <a:cs typeface="+mn-cs"/>
              </a:rPr>
              <a:t>, 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</a:rPr>
              <a:t>degree(y) = t</a:t>
            </a:r>
            <a:r>
              <a:rPr lang="en-US" sz="2400" kern="0" dirty="0" smtClean="0">
                <a:cs typeface="+mn-cs"/>
              </a:rPr>
              <a:t>, F(0, 0) = s</a:t>
            </a:r>
            <a:endParaRPr lang="en-US" sz="2400" kern="0" dirty="0">
              <a:cs typeface="+mn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28657" y="1857364"/>
            <a:ext cx="8429623" cy="500066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400" kern="0" dirty="0" smtClean="0">
                <a:cs typeface="+mn-cs"/>
              </a:rPr>
              <a:t>Note the </a:t>
            </a:r>
            <a:r>
              <a:rPr lang="en-US" sz="2400" kern="0" dirty="0" smtClean="0">
                <a:solidFill>
                  <a:srgbClr val="009900"/>
                </a:solidFill>
                <a:cs typeface="+mn-cs"/>
              </a:rPr>
              <a:t>asymmetry</a:t>
            </a:r>
            <a:r>
              <a:rPr lang="en-US" sz="2400" kern="0" dirty="0" smtClean="0">
                <a:cs typeface="+mn-cs"/>
              </a:rPr>
              <a:t> in 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</a:rPr>
              <a:t>degree(x)</a:t>
            </a:r>
            <a:r>
              <a:rPr lang="en-US" sz="2400" kern="0" dirty="0" smtClean="0">
                <a:cs typeface="+mn-cs"/>
              </a:rPr>
              <a:t> and 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</a:rPr>
              <a:t>degree(y)</a:t>
            </a:r>
            <a:endParaRPr lang="en-US" sz="2400" kern="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57158" y="4071942"/>
            <a:ext cx="3357586" cy="890584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US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f</a:t>
            </a:r>
            <a:r>
              <a:rPr lang="en-US" sz="24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  <a:sym typeface="Symbol"/>
              </a:rPr>
              <a:t>(x) = F(x, </a:t>
            </a:r>
            <a:r>
              <a:rPr lang="en-US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  <a:sym typeface="Symbol"/>
              </a:rPr>
              <a:t>)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US" sz="2400" kern="0" dirty="0" smtClean="0">
                <a:solidFill>
                  <a:srgbClr val="0000FF"/>
                </a:solidFill>
                <a:cs typeface="+mn-cs"/>
                <a:sym typeface="Symbol"/>
              </a:rPr>
              <a:t> degree(x) = </a:t>
            </a:r>
            <a:r>
              <a:rPr lang="en-US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nk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  <a:sym typeface="Symbol"/>
              </a:rPr>
              <a:t> + 1</a:t>
            </a:r>
            <a:endParaRPr lang="en-US" sz="2400" kern="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142844" y="5929330"/>
            <a:ext cx="8786874" cy="785818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 smtClean="0">
                <a:cs typeface="+mn-cs"/>
              </a:rPr>
              <a:t>- </a:t>
            </a:r>
            <a:r>
              <a:rPr lang="en-US" sz="2200" kern="0" dirty="0" err="1" smtClean="0">
                <a:solidFill>
                  <a:srgbClr val="FF0000"/>
                </a:solidFill>
                <a:cs typeface="+mn-cs"/>
              </a:rPr>
              <a:t>f’</a:t>
            </a:r>
            <a:r>
              <a:rPr lang="en-US" sz="2200" kern="0" baseline="-25000" dirty="0" err="1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US" sz="2200" kern="0" dirty="0" smtClean="0">
                <a:solidFill>
                  <a:srgbClr val="FF0000"/>
                </a:solidFill>
                <a:cs typeface="+mn-cs"/>
              </a:rPr>
              <a:t>(x) ≠ </a:t>
            </a:r>
            <a:r>
              <a:rPr lang="en-US" sz="2200" kern="0" dirty="0" err="1" smtClean="0">
                <a:solidFill>
                  <a:srgbClr val="FF0000"/>
                </a:solidFill>
                <a:cs typeface="+mn-cs"/>
              </a:rPr>
              <a:t>f</a:t>
            </a:r>
            <a:r>
              <a:rPr lang="en-US" sz="2200" kern="0" baseline="-25000" dirty="0" err="1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US" sz="2200" kern="0" dirty="0" smtClean="0">
                <a:solidFill>
                  <a:srgbClr val="FF0000"/>
                </a:solidFill>
                <a:cs typeface="+mn-cs"/>
              </a:rPr>
              <a:t>(x) </a:t>
            </a:r>
            <a:r>
              <a:rPr lang="en-US" sz="2200" kern="0" dirty="0" smtClean="0">
                <a:cs typeface="+mn-cs"/>
              </a:rPr>
              <a:t>will 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match at one of the evaluation points of </a:t>
            </a:r>
            <a:r>
              <a:rPr lang="en-US" sz="2200" kern="0" dirty="0" err="1" smtClean="0">
                <a:solidFill>
                  <a:srgbClr val="0000FF"/>
                </a:solidFill>
                <a:cs typeface="+mn-cs"/>
              </a:rPr>
              <a:t>P</a:t>
            </a:r>
            <a:r>
              <a:rPr lang="en-US" sz="2200" kern="0" baseline="-25000" dirty="0" err="1" smtClean="0">
                <a:solidFill>
                  <a:srgbClr val="0000FF"/>
                </a:solidFill>
                <a:cs typeface="+mn-cs"/>
              </a:rPr>
              <a:t>j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 </a:t>
            </a:r>
            <a:r>
              <a:rPr lang="en-US" sz="2200" kern="0" dirty="0" smtClean="0">
                <a:cs typeface="+mn-cs"/>
              </a:rPr>
              <a:t>with probability 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(</a:t>
            </a:r>
            <a:r>
              <a:rPr lang="en-US" sz="2200" kern="0" dirty="0" err="1" smtClean="0">
                <a:solidFill>
                  <a:srgbClr val="0000FF"/>
                </a:solidFill>
                <a:cs typeface="+mn-cs"/>
              </a:rPr>
              <a:t>nk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 + 1) / |F| 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  <a:sym typeface="Symbol"/>
              </a:rPr>
              <a:t> 2</a:t>
            </a:r>
            <a:r>
              <a:rPr lang="en-US" sz="2200" kern="0" baseline="30000" dirty="0" smtClean="0">
                <a:solidFill>
                  <a:srgbClr val="0000FF"/>
                </a:solidFill>
                <a:cs typeface="+mn-cs"/>
                <a:sym typeface="Symbol"/>
              </a:rPr>
              <a:t>-(k)</a:t>
            </a:r>
            <a:endParaRPr lang="en-US" sz="2200" kern="0" baseline="3000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4143372" y="2752730"/>
            <a:ext cx="428628" cy="604832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cs typeface="+mn-cs"/>
              </a:rPr>
              <a:t>D </a:t>
            </a:r>
            <a:endParaRPr lang="en-US" sz="2400" kern="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2714612" y="3571876"/>
            <a:ext cx="428628" cy="604832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cs typeface="+mn-cs"/>
              </a:rPr>
              <a:t>P</a:t>
            </a:r>
            <a:r>
              <a:rPr lang="en-US" sz="2400" kern="0" baseline="-25000" dirty="0" smtClean="0">
                <a:cs typeface="+mn-cs"/>
              </a:rPr>
              <a:t>i</a:t>
            </a:r>
            <a:r>
              <a:rPr lang="en-US" sz="2400" kern="0" dirty="0" smtClean="0">
                <a:cs typeface="+mn-cs"/>
              </a:rPr>
              <a:t> </a:t>
            </a:r>
            <a:endParaRPr lang="en-US" sz="2400" kern="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5500694" y="3538548"/>
            <a:ext cx="428628" cy="67627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err="1" smtClean="0">
                <a:cs typeface="+mn-cs"/>
              </a:rPr>
              <a:t>P</a:t>
            </a:r>
            <a:r>
              <a:rPr lang="en-US" sz="2400" kern="0" baseline="-25000" dirty="0" err="1" smtClean="0">
                <a:cs typeface="+mn-cs"/>
              </a:rPr>
              <a:t>j</a:t>
            </a:r>
            <a:r>
              <a:rPr lang="en-US" sz="2400" kern="0" dirty="0" smtClean="0">
                <a:cs typeface="+mn-cs"/>
              </a:rPr>
              <a:t> </a:t>
            </a:r>
            <a:endParaRPr lang="en-US" sz="2400" kern="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643470" y="4038614"/>
            <a:ext cx="5500694" cy="103346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US" sz="2400" kern="0" dirty="0" smtClean="0">
                <a:cs typeface="+mn-cs"/>
                <a:sym typeface="Symbol"/>
              </a:rPr>
              <a:t>k 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  <a:sym typeface="Symbol"/>
              </a:rPr>
              <a:t>secret evaluation </a:t>
            </a:r>
            <a:r>
              <a:rPr lang="en-US" sz="2400" kern="0" dirty="0" smtClean="0">
                <a:cs typeface="+mn-cs"/>
                <a:sym typeface="Symbol"/>
              </a:rPr>
              <a:t>points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US" sz="2400" kern="0" dirty="0" smtClean="0">
                <a:cs typeface="+mn-cs"/>
                <a:sym typeface="Symbol"/>
              </a:rPr>
              <a:t> </a:t>
            </a:r>
            <a:r>
              <a:rPr lang="en-US" sz="2200" kern="0" dirty="0" err="1" smtClean="0">
                <a:solidFill>
                  <a:srgbClr val="0000FF"/>
                </a:solidFill>
                <a:cs typeface="+mn-cs"/>
                <a:sym typeface="Symbol"/>
              </a:rPr>
              <a:t>f</a:t>
            </a:r>
            <a:r>
              <a:rPr lang="en-US" sz="22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  <a:sym typeface="Symbol"/>
              </a:rPr>
              <a:t>(x) evaluated</a:t>
            </a:r>
            <a:r>
              <a:rPr lang="en-US" sz="2200" kern="0" dirty="0" smtClean="0">
                <a:cs typeface="+mn-cs"/>
                <a:sym typeface="Symbol"/>
              </a:rPr>
              <a:t> at these points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5329" y="2357430"/>
            <a:ext cx="6381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34089" y="3381379"/>
            <a:ext cx="6381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Straight Arrow Connector 26"/>
          <p:cNvCxnSpPr/>
          <p:nvPr/>
        </p:nvCxnSpPr>
        <p:spPr>
          <a:xfrm rot="10800000" flipV="1">
            <a:off x="3143241" y="3198021"/>
            <a:ext cx="928694" cy="51673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572000" y="3143248"/>
            <a:ext cx="857256" cy="57864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5" y="3143248"/>
            <a:ext cx="71437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4" name="Group 33"/>
          <p:cNvGrpSpPr/>
          <p:nvPr/>
        </p:nvGrpSpPr>
        <p:grpSpPr>
          <a:xfrm>
            <a:off x="3286116" y="3984927"/>
            <a:ext cx="1290894" cy="604832"/>
            <a:chOff x="3286116" y="3984927"/>
            <a:chExt cx="1290894" cy="604832"/>
          </a:xfrm>
        </p:grpSpPr>
        <p:cxnSp>
          <p:nvCxnSpPr>
            <p:cNvPr id="31" name="Straight Arrow Connector 30"/>
            <p:cNvCxnSpPr/>
            <p:nvPr/>
          </p:nvCxnSpPr>
          <p:spPr>
            <a:xfrm>
              <a:off x="3286116" y="4071942"/>
              <a:ext cx="1285884" cy="50006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"/>
            <p:cNvSpPr txBox="1">
              <a:spLocks noChangeArrowheads="1"/>
            </p:cNvSpPr>
            <p:nvPr/>
          </p:nvSpPr>
          <p:spPr>
            <a:xfrm rot="1344442">
              <a:off x="3800716" y="3984927"/>
              <a:ext cx="776294" cy="604832"/>
            </a:xfrm>
            <a:prstGeom prst="rect">
              <a:avLst/>
            </a:prstGeom>
          </p:spPr>
          <p:txBody>
            <a:bodyPr/>
            <a:lstStyle/>
            <a:p>
              <a:pPr marL="342900" indent="-342900" eaLnBrk="0" hangingPunct="0">
                <a:spcBef>
                  <a:spcPct val="20000"/>
                </a:spcBef>
                <a:defRPr/>
              </a:pPr>
              <a:r>
                <a:rPr lang="en-US" sz="2400" kern="0" dirty="0" smtClean="0">
                  <a:cs typeface="+mn-cs"/>
                </a:rPr>
                <a:t>?? </a:t>
              </a:r>
              <a:endParaRPr lang="en-US" sz="2400" kern="0" dirty="0">
                <a:solidFill>
                  <a:srgbClr val="0000FF"/>
                </a:solidFill>
                <a:cs typeface="+mn-cs"/>
              </a:endParaRPr>
            </a:p>
          </p:txBody>
        </p:sp>
      </p:grpSp>
      <p:sp>
        <p:nvSpPr>
          <p:cNvPr id="35" name="Rectangle 3"/>
          <p:cNvSpPr txBox="1">
            <a:spLocks noChangeArrowheads="1"/>
          </p:cNvSpPr>
          <p:nvPr/>
        </p:nvSpPr>
        <p:spPr>
          <a:xfrm>
            <a:off x="71406" y="5143512"/>
            <a:ext cx="8786874" cy="785818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 smtClean="0">
                <a:cs typeface="+mn-cs"/>
              </a:rPr>
              <a:t>- </a:t>
            </a:r>
            <a:r>
              <a:rPr lang="en-US" sz="2200" kern="0" dirty="0" smtClean="0">
                <a:solidFill>
                  <a:srgbClr val="FF0000"/>
                </a:solidFill>
                <a:cs typeface="+mn-cs"/>
              </a:rPr>
              <a:t>Corrupted P</a:t>
            </a:r>
            <a:r>
              <a:rPr lang="en-US" sz="2200" kern="0" baseline="-25000" dirty="0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US" sz="2200" kern="0" dirty="0" smtClean="0">
                <a:solidFill>
                  <a:srgbClr val="FF0000"/>
                </a:solidFill>
                <a:cs typeface="+mn-cs"/>
              </a:rPr>
              <a:t> </a:t>
            </a:r>
            <a:r>
              <a:rPr lang="en-US" sz="2200" kern="0" dirty="0" smtClean="0">
                <a:cs typeface="+mn-cs"/>
              </a:rPr>
              <a:t>revealing </a:t>
            </a:r>
            <a:r>
              <a:rPr lang="en-US" sz="2200" kern="0" dirty="0" err="1" smtClean="0">
                <a:solidFill>
                  <a:srgbClr val="FF0000"/>
                </a:solidFill>
                <a:cs typeface="+mn-cs"/>
              </a:rPr>
              <a:t>f’</a:t>
            </a:r>
            <a:r>
              <a:rPr lang="en-US" sz="2200" kern="0" baseline="-25000" dirty="0" err="1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US" sz="2200" kern="0" dirty="0" smtClean="0">
                <a:solidFill>
                  <a:srgbClr val="FF0000"/>
                </a:solidFill>
                <a:cs typeface="+mn-cs"/>
              </a:rPr>
              <a:t>(x) ≠ </a:t>
            </a:r>
            <a:r>
              <a:rPr lang="en-US" sz="2200" kern="0" dirty="0" err="1" smtClean="0">
                <a:solidFill>
                  <a:srgbClr val="FF0000"/>
                </a:solidFill>
                <a:cs typeface="+mn-cs"/>
              </a:rPr>
              <a:t>f</a:t>
            </a:r>
            <a:r>
              <a:rPr lang="en-US" sz="2200" kern="0" baseline="-25000" dirty="0" err="1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US" sz="2200" kern="0" dirty="0" smtClean="0">
                <a:solidFill>
                  <a:srgbClr val="FF0000"/>
                </a:solidFill>
                <a:cs typeface="+mn-cs"/>
              </a:rPr>
              <a:t>(x) </a:t>
            </a:r>
            <a:r>
              <a:rPr lang="en-US" sz="2200" kern="0" dirty="0" smtClean="0">
                <a:cs typeface="+mn-cs"/>
              </a:rPr>
              <a:t>will be 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caught by honest </a:t>
            </a:r>
            <a:r>
              <a:rPr lang="en-US" sz="2200" kern="0" dirty="0" err="1" smtClean="0">
                <a:solidFill>
                  <a:srgbClr val="0000FF"/>
                </a:solidFill>
                <a:cs typeface="+mn-cs"/>
              </a:rPr>
              <a:t>P</a:t>
            </a:r>
            <a:r>
              <a:rPr lang="en-US" sz="2200" kern="0" baseline="-25000" dirty="0" err="1" smtClean="0">
                <a:solidFill>
                  <a:srgbClr val="0000FF"/>
                </a:solidFill>
                <a:cs typeface="+mn-cs"/>
              </a:rPr>
              <a:t>j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 </a:t>
            </a:r>
            <a:r>
              <a:rPr lang="en-US" sz="2200" kern="0" dirty="0" smtClean="0">
                <a:cs typeface="+mn-cs"/>
              </a:rPr>
              <a:t>with 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high probability</a:t>
            </a:r>
            <a:endParaRPr lang="en-US" sz="2200" kern="0" baseline="30000" dirty="0">
              <a:solidFill>
                <a:srgbClr val="0000FF"/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3" grpId="0"/>
      <p:bldP spid="16" grpId="0"/>
      <p:bldP spid="21" grpId="0"/>
      <p:bldP spid="22" grpId="0"/>
      <p:bldP spid="23" grpId="0"/>
      <p:bldP spid="3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84" y="71414"/>
            <a:ext cx="8643934" cy="1000132"/>
          </a:xfrm>
        </p:spPr>
        <p:txBody>
          <a:bodyPr/>
          <a:lstStyle/>
          <a:p>
            <a:r>
              <a:rPr lang="en-US" sz="3600" dirty="0" smtClean="0">
                <a:solidFill>
                  <a:srgbClr val="009900"/>
                </a:solidFill>
                <a:latin typeface="Comic Sans MS" pitchFamily="66" charset="0"/>
              </a:rPr>
              <a:t>Idea of Our 2 Round (3t + 1, t) Statistical WSS </a:t>
            </a:r>
            <a:r>
              <a:rPr lang="en-US" sz="3600" dirty="0" err="1" smtClean="0">
                <a:solidFill>
                  <a:srgbClr val="009900"/>
                </a:solidFill>
                <a:latin typeface="Comic Sans MS" pitchFamily="66" charset="0"/>
              </a:rPr>
              <a:t>Contd</a:t>
            </a:r>
            <a:r>
              <a:rPr lang="en-US" sz="3600" dirty="0" smtClean="0">
                <a:solidFill>
                  <a:srgbClr val="009900"/>
                </a:solidFill>
                <a:latin typeface="Comic Sans MS" pitchFamily="66" charset="0"/>
              </a:rPr>
              <a:t>… </a:t>
            </a: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000100" y="3062289"/>
            <a:ext cx="1357322" cy="533394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US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f</a:t>
            </a:r>
            <a:r>
              <a:rPr lang="en-US" sz="24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  <a:sym typeface="Symbol"/>
              </a:rPr>
              <a:t>(x) 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1406" y="3929066"/>
            <a:ext cx="8786874" cy="785818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 smtClean="0">
                <a:cs typeface="+mn-cs"/>
              </a:rPr>
              <a:t>- P</a:t>
            </a:r>
            <a:r>
              <a:rPr lang="en-US" sz="2200" kern="0" baseline="-25000" dirty="0" smtClean="0">
                <a:cs typeface="+mn-cs"/>
              </a:rPr>
              <a:t>i</a:t>
            </a:r>
            <a:r>
              <a:rPr lang="en-US" sz="2200" kern="0" dirty="0" smtClean="0">
                <a:cs typeface="+mn-cs"/>
              </a:rPr>
              <a:t> and </a:t>
            </a:r>
            <a:r>
              <a:rPr lang="en-US" sz="2200" kern="0" dirty="0" err="1" smtClean="0">
                <a:cs typeface="+mn-cs"/>
              </a:rPr>
              <a:t>P</a:t>
            </a:r>
            <a:r>
              <a:rPr lang="en-US" sz="2200" kern="0" baseline="-25000" dirty="0" err="1" smtClean="0">
                <a:cs typeface="+mn-cs"/>
              </a:rPr>
              <a:t>j</a:t>
            </a:r>
            <a:r>
              <a:rPr lang="en-US" sz="2200" kern="0" dirty="0" smtClean="0">
                <a:cs typeface="+mn-cs"/>
              </a:rPr>
              <a:t> interact in 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zero knowledge using cut-and-choose </a:t>
            </a:r>
            <a:r>
              <a:rPr lang="en-US" sz="2200" kern="0" dirty="0" smtClean="0">
                <a:cs typeface="+mn-cs"/>
              </a:rPr>
              <a:t>to check the 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consistency of </a:t>
            </a:r>
            <a:r>
              <a:rPr lang="en-US" sz="2200" kern="0" dirty="0" err="1" smtClean="0">
                <a:solidFill>
                  <a:srgbClr val="0000FF"/>
                </a:solidFill>
                <a:cs typeface="+mn-cs"/>
              </a:rPr>
              <a:t>f</a:t>
            </a:r>
            <a:r>
              <a:rPr lang="en-US" sz="2200" kern="0" baseline="-25000" dirty="0" err="1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(x) and its values</a:t>
            </a:r>
            <a:endParaRPr lang="en-US" sz="2200" kern="0" baseline="3000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4143372" y="1633529"/>
            <a:ext cx="428628" cy="604832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cs typeface="+mn-cs"/>
              </a:rPr>
              <a:t>D </a:t>
            </a:r>
            <a:endParaRPr lang="en-US" sz="2400" kern="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2714612" y="2452675"/>
            <a:ext cx="428628" cy="604832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cs typeface="+mn-cs"/>
              </a:rPr>
              <a:t>P</a:t>
            </a:r>
            <a:r>
              <a:rPr lang="en-US" sz="2400" kern="0" baseline="-25000" dirty="0" smtClean="0">
                <a:cs typeface="+mn-cs"/>
              </a:rPr>
              <a:t>i</a:t>
            </a:r>
            <a:r>
              <a:rPr lang="en-US" sz="2400" kern="0" dirty="0" smtClean="0">
                <a:cs typeface="+mn-cs"/>
              </a:rPr>
              <a:t> </a:t>
            </a:r>
            <a:endParaRPr lang="en-US" sz="2400" kern="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5500694" y="2419347"/>
            <a:ext cx="428628" cy="67627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err="1" smtClean="0">
                <a:cs typeface="+mn-cs"/>
              </a:rPr>
              <a:t>P</a:t>
            </a:r>
            <a:r>
              <a:rPr lang="en-US" sz="2400" kern="0" baseline="-25000" dirty="0" err="1" smtClean="0">
                <a:cs typeface="+mn-cs"/>
              </a:rPr>
              <a:t>j</a:t>
            </a:r>
            <a:r>
              <a:rPr lang="en-US" sz="2400" kern="0" dirty="0" smtClean="0">
                <a:cs typeface="+mn-cs"/>
              </a:rPr>
              <a:t> </a:t>
            </a:r>
            <a:endParaRPr lang="en-US" sz="2400" kern="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5429256" y="2952741"/>
            <a:ext cx="3500462" cy="103346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US" sz="2200" kern="0" dirty="0" err="1" smtClean="0">
                <a:solidFill>
                  <a:srgbClr val="FF0000"/>
                </a:solidFill>
                <a:cs typeface="+mn-cs"/>
                <a:sym typeface="Symbol"/>
              </a:rPr>
              <a:t>f’</a:t>
            </a:r>
            <a:r>
              <a:rPr lang="en-US" sz="2200" kern="0" baseline="-25000" dirty="0" err="1" smtClean="0">
                <a:solidFill>
                  <a:srgbClr val="FF0000"/>
                </a:solidFill>
                <a:cs typeface="+mn-cs"/>
                <a:sym typeface="Symbol"/>
              </a:rPr>
              <a:t>i</a:t>
            </a:r>
            <a:r>
              <a:rPr lang="en-US" sz="2200" kern="0" dirty="0" smtClean="0">
                <a:solidFill>
                  <a:srgbClr val="FF0000"/>
                </a:solidFill>
                <a:cs typeface="+mn-cs"/>
                <a:sym typeface="Symbol"/>
              </a:rPr>
              <a:t>(x)  </a:t>
            </a:r>
            <a:r>
              <a:rPr lang="en-US" sz="2200" kern="0" dirty="0" err="1" smtClean="0">
                <a:solidFill>
                  <a:srgbClr val="FF0000"/>
                </a:solidFill>
                <a:cs typeface="+mn-cs"/>
                <a:sym typeface="Symbol"/>
              </a:rPr>
              <a:t>f</a:t>
            </a:r>
            <a:r>
              <a:rPr lang="en-US" sz="2200" kern="0" baseline="-25000" dirty="0" err="1" smtClean="0">
                <a:solidFill>
                  <a:srgbClr val="FF0000"/>
                </a:solidFill>
                <a:cs typeface="+mn-cs"/>
                <a:sym typeface="Symbol"/>
              </a:rPr>
              <a:t>i</a:t>
            </a:r>
            <a:r>
              <a:rPr lang="en-US" sz="2200" kern="0" dirty="0" smtClean="0">
                <a:solidFill>
                  <a:srgbClr val="FF0000"/>
                </a:solidFill>
                <a:cs typeface="+mn-cs"/>
                <a:sym typeface="Symbol"/>
              </a:rPr>
              <a:t>(x) 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  <a:sym typeface="Symbol"/>
              </a:rPr>
              <a:t>evaluated</a:t>
            </a:r>
            <a:r>
              <a:rPr lang="en-US" sz="2200" kern="0" dirty="0" smtClean="0">
                <a:cs typeface="+mn-cs"/>
                <a:sym typeface="Symbol"/>
              </a:rPr>
              <a:t>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 smtClean="0">
                <a:cs typeface="+mn-cs"/>
                <a:sym typeface="Symbol"/>
              </a:rPr>
              <a:t>    at k points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4999" y="2262178"/>
            <a:ext cx="6381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2262178"/>
            <a:ext cx="6381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7" name="Straight Arrow Connector 26"/>
          <p:cNvCxnSpPr/>
          <p:nvPr/>
        </p:nvCxnSpPr>
        <p:spPr>
          <a:xfrm rot="10800000" flipV="1">
            <a:off x="3143241" y="2078820"/>
            <a:ext cx="928694" cy="51673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572000" y="2024047"/>
            <a:ext cx="857256" cy="57864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5" y="1214422"/>
            <a:ext cx="71437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Rectangle 3"/>
          <p:cNvSpPr txBox="1">
            <a:spLocks noChangeArrowheads="1"/>
          </p:cNvSpPr>
          <p:nvPr/>
        </p:nvSpPr>
        <p:spPr>
          <a:xfrm>
            <a:off x="71406" y="4857760"/>
            <a:ext cx="8786874" cy="500066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 smtClean="0">
                <a:cs typeface="+mn-cs"/>
              </a:rPr>
              <a:t>- </a:t>
            </a:r>
            <a:r>
              <a:rPr lang="en-US" sz="2200" kern="0" dirty="0" smtClean="0">
                <a:solidFill>
                  <a:srgbClr val="FF0000"/>
                </a:solidFill>
                <a:cs typeface="+mn-cs"/>
              </a:rPr>
              <a:t>Challenges</a:t>
            </a:r>
            <a:r>
              <a:rPr lang="en-US" sz="2200" kern="0" dirty="0" smtClean="0">
                <a:cs typeface="+mn-cs"/>
              </a:rPr>
              <a:t> in cut-and-choose:</a:t>
            </a:r>
            <a:endParaRPr lang="en-US" sz="2200" kern="0" baseline="3000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223806" y="5357826"/>
            <a:ext cx="4348194" cy="500066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200" kern="0" dirty="0" smtClean="0">
                <a:cs typeface="+mn-cs"/>
              </a:rPr>
              <a:t>Should take only 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ONE round </a:t>
            </a:r>
            <a:endParaRPr lang="en-US" sz="2200" kern="0" baseline="3000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24" name="Rectangle 3"/>
          <p:cNvSpPr txBox="1">
            <a:spLocks noChangeArrowheads="1"/>
          </p:cNvSpPr>
          <p:nvPr/>
        </p:nvSpPr>
        <p:spPr>
          <a:xfrm>
            <a:off x="214282" y="5857892"/>
            <a:ext cx="8786874" cy="785794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Adversary</a:t>
            </a:r>
            <a:r>
              <a:rPr lang="en-US" sz="2200" kern="0" dirty="0" smtClean="0">
                <a:cs typeface="+mn-cs"/>
              </a:rPr>
              <a:t> should not get 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additional information </a:t>
            </a:r>
            <a:r>
              <a:rPr lang="en-US" sz="2200" kern="0" dirty="0" smtClean="0">
                <a:cs typeface="+mn-cs"/>
              </a:rPr>
              <a:t>about 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s</a:t>
            </a:r>
            <a:r>
              <a:rPr lang="en-US" sz="2200" kern="0" dirty="0" smtClean="0">
                <a:cs typeface="+mn-cs"/>
              </a:rPr>
              <a:t> if </a:t>
            </a:r>
            <a:r>
              <a:rPr lang="en-US" sz="2200" kern="0" smtClean="0">
                <a:solidFill>
                  <a:srgbClr val="FF0000"/>
                </a:solidFill>
                <a:cs typeface="+mn-cs"/>
              </a:rPr>
              <a:t>D is </a:t>
            </a:r>
            <a:r>
              <a:rPr lang="en-US" sz="2200" kern="0" dirty="0" smtClean="0">
                <a:solidFill>
                  <a:srgbClr val="FF0000"/>
                </a:solidFill>
                <a:cs typeface="+mn-cs"/>
              </a:rPr>
              <a:t>honest</a:t>
            </a:r>
            <a:endParaRPr lang="en-US" sz="2200" kern="0" baseline="30000" dirty="0">
              <a:solidFill>
                <a:srgbClr val="FF0000"/>
              </a:solidFill>
              <a:cs typeface="+mn-cs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2643174" y="3429000"/>
            <a:ext cx="4071966" cy="1755656"/>
            <a:chOff x="3357554" y="3387856"/>
            <a:chExt cx="4071966" cy="1755656"/>
          </a:xfrm>
        </p:grpSpPr>
        <p:sp>
          <p:nvSpPr>
            <p:cNvPr id="25" name="Cloud Callout 24"/>
            <p:cNvSpPr/>
            <p:nvPr/>
          </p:nvSpPr>
          <p:spPr>
            <a:xfrm>
              <a:off x="3357554" y="3387856"/>
              <a:ext cx="4071966" cy="1755656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3"/>
            <p:cNvSpPr txBox="1">
              <a:spLocks noChangeArrowheads="1"/>
            </p:cNvSpPr>
            <p:nvPr/>
          </p:nvSpPr>
          <p:spPr>
            <a:xfrm>
              <a:off x="3571868" y="3929066"/>
              <a:ext cx="3776690" cy="928694"/>
            </a:xfrm>
            <a:prstGeom prst="rect">
              <a:avLst/>
            </a:prstGeom>
          </p:spPr>
          <p:txBody>
            <a:bodyPr/>
            <a:lstStyle/>
            <a:p>
              <a:pPr marL="342900" indent="-342900" algn="ctr" eaLnBrk="0" hangingPunct="0">
                <a:spcBef>
                  <a:spcPct val="20000"/>
                </a:spcBef>
                <a:defRPr/>
              </a:pPr>
              <a:r>
                <a:rPr lang="en-US" sz="2200" kern="0" dirty="0" smtClean="0">
                  <a:cs typeface="+mn-cs"/>
                </a:rPr>
                <a:t>Only two rounds of sharing</a:t>
              </a:r>
            </a:p>
            <a:p>
              <a:pPr marL="342900" indent="-342900" algn="ctr" eaLnBrk="0" hangingPunct="0">
                <a:spcBef>
                  <a:spcPct val="20000"/>
                </a:spcBef>
                <a:defRPr/>
              </a:pPr>
              <a:r>
                <a:rPr lang="en-US" sz="2200" kern="0" dirty="0" smtClean="0">
                  <a:cs typeface="+mn-cs"/>
                </a:rPr>
                <a:t> is allowed</a:t>
              </a:r>
              <a:endParaRPr lang="en-US" sz="2200" kern="0" baseline="30000" dirty="0">
                <a:solidFill>
                  <a:srgbClr val="0000FF"/>
                </a:solidFill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23" grpId="0"/>
      <p:bldP spid="35" grpId="0"/>
      <p:bldP spid="20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44" y="0"/>
            <a:ext cx="9144000" cy="1000132"/>
          </a:xfrm>
        </p:spPr>
        <p:txBody>
          <a:bodyPr/>
          <a:lstStyle/>
          <a:p>
            <a:r>
              <a:rPr lang="en-US" sz="3600" dirty="0" smtClean="0">
                <a:solidFill>
                  <a:srgbClr val="009900"/>
                </a:solidFill>
                <a:latin typeface="Comic Sans MS" pitchFamily="66" charset="0"/>
              </a:rPr>
              <a:t>Idea of 2 Round Statistical WSS Contd. 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1406" y="7858156"/>
            <a:ext cx="8786874" cy="785818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 smtClean="0">
                <a:cs typeface="+mn-cs"/>
              </a:rPr>
              <a:t>- P</a:t>
            </a:r>
            <a:r>
              <a:rPr lang="en-US" sz="2200" kern="0" baseline="-25000" dirty="0" smtClean="0">
                <a:cs typeface="+mn-cs"/>
              </a:rPr>
              <a:t>i</a:t>
            </a:r>
            <a:r>
              <a:rPr lang="en-US" sz="2200" kern="0" dirty="0" smtClean="0">
                <a:cs typeface="+mn-cs"/>
              </a:rPr>
              <a:t> and </a:t>
            </a:r>
            <a:r>
              <a:rPr lang="en-US" sz="2200" kern="0" dirty="0" err="1" smtClean="0">
                <a:cs typeface="+mn-cs"/>
              </a:rPr>
              <a:t>P</a:t>
            </a:r>
            <a:r>
              <a:rPr lang="en-US" sz="2200" kern="0" baseline="-25000" dirty="0" err="1" smtClean="0">
                <a:cs typeface="+mn-cs"/>
              </a:rPr>
              <a:t>j</a:t>
            </a:r>
            <a:r>
              <a:rPr lang="en-US" sz="2200" kern="0" dirty="0" smtClean="0">
                <a:cs typeface="+mn-cs"/>
              </a:rPr>
              <a:t> interact in 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zero knowledge using cut-and-choose </a:t>
            </a:r>
            <a:r>
              <a:rPr lang="en-US" sz="2200" kern="0" dirty="0" smtClean="0">
                <a:cs typeface="+mn-cs"/>
              </a:rPr>
              <a:t>to check the 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consistency of </a:t>
            </a:r>
            <a:r>
              <a:rPr lang="en-US" sz="2200" kern="0" dirty="0" err="1" smtClean="0">
                <a:solidFill>
                  <a:srgbClr val="0000FF"/>
                </a:solidFill>
                <a:cs typeface="+mn-cs"/>
              </a:rPr>
              <a:t>f</a:t>
            </a:r>
            <a:r>
              <a:rPr lang="en-US" sz="2200" kern="0" baseline="-25000" dirty="0" err="1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(x) and its values</a:t>
            </a:r>
            <a:endParaRPr lang="en-US" sz="2200" kern="0" baseline="3000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4143372" y="1500174"/>
            <a:ext cx="428628" cy="604832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cs typeface="+mn-cs"/>
              </a:rPr>
              <a:t>D </a:t>
            </a:r>
            <a:endParaRPr lang="en-US" sz="2400" kern="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2714612" y="2319320"/>
            <a:ext cx="428628" cy="604832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cs typeface="+mn-cs"/>
              </a:rPr>
              <a:t>P</a:t>
            </a:r>
            <a:r>
              <a:rPr lang="en-US" sz="2400" kern="0" baseline="-25000" dirty="0" smtClean="0">
                <a:cs typeface="+mn-cs"/>
              </a:rPr>
              <a:t>i</a:t>
            </a:r>
            <a:r>
              <a:rPr lang="en-US" sz="2400" kern="0" dirty="0" smtClean="0">
                <a:cs typeface="+mn-cs"/>
              </a:rPr>
              <a:t> </a:t>
            </a:r>
            <a:endParaRPr lang="en-US" sz="2400" kern="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5500694" y="2285992"/>
            <a:ext cx="428628" cy="67627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err="1" smtClean="0">
                <a:cs typeface="+mn-cs"/>
              </a:rPr>
              <a:t>P</a:t>
            </a:r>
            <a:r>
              <a:rPr lang="en-US" sz="2400" kern="0" baseline="-25000" dirty="0" err="1" smtClean="0">
                <a:cs typeface="+mn-cs"/>
              </a:rPr>
              <a:t>j</a:t>
            </a:r>
            <a:r>
              <a:rPr lang="en-US" sz="2400" kern="0" dirty="0" smtClean="0">
                <a:cs typeface="+mn-cs"/>
              </a:rPr>
              <a:t> </a:t>
            </a:r>
            <a:endParaRPr lang="en-US" sz="2400" kern="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5000660" y="2786058"/>
            <a:ext cx="4071934" cy="1190639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US" sz="2200" kern="0" dirty="0" smtClean="0">
                <a:solidFill>
                  <a:srgbClr val="0000FF"/>
                </a:solidFill>
                <a:cs typeface="+mn-cs"/>
                <a:sym typeface="Symbol"/>
              </a:rPr>
              <a:t>k secret evaluation points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US" sz="2200" kern="0" dirty="0" smtClean="0">
                <a:solidFill>
                  <a:srgbClr val="0000FF"/>
                </a:solidFill>
                <a:cs typeface="+mn-cs"/>
                <a:sym typeface="Symbol"/>
              </a:rPr>
              <a:t> </a:t>
            </a:r>
            <a:r>
              <a:rPr lang="en-US" sz="2200" kern="0" dirty="0" err="1" smtClean="0">
                <a:solidFill>
                  <a:srgbClr val="0000FF"/>
                </a:solidFill>
                <a:cs typeface="+mn-cs"/>
                <a:sym typeface="Symbol"/>
              </a:rPr>
              <a:t>f</a:t>
            </a:r>
            <a:r>
              <a:rPr lang="en-US" sz="22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  <a:sym typeface="Symbol"/>
              </a:rPr>
              <a:t>(x) and </a:t>
            </a:r>
            <a:r>
              <a:rPr lang="en-US" sz="2200" kern="0" dirty="0" err="1" smtClean="0">
                <a:solidFill>
                  <a:srgbClr val="0000FF"/>
                </a:solidFill>
                <a:cs typeface="+mn-cs"/>
                <a:sym typeface="Symbol"/>
              </a:rPr>
              <a:t>r</a:t>
            </a:r>
            <a:r>
              <a:rPr lang="en-US" sz="22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  <a:sym typeface="Symbol"/>
              </a:rPr>
              <a:t>(x) </a:t>
            </a:r>
            <a:r>
              <a:rPr lang="en-US" sz="2200" kern="0" dirty="0" smtClean="0">
                <a:cs typeface="+mn-cs"/>
                <a:sym typeface="Symbol"/>
              </a:rPr>
              <a:t>evaluated at these points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rot="10800000" flipV="1">
            <a:off x="3143241" y="1945465"/>
            <a:ext cx="928694" cy="51673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572000" y="1890692"/>
            <a:ext cx="857256" cy="57864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214282" y="928670"/>
            <a:ext cx="65722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D’s distribution before Cut-and-choose: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0" name="Rectangle 3"/>
          <p:cNvSpPr txBox="1">
            <a:spLocks noChangeArrowheads="1"/>
          </p:cNvSpPr>
          <p:nvPr/>
        </p:nvSpPr>
        <p:spPr>
          <a:xfrm>
            <a:off x="285752" y="2643182"/>
            <a:ext cx="4214842" cy="1357322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US" sz="2400" kern="0" dirty="0" err="1" smtClean="0">
                <a:cs typeface="+mn-cs"/>
                <a:sym typeface="Symbol"/>
              </a:rPr>
              <a:t>f</a:t>
            </a:r>
            <a:r>
              <a:rPr lang="en-US" sz="2400" kern="0" baseline="-25000" dirty="0" err="1" smtClean="0">
                <a:cs typeface="+mn-cs"/>
                <a:sym typeface="Symbol"/>
              </a:rPr>
              <a:t>i</a:t>
            </a:r>
            <a:r>
              <a:rPr lang="en-US" sz="2400" kern="0" dirty="0" smtClean="0">
                <a:cs typeface="+mn-cs"/>
                <a:sym typeface="Symbol"/>
              </a:rPr>
              <a:t>(x) and </a:t>
            </a:r>
            <a:r>
              <a:rPr lang="en-US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r</a:t>
            </a:r>
            <a:r>
              <a:rPr lang="en-US" sz="24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  <a:sym typeface="Symbol"/>
              </a:rPr>
              <a:t>(x)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US" sz="2400" kern="0" dirty="0" smtClean="0">
                <a:cs typeface="+mn-cs"/>
                <a:sym typeface="Symbol"/>
              </a:rPr>
              <a:t> degree(x) = </a:t>
            </a:r>
            <a:r>
              <a:rPr lang="en-US" sz="2400" kern="0" dirty="0" err="1" smtClean="0">
                <a:cs typeface="+mn-cs"/>
                <a:sym typeface="Symbol"/>
              </a:rPr>
              <a:t>nk</a:t>
            </a:r>
            <a:r>
              <a:rPr lang="en-US" sz="2400" kern="0" dirty="0" smtClean="0">
                <a:cs typeface="+mn-cs"/>
                <a:sym typeface="Symbol"/>
              </a:rPr>
              <a:t> + 1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US" sz="2400" kern="0" dirty="0" smtClean="0">
                <a:cs typeface="+mn-cs"/>
                <a:sym typeface="Symbol"/>
              </a:rPr>
              <a:t> </a:t>
            </a:r>
            <a:r>
              <a:rPr lang="en-US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r</a:t>
            </a:r>
            <a:r>
              <a:rPr lang="en-US" sz="24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  <a:sym typeface="Symbol"/>
              </a:rPr>
              <a:t>(x) : blinding polynomial</a:t>
            </a:r>
            <a:endParaRPr lang="en-US" sz="2400" kern="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71406" y="5000636"/>
            <a:ext cx="31432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00FF"/>
                </a:solidFill>
              </a:rPr>
              <a:t> P</a:t>
            </a:r>
            <a:r>
              <a:rPr lang="en-US" sz="2400" b="1" baseline="-25000" dirty="0" smtClean="0">
                <a:solidFill>
                  <a:srgbClr val="0000FF"/>
                </a:solidFill>
              </a:rPr>
              <a:t>i</a:t>
            </a:r>
            <a:r>
              <a:rPr lang="en-US" sz="2400" b="1" dirty="0" smtClean="0">
                <a:solidFill>
                  <a:srgbClr val="0000FF"/>
                </a:solidFill>
              </a:rPr>
              <a:t> BROADCASTS: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32" name="Rectangle 3"/>
          <p:cNvSpPr txBox="1">
            <a:spLocks noChangeArrowheads="1"/>
          </p:cNvSpPr>
          <p:nvPr/>
        </p:nvSpPr>
        <p:spPr>
          <a:xfrm>
            <a:off x="214282" y="5429264"/>
            <a:ext cx="4214842" cy="1000132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US" sz="2400" kern="0" dirty="0" smtClean="0">
                <a:cs typeface="+mn-cs"/>
                <a:sym typeface="Symbol"/>
              </a:rPr>
              <a:t>random </a:t>
            </a:r>
            <a:r>
              <a:rPr lang="en-US" sz="2400" kern="0" dirty="0" err="1" smtClean="0">
                <a:solidFill>
                  <a:srgbClr val="009900"/>
                </a:solidFill>
                <a:cs typeface="+mn-cs"/>
                <a:sym typeface="Symbol"/>
              </a:rPr>
              <a:t>c</a:t>
            </a:r>
            <a:r>
              <a:rPr lang="en-US" sz="2400" kern="0" baseline="-25000" dirty="0" err="1" smtClean="0">
                <a:solidFill>
                  <a:srgbClr val="009900"/>
                </a:solidFill>
                <a:cs typeface="+mn-cs"/>
                <a:sym typeface="Symbol"/>
              </a:rPr>
              <a:t>i</a:t>
            </a:r>
            <a:r>
              <a:rPr lang="en-US" sz="2400" kern="0" dirty="0" smtClean="0">
                <a:solidFill>
                  <a:srgbClr val="009900"/>
                </a:solidFill>
                <a:cs typeface="+mn-cs"/>
                <a:sym typeface="Symbol"/>
              </a:rPr>
              <a:t>  0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US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g</a:t>
            </a:r>
            <a:r>
              <a:rPr lang="en-US" sz="24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  <a:sym typeface="Symbol"/>
              </a:rPr>
              <a:t>(x) = </a:t>
            </a:r>
            <a:r>
              <a:rPr lang="en-US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f</a:t>
            </a:r>
            <a:r>
              <a:rPr lang="en-US" sz="24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  <a:sym typeface="Symbol"/>
              </a:rPr>
              <a:t>(x) + </a:t>
            </a:r>
            <a:r>
              <a:rPr lang="en-US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c</a:t>
            </a:r>
            <a:r>
              <a:rPr lang="en-US" sz="24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  <a:sym typeface="Symbol"/>
              </a:rPr>
              <a:t> </a:t>
            </a:r>
            <a:r>
              <a:rPr lang="en-US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r</a:t>
            </a:r>
            <a:r>
              <a:rPr lang="en-US" sz="24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  <a:sym typeface="Symbol"/>
              </a:rPr>
              <a:t>(x)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714876" y="4643446"/>
            <a:ext cx="31432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</a:rPr>
              <a:t>P</a:t>
            </a:r>
            <a:r>
              <a:rPr lang="en-US" sz="2400" b="1" baseline="-25000" dirty="0" err="1" smtClean="0">
                <a:solidFill>
                  <a:srgbClr val="0000FF"/>
                </a:solidFill>
              </a:rPr>
              <a:t>j</a:t>
            </a:r>
            <a:r>
              <a:rPr lang="en-US" sz="2400" b="1" dirty="0" smtClean="0">
                <a:solidFill>
                  <a:srgbClr val="0000FF"/>
                </a:solidFill>
              </a:rPr>
              <a:t> BROADCASTS: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34" name="Rectangle 3"/>
          <p:cNvSpPr txBox="1">
            <a:spLocks noChangeArrowheads="1"/>
          </p:cNvSpPr>
          <p:nvPr/>
        </p:nvSpPr>
        <p:spPr>
          <a:xfrm>
            <a:off x="4857752" y="5143512"/>
            <a:ext cx="4214842" cy="1643074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US" sz="2400" kern="0" dirty="0" smtClean="0">
                <a:solidFill>
                  <a:srgbClr val="009900"/>
                </a:solidFill>
                <a:cs typeface="+mn-cs"/>
                <a:sym typeface="Symbol"/>
              </a:rPr>
              <a:t>random</a:t>
            </a:r>
            <a:r>
              <a:rPr lang="en-US" sz="2400" kern="0" dirty="0" smtClean="0">
                <a:cs typeface="+mn-cs"/>
                <a:sym typeface="Symbol"/>
              </a:rPr>
              <a:t> 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  <a:sym typeface="Symbol"/>
              </a:rPr>
              <a:t>k/2 evaluation points out of k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US" sz="2400" kern="0" dirty="0" smtClean="0">
                <a:cs typeface="+mn-cs"/>
                <a:sym typeface="Symbol"/>
              </a:rPr>
              <a:t> evaluation of </a:t>
            </a:r>
            <a:r>
              <a:rPr lang="en-US" sz="2400" kern="0" dirty="0" err="1" smtClean="0">
                <a:solidFill>
                  <a:srgbClr val="009900"/>
                </a:solidFill>
                <a:cs typeface="+mn-cs"/>
                <a:sym typeface="Symbol"/>
              </a:rPr>
              <a:t>f</a:t>
            </a:r>
            <a:r>
              <a:rPr lang="en-US" sz="2400" kern="0" baseline="-25000" dirty="0" err="1" smtClean="0">
                <a:solidFill>
                  <a:srgbClr val="009900"/>
                </a:solidFill>
                <a:cs typeface="+mn-cs"/>
                <a:sym typeface="Symbol"/>
              </a:rPr>
              <a:t>i</a:t>
            </a:r>
            <a:r>
              <a:rPr lang="en-US" sz="2400" kern="0" dirty="0" smtClean="0">
                <a:solidFill>
                  <a:srgbClr val="009900"/>
                </a:solidFill>
                <a:cs typeface="+mn-cs"/>
                <a:sym typeface="Symbol"/>
              </a:rPr>
              <a:t>(x) and </a:t>
            </a:r>
            <a:r>
              <a:rPr lang="en-US" sz="2400" kern="0" dirty="0" err="1" smtClean="0">
                <a:solidFill>
                  <a:srgbClr val="009900"/>
                </a:solidFill>
                <a:cs typeface="+mn-cs"/>
                <a:sym typeface="Symbol"/>
              </a:rPr>
              <a:t>r</a:t>
            </a:r>
            <a:r>
              <a:rPr lang="en-US" sz="2400" kern="0" baseline="-25000" dirty="0" err="1" smtClean="0">
                <a:solidFill>
                  <a:srgbClr val="009900"/>
                </a:solidFill>
                <a:cs typeface="+mn-cs"/>
                <a:sym typeface="Symbol"/>
              </a:rPr>
              <a:t>i</a:t>
            </a:r>
            <a:r>
              <a:rPr lang="en-US" sz="2400" kern="0" dirty="0" smtClean="0">
                <a:solidFill>
                  <a:srgbClr val="009900"/>
                </a:solidFill>
                <a:cs typeface="+mn-cs"/>
                <a:sym typeface="Symbol"/>
              </a:rPr>
              <a:t>(x) at these k/2 points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1406" y="4286256"/>
            <a:ext cx="31432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FF0000"/>
                </a:solidFill>
              </a:rPr>
              <a:t> Cut-and-choose: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0" grpId="0"/>
      <p:bldP spid="31" grpId="0"/>
      <p:bldP spid="32" grpId="0"/>
      <p:bldP spid="33" grpId="0"/>
      <p:bldP spid="34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84" y="71414"/>
            <a:ext cx="8643934" cy="1000132"/>
          </a:xfrm>
        </p:spPr>
        <p:txBody>
          <a:bodyPr/>
          <a:lstStyle/>
          <a:p>
            <a:r>
              <a:rPr lang="en-US" sz="3600" dirty="0" smtClean="0">
                <a:solidFill>
                  <a:srgbClr val="009900"/>
                </a:solidFill>
                <a:latin typeface="Comic Sans MS" pitchFamily="66" charset="0"/>
              </a:rPr>
              <a:t>Idea of Our 2 Round (3t + 1, t) Statistical WSS </a:t>
            </a:r>
            <a:r>
              <a:rPr lang="en-US" sz="3600" dirty="0" err="1" smtClean="0">
                <a:solidFill>
                  <a:srgbClr val="009900"/>
                </a:solidFill>
                <a:latin typeface="Comic Sans MS" pitchFamily="66" charset="0"/>
              </a:rPr>
              <a:t>Contd</a:t>
            </a:r>
            <a:r>
              <a:rPr lang="en-US" sz="3600" dirty="0" smtClean="0">
                <a:solidFill>
                  <a:srgbClr val="009900"/>
                </a:solidFill>
                <a:latin typeface="Comic Sans MS" pitchFamily="66" charset="0"/>
              </a:rPr>
              <a:t>… 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1406" y="7858156"/>
            <a:ext cx="8786874" cy="785818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 smtClean="0">
                <a:cs typeface="+mn-cs"/>
              </a:rPr>
              <a:t>- P</a:t>
            </a:r>
            <a:r>
              <a:rPr lang="en-US" sz="2200" kern="0" baseline="-25000" dirty="0" smtClean="0">
                <a:cs typeface="+mn-cs"/>
              </a:rPr>
              <a:t>i</a:t>
            </a:r>
            <a:r>
              <a:rPr lang="en-US" sz="2200" kern="0" dirty="0" smtClean="0">
                <a:cs typeface="+mn-cs"/>
              </a:rPr>
              <a:t> and </a:t>
            </a:r>
            <a:r>
              <a:rPr lang="en-US" sz="2200" kern="0" dirty="0" err="1" smtClean="0">
                <a:cs typeface="+mn-cs"/>
              </a:rPr>
              <a:t>P</a:t>
            </a:r>
            <a:r>
              <a:rPr lang="en-US" sz="2200" kern="0" baseline="-25000" dirty="0" err="1" smtClean="0">
                <a:cs typeface="+mn-cs"/>
              </a:rPr>
              <a:t>j</a:t>
            </a:r>
            <a:r>
              <a:rPr lang="en-US" sz="2200" kern="0" dirty="0" smtClean="0">
                <a:cs typeface="+mn-cs"/>
              </a:rPr>
              <a:t> interact in 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zero knowledge using cut-and-choose </a:t>
            </a:r>
            <a:r>
              <a:rPr lang="en-US" sz="2200" kern="0" dirty="0" smtClean="0">
                <a:cs typeface="+mn-cs"/>
              </a:rPr>
              <a:t>to check the 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consistency of </a:t>
            </a:r>
            <a:r>
              <a:rPr lang="en-US" sz="2200" kern="0" dirty="0" err="1" smtClean="0">
                <a:solidFill>
                  <a:srgbClr val="0000FF"/>
                </a:solidFill>
                <a:cs typeface="+mn-cs"/>
              </a:rPr>
              <a:t>f</a:t>
            </a:r>
            <a:r>
              <a:rPr lang="en-US" sz="2200" kern="0" baseline="-25000" dirty="0" err="1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(x) and its values</a:t>
            </a:r>
            <a:endParaRPr lang="en-US" sz="2200" kern="0" baseline="3000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4143372" y="1633529"/>
            <a:ext cx="428628" cy="604832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cs typeface="+mn-cs"/>
              </a:rPr>
              <a:t>D </a:t>
            </a:r>
            <a:endParaRPr lang="en-US" sz="2400" kern="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2714612" y="2452675"/>
            <a:ext cx="428628" cy="604832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cs typeface="+mn-cs"/>
              </a:rPr>
              <a:t>P</a:t>
            </a:r>
            <a:r>
              <a:rPr lang="en-US" sz="2400" kern="0" baseline="-25000" dirty="0" smtClean="0">
                <a:cs typeface="+mn-cs"/>
              </a:rPr>
              <a:t>i</a:t>
            </a:r>
            <a:r>
              <a:rPr lang="en-US" sz="2400" kern="0" dirty="0" smtClean="0">
                <a:cs typeface="+mn-cs"/>
              </a:rPr>
              <a:t> </a:t>
            </a:r>
            <a:endParaRPr lang="en-US" sz="2400" kern="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5500694" y="2419347"/>
            <a:ext cx="428628" cy="67627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err="1" smtClean="0">
                <a:cs typeface="+mn-cs"/>
              </a:rPr>
              <a:t>P</a:t>
            </a:r>
            <a:r>
              <a:rPr lang="en-US" sz="2400" kern="0" baseline="-25000" dirty="0" err="1" smtClean="0">
                <a:cs typeface="+mn-cs"/>
              </a:rPr>
              <a:t>j</a:t>
            </a:r>
            <a:r>
              <a:rPr lang="en-US" sz="2400" kern="0" dirty="0" smtClean="0">
                <a:cs typeface="+mn-cs"/>
              </a:rPr>
              <a:t> </a:t>
            </a:r>
            <a:endParaRPr lang="en-US" sz="2400" kern="0" dirty="0">
              <a:solidFill>
                <a:srgbClr val="0000FF"/>
              </a:solidFill>
              <a:cs typeface="+mn-cs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10800000" flipV="1">
            <a:off x="3143241" y="2078820"/>
            <a:ext cx="928694" cy="51673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572000" y="2024047"/>
            <a:ext cx="857256" cy="57864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71406" y="2824459"/>
            <a:ext cx="2571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00FF"/>
                </a:solidFill>
              </a:rPr>
              <a:t> P</a:t>
            </a:r>
            <a:r>
              <a:rPr lang="en-US" sz="2400" b="1" baseline="-25000" dirty="0" smtClean="0">
                <a:solidFill>
                  <a:srgbClr val="0000FF"/>
                </a:solidFill>
              </a:rPr>
              <a:t>i</a:t>
            </a:r>
            <a:r>
              <a:rPr lang="en-US" sz="2400" b="1" dirty="0" smtClean="0">
                <a:solidFill>
                  <a:srgbClr val="0000FF"/>
                </a:solidFill>
              </a:rPr>
              <a:t> Broadcasts: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32" name="Rectangle 3"/>
          <p:cNvSpPr txBox="1">
            <a:spLocks noChangeArrowheads="1"/>
          </p:cNvSpPr>
          <p:nvPr/>
        </p:nvSpPr>
        <p:spPr>
          <a:xfrm>
            <a:off x="214282" y="3286124"/>
            <a:ext cx="4214842" cy="1000132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US" sz="2400" kern="0" dirty="0" smtClean="0">
                <a:cs typeface="+mn-cs"/>
                <a:sym typeface="Symbol"/>
              </a:rPr>
              <a:t>random </a:t>
            </a:r>
            <a:r>
              <a:rPr lang="en-US" sz="2400" kern="0" dirty="0" err="1" smtClean="0">
                <a:solidFill>
                  <a:srgbClr val="009900"/>
                </a:solidFill>
                <a:cs typeface="+mn-cs"/>
                <a:sym typeface="Symbol"/>
              </a:rPr>
              <a:t>c</a:t>
            </a:r>
            <a:r>
              <a:rPr lang="en-US" sz="2400" kern="0" baseline="-25000" dirty="0" err="1" smtClean="0">
                <a:solidFill>
                  <a:srgbClr val="009900"/>
                </a:solidFill>
                <a:cs typeface="+mn-cs"/>
                <a:sym typeface="Symbol"/>
              </a:rPr>
              <a:t>i</a:t>
            </a:r>
            <a:r>
              <a:rPr lang="en-US" sz="2400" kern="0" dirty="0" smtClean="0">
                <a:solidFill>
                  <a:srgbClr val="009900"/>
                </a:solidFill>
                <a:cs typeface="+mn-cs"/>
                <a:sym typeface="Symbol"/>
              </a:rPr>
              <a:t>  0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US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g</a:t>
            </a:r>
            <a:r>
              <a:rPr lang="en-US" sz="24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  <a:sym typeface="Symbol"/>
              </a:rPr>
              <a:t>(x) = </a:t>
            </a:r>
            <a:r>
              <a:rPr lang="en-US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f</a:t>
            </a:r>
            <a:r>
              <a:rPr lang="en-US" sz="24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  <a:sym typeface="Symbol"/>
              </a:rPr>
              <a:t>(x) + </a:t>
            </a:r>
            <a:r>
              <a:rPr lang="en-US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c</a:t>
            </a:r>
            <a:r>
              <a:rPr lang="en-US" sz="24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  <a:sym typeface="Symbol"/>
              </a:rPr>
              <a:t> </a:t>
            </a:r>
            <a:r>
              <a:rPr lang="en-US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r</a:t>
            </a:r>
            <a:r>
              <a:rPr lang="en-US" sz="24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  <a:sym typeface="Symbol"/>
              </a:rPr>
              <a:t>(x)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143636" y="2538707"/>
            <a:ext cx="27146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</a:rPr>
              <a:t>P</a:t>
            </a:r>
            <a:r>
              <a:rPr lang="en-US" sz="2400" b="1" baseline="-25000" dirty="0" err="1" smtClean="0">
                <a:solidFill>
                  <a:srgbClr val="0000FF"/>
                </a:solidFill>
              </a:rPr>
              <a:t>j</a:t>
            </a:r>
            <a:r>
              <a:rPr lang="en-US" sz="2400" b="1" dirty="0" smtClean="0">
                <a:solidFill>
                  <a:srgbClr val="0000FF"/>
                </a:solidFill>
              </a:rPr>
              <a:t> Broadcasts: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34" name="Rectangle 3"/>
          <p:cNvSpPr txBox="1">
            <a:spLocks noChangeArrowheads="1"/>
          </p:cNvSpPr>
          <p:nvPr/>
        </p:nvSpPr>
        <p:spPr>
          <a:xfrm>
            <a:off x="4857752" y="3000372"/>
            <a:ext cx="4214842" cy="1643074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US" sz="2200" kern="0" dirty="0" smtClean="0">
                <a:solidFill>
                  <a:srgbClr val="009900"/>
                </a:solidFill>
                <a:cs typeface="+mn-cs"/>
                <a:sym typeface="Symbol"/>
              </a:rPr>
              <a:t>random</a:t>
            </a:r>
            <a:r>
              <a:rPr lang="en-US" sz="2200" kern="0" dirty="0" smtClean="0">
                <a:cs typeface="+mn-cs"/>
                <a:sym typeface="Symbol"/>
              </a:rPr>
              <a:t> 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  <a:sym typeface="Symbol"/>
              </a:rPr>
              <a:t>k/2 evaluation points out of k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US" sz="2200" kern="0" dirty="0" smtClean="0">
                <a:cs typeface="+mn-cs"/>
                <a:sym typeface="Symbol"/>
              </a:rPr>
              <a:t> evaluation of </a:t>
            </a:r>
            <a:r>
              <a:rPr lang="en-US" sz="2200" kern="0" dirty="0" err="1" smtClean="0">
                <a:solidFill>
                  <a:srgbClr val="009900"/>
                </a:solidFill>
                <a:cs typeface="+mn-cs"/>
                <a:sym typeface="Symbol"/>
              </a:rPr>
              <a:t>f</a:t>
            </a:r>
            <a:r>
              <a:rPr lang="en-US" sz="2200" kern="0" baseline="-25000" dirty="0" err="1" smtClean="0">
                <a:solidFill>
                  <a:srgbClr val="009900"/>
                </a:solidFill>
                <a:cs typeface="+mn-cs"/>
                <a:sym typeface="Symbol"/>
              </a:rPr>
              <a:t>i</a:t>
            </a:r>
            <a:r>
              <a:rPr lang="en-US" sz="2200" kern="0" dirty="0" smtClean="0">
                <a:solidFill>
                  <a:srgbClr val="009900"/>
                </a:solidFill>
                <a:cs typeface="+mn-cs"/>
                <a:sym typeface="Symbol"/>
              </a:rPr>
              <a:t>(x) and </a:t>
            </a:r>
            <a:r>
              <a:rPr lang="en-US" sz="2200" kern="0" dirty="0" err="1" smtClean="0">
                <a:solidFill>
                  <a:srgbClr val="009900"/>
                </a:solidFill>
                <a:cs typeface="+mn-cs"/>
                <a:sym typeface="Symbol"/>
              </a:rPr>
              <a:t>r</a:t>
            </a:r>
            <a:r>
              <a:rPr lang="en-US" sz="2200" kern="0" baseline="-25000" dirty="0" err="1" smtClean="0">
                <a:solidFill>
                  <a:srgbClr val="009900"/>
                </a:solidFill>
                <a:cs typeface="+mn-cs"/>
                <a:sym typeface="Symbol"/>
              </a:rPr>
              <a:t>i</a:t>
            </a:r>
            <a:r>
              <a:rPr lang="en-US" sz="2200" kern="0" dirty="0" smtClean="0">
                <a:solidFill>
                  <a:srgbClr val="009900"/>
                </a:solidFill>
                <a:cs typeface="+mn-cs"/>
                <a:sym typeface="Symbol"/>
              </a:rPr>
              <a:t>(x) at these k/2 points</a:t>
            </a: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7875" y="2143116"/>
            <a:ext cx="6381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1857364"/>
            <a:ext cx="6381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9" y="1071546"/>
            <a:ext cx="71437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4" name="Straight Connector 23"/>
          <p:cNvCxnSpPr/>
          <p:nvPr/>
        </p:nvCxnSpPr>
        <p:spPr>
          <a:xfrm>
            <a:off x="0" y="4643446"/>
            <a:ext cx="9144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3"/>
          <p:cNvSpPr txBox="1">
            <a:spLocks noChangeArrowheads="1"/>
          </p:cNvSpPr>
          <p:nvPr/>
        </p:nvSpPr>
        <p:spPr>
          <a:xfrm>
            <a:off x="71406" y="4786322"/>
            <a:ext cx="8786874" cy="1143008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 smtClean="0">
                <a:cs typeface="+mn-cs"/>
              </a:rPr>
              <a:t>- If the 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k/2 values exposed by </a:t>
            </a:r>
            <a:r>
              <a:rPr lang="en-US" sz="2200" kern="0" dirty="0" err="1" smtClean="0">
                <a:solidFill>
                  <a:srgbClr val="0000FF"/>
                </a:solidFill>
                <a:cs typeface="+mn-cs"/>
              </a:rPr>
              <a:t>P</a:t>
            </a:r>
            <a:r>
              <a:rPr lang="en-US" sz="2200" kern="0" baseline="-25000" dirty="0" err="1" smtClean="0">
                <a:solidFill>
                  <a:srgbClr val="0000FF"/>
                </a:solidFill>
                <a:cs typeface="+mn-cs"/>
              </a:rPr>
              <a:t>j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 </a:t>
            </a:r>
            <a:r>
              <a:rPr lang="en-US" sz="2200" kern="0" dirty="0" smtClean="0">
                <a:cs typeface="+mn-cs"/>
              </a:rPr>
              <a:t>satisfies </a:t>
            </a:r>
            <a:r>
              <a:rPr lang="en-US" sz="2200" kern="0" dirty="0" err="1" smtClean="0">
                <a:solidFill>
                  <a:srgbClr val="0000FF"/>
                </a:solidFill>
                <a:cs typeface="+mn-cs"/>
              </a:rPr>
              <a:t>g</a:t>
            </a:r>
            <a:r>
              <a:rPr lang="en-US" sz="2200" kern="0" baseline="-25000" dirty="0" err="1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(x)</a:t>
            </a:r>
            <a:r>
              <a:rPr lang="en-US" sz="2200" kern="0" dirty="0" smtClean="0">
                <a:cs typeface="+mn-cs"/>
              </a:rPr>
              <a:t>, then except with probability </a:t>
            </a:r>
            <a:r>
              <a:rPr lang="en-US" sz="2200" kern="0" dirty="0" smtClean="0">
                <a:solidFill>
                  <a:srgbClr val="009900"/>
                </a:solidFill>
                <a:cs typeface="+mn-cs"/>
              </a:rPr>
              <a:t>1/ C(k, k/2) </a:t>
            </a:r>
            <a:r>
              <a:rPr lang="en-US" sz="2200" kern="0" dirty="0" smtClean="0">
                <a:solidFill>
                  <a:srgbClr val="009900"/>
                </a:solidFill>
                <a:cs typeface="+mn-cs"/>
                <a:sym typeface="Symbol"/>
              </a:rPr>
              <a:t> 2</a:t>
            </a:r>
            <a:r>
              <a:rPr lang="en-US" sz="2200" kern="0" baseline="30000" dirty="0" smtClean="0">
                <a:solidFill>
                  <a:srgbClr val="009900"/>
                </a:solidFill>
                <a:cs typeface="+mn-cs"/>
                <a:sym typeface="Symbol"/>
              </a:rPr>
              <a:t>-(k)  </a:t>
            </a:r>
            <a:r>
              <a:rPr lang="en-US" sz="2200" kern="0" dirty="0" smtClean="0">
                <a:cs typeface="+mn-cs"/>
              </a:rPr>
              <a:t>,  at least one of the 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remaining k/2 values </a:t>
            </a:r>
            <a:r>
              <a:rPr lang="en-US" sz="2200" kern="0" dirty="0" smtClean="0">
                <a:cs typeface="+mn-cs"/>
              </a:rPr>
              <a:t>of </a:t>
            </a:r>
            <a:r>
              <a:rPr lang="en-US" sz="2200" kern="0" dirty="0" err="1" smtClean="0">
                <a:solidFill>
                  <a:srgbClr val="0000FF"/>
                </a:solidFill>
                <a:cs typeface="+mn-cs"/>
              </a:rPr>
              <a:t>f</a:t>
            </a:r>
            <a:r>
              <a:rPr lang="en-US" sz="2200" kern="0" baseline="-25000" dirty="0" err="1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(x) </a:t>
            </a:r>
            <a:r>
              <a:rPr lang="en-US" sz="2200" kern="0" dirty="0" smtClean="0">
                <a:cs typeface="+mn-cs"/>
              </a:rPr>
              <a:t>possessed by </a:t>
            </a:r>
            <a:r>
              <a:rPr lang="en-US" sz="2200" kern="0" dirty="0" err="1" smtClean="0">
                <a:cs typeface="+mn-cs"/>
              </a:rPr>
              <a:t>P</a:t>
            </a:r>
            <a:r>
              <a:rPr lang="en-US" sz="2200" kern="0" baseline="-25000" dirty="0" err="1" smtClean="0">
                <a:cs typeface="+mn-cs"/>
              </a:rPr>
              <a:t>j</a:t>
            </a:r>
            <a:r>
              <a:rPr lang="en-US" sz="2200" kern="0" dirty="0" smtClean="0">
                <a:cs typeface="+mn-cs"/>
              </a:rPr>
              <a:t> 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indeed lie on </a:t>
            </a:r>
            <a:r>
              <a:rPr lang="en-US" sz="2200" kern="0" dirty="0" err="1" smtClean="0">
                <a:solidFill>
                  <a:srgbClr val="0000FF"/>
                </a:solidFill>
                <a:cs typeface="+mn-cs"/>
              </a:rPr>
              <a:t>f</a:t>
            </a:r>
            <a:r>
              <a:rPr lang="en-US" sz="2200" kern="0" baseline="-25000" dirty="0" err="1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(x)</a:t>
            </a:r>
            <a:endParaRPr lang="en-US" sz="2200" kern="0" baseline="3000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357158" y="6000768"/>
            <a:ext cx="8786874" cy="571504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200" kern="0" dirty="0" err="1" smtClean="0">
                <a:cs typeface="+mn-cs"/>
              </a:rPr>
              <a:t>P</a:t>
            </a:r>
            <a:r>
              <a:rPr lang="en-US" sz="2200" kern="0" baseline="-25000" dirty="0" err="1" smtClean="0">
                <a:cs typeface="+mn-cs"/>
              </a:rPr>
              <a:t>j</a:t>
            </a:r>
            <a:r>
              <a:rPr lang="en-US" sz="2200" kern="0" dirty="0" smtClean="0">
                <a:cs typeface="+mn-cs"/>
              </a:rPr>
              <a:t> </a:t>
            </a:r>
            <a:r>
              <a:rPr lang="en-US" sz="2200" kern="0" dirty="0" smtClean="0">
                <a:solidFill>
                  <a:srgbClr val="009900"/>
                </a:solidFill>
                <a:cs typeface="+mn-cs"/>
              </a:rPr>
              <a:t>randomly selects k/2 evaluations points </a:t>
            </a:r>
            <a:r>
              <a:rPr lang="en-US" sz="2200" kern="0" dirty="0" smtClean="0">
                <a:cs typeface="+mn-cs"/>
              </a:rPr>
              <a:t>for exposing</a:t>
            </a:r>
            <a:endParaRPr lang="en-US" sz="2200" kern="0" baseline="30000" dirty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84" y="71414"/>
            <a:ext cx="8643934" cy="1000132"/>
          </a:xfrm>
        </p:spPr>
        <p:txBody>
          <a:bodyPr/>
          <a:lstStyle/>
          <a:p>
            <a:r>
              <a:rPr lang="en-US" sz="3600" dirty="0" smtClean="0">
                <a:solidFill>
                  <a:srgbClr val="009900"/>
                </a:solidFill>
                <a:latin typeface="Comic Sans MS" pitchFamily="66" charset="0"/>
              </a:rPr>
              <a:t>Idea of Our 2 Round (3t + 1, t) Statistical WSS </a:t>
            </a:r>
            <a:r>
              <a:rPr lang="en-US" sz="3600" dirty="0" err="1" smtClean="0">
                <a:solidFill>
                  <a:srgbClr val="009900"/>
                </a:solidFill>
                <a:latin typeface="Comic Sans MS" pitchFamily="66" charset="0"/>
              </a:rPr>
              <a:t>Contd</a:t>
            </a:r>
            <a:r>
              <a:rPr lang="en-US" sz="3600" dirty="0" smtClean="0">
                <a:solidFill>
                  <a:srgbClr val="009900"/>
                </a:solidFill>
                <a:latin typeface="Comic Sans MS" pitchFamily="66" charset="0"/>
              </a:rPr>
              <a:t>… 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1406" y="7858156"/>
            <a:ext cx="8786874" cy="785818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 smtClean="0">
                <a:cs typeface="+mn-cs"/>
              </a:rPr>
              <a:t>- P</a:t>
            </a:r>
            <a:r>
              <a:rPr lang="en-US" sz="2200" kern="0" baseline="-25000" dirty="0" smtClean="0">
                <a:cs typeface="+mn-cs"/>
              </a:rPr>
              <a:t>i</a:t>
            </a:r>
            <a:r>
              <a:rPr lang="en-US" sz="2200" kern="0" dirty="0" smtClean="0">
                <a:cs typeface="+mn-cs"/>
              </a:rPr>
              <a:t> and </a:t>
            </a:r>
            <a:r>
              <a:rPr lang="en-US" sz="2200" kern="0" dirty="0" err="1" smtClean="0">
                <a:cs typeface="+mn-cs"/>
              </a:rPr>
              <a:t>P</a:t>
            </a:r>
            <a:r>
              <a:rPr lang="en-US" sz="2200" kern="0" baseline="-25000" dirty="0" err="1" smtClean="0">
                <a:cs typeface="+mn-cs"/>
              </a:rPr>
              <a:t>j</a:t>
            </a:r>
            <a:r>
              <a:rPr lang="en-US" sz="2200" kern="0" dirty="0" smtClean="0">
                <a:cs typeface="+mn-cs"/>
              </a:rPr>
              <a:t> interact in 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zero knowledge using cut-and-choose </a:t>
            </a:r>
            <a:r>
              <a:rPr lang="en-US" sz="2200" kern="0" dirty="0" smtClean="0">
                <a:cs typeface="+mn-cs"/>
              </a:rPr>
              <a:t>to check the 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consistency of </a:t>
            </a:r>
            <a:r>
              <a:rPr lang="en-US" sz="2200" kern="0" dirty="0" err="1" smtClean="0">
                <a:solidFill>
                  <a:srgbClr val="0000FF"/>
                </a:solidFill>
                <a:cs typeface="+mn-cs"/>
              </a:rPr>
              <a:t>f</a:t>
            </a:r>
            <a:r>
              <a:rPr lang="en-US" sz="2200" kern="0" baseline="-25000" dirty="0" err="1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(x) and its values</a:t>
            </a:r>
            <a:endParaRPr lang="en-US" sz="2200" kern="0" baseline="3000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4143372" y="1633529"/>
            <a:ext cx="428628" cy="604832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cs typeface="+mn-cs"/>
              </a:rPr>
              <a:t>D </a:t>
            </a:r>
            <a:endParaRPr lang="en-US" sz="2400" kern="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2714612" y="2452675"/>
            <a:ext cx="428628" cy="604832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cs typeface="+mn-cs"/>
              </a:rPr>
              <a:t>P</a:t>
            </a:r>
            <a:r>
              <a:rPr lang="en-US" sz="2400" kern="0" baseline="-25000" dirty="0" smtClean="0">
                <a:cs typeface="+mn-cs"/>
              </a:rPr>
              <a:t>i</a:t>
            </a:r>
            <a:r>
              <a:rPr lang="en-US" sz="2400" kern="0" dirty="0" smtClean="0">
                <a:cs typeface="+mn-cs"/>
              </a:rPr>
              <a:t> </a:t>
            </a:r>
            <a:endParaRPr lang="en-US" sz="2400" kern="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5500694" y="2419347"/>
            <a:ext cx="428628" cy="67627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err="1" smtClean="0">
                <a:cs typeface="+mn-cs"/>
              </a:rPr>
              <a:t>P</a:t>
            </a:r>
            <a:r>
              <a:rPr lang="en-US" sz="2400" kern="0" baseline="-25000" dirty="0" err="1" smtClean="0">
                <a:cs typeface="+mn-cs"/>
              </a:rPr>
              <a:t>j</a:t>
            </a:r>
            <a:r>
              <a:rPr lang="en-US" sz="2400" kern="0" dirty="0" smtClean="0">
                <a:cs typeface="+mn-cs"/>
              </a:rPr>
              <a:t> </a:t>
            </a:r>
            <a:endParaRPr lang="en-US" sz="2400" kern="0" dirty="0">
              <a:solidFill>
                <a:srgbClr val="0000FF"/>
              </a:solidFill>
              <a:cs typeface="+mn-cs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10800000" flipV="1">
            <a:off x="3143241" y="2078820"/>
            <a:ext cx="928694" cy="51673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572000" y="2024047"/>
            <a:ext cx="857256" cy="57864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71406" y="2824459"/>
            <a:ext cx="2571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00FF"/>
                </a:solidFill>
              </a:rPr>
              <a:t> P</a:t>
            </a:r>
            <a:r>
              <a:rPr lang="en-US" sz="2400" b="1" baseline="-25000" dirty="0" smtClean="0">
                <a:solidFill>
                  <a:srgbClr val="0000FF"/>
                </a:solidFill>
              </a:rPr>
              <a:t>i</a:t>
            </a:r>
            <a:r>
              <a:rPr lang="en-US" sz="2400" b="1" dirty="0" smtClean="0">
                <a:solidFill>
                  <a:srgbClr val="0000FF"/>
                </a:solidFill>
              </a:rPr>
              <a:t> Broadcasts: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32" name="Rectangle 3"/>
          <p:cNvSpPr txBox="1">
            <a:spLocks noChangeArrowheads="1"/>
          </p:cNvSpPr>
          <p:nvPr/>
        </p:nvSpPr>
        <p:spPr>
          <a:xfrm>
            <a:off x="214282" y="3286124"/>
            <a:ext cx="4214842" cy="1000132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US" sz="2400" kern="0" dirty="0" smtClean="0">
                <a:cs typeface="+mn-cs"/>
                <a:sym typeface="Symbol"/>
              </a:rPr>
              <a:t>random </a:t>
            </a:r>
            <a:r>
              <a:rPr lang="en-US" sz="2400" kern="0" dirty="0" err="1" smtClean="0">
                <a:solidFill>
                  <a:srgbClr val="009900"/>
                </a:solidFill>
                <a:cs typeface="+mn-cs"/>
                <a:sym typeface="Symbol"/>
              </a:rPr>
              <a:t>c</a:t>
            </a:r>
            <a:r>
              <a:rPr lang="en-US" sz="2400" kern="0" baseline="-25000" dirty="0" err="1" smtClean="0">
                <a:solidFill>
                  <a:srgbClr val="009900"/>
                </a:solidFill>
                <a:cs typeface="+mn-cs"/>
                <a:sym typeface="Symbol"/>
              </a:rPr>
              <a:t>i</a:t>
            </a:r>
            <a:r>
              <a:rPr lang="en-US" sz="2400" kern="0" dirty="0" smtClean="0">
                <a:solidFill>
                  <a:srgbClr val="009900"/>
                </a:solidFill>
                <a:cs typeface="+mn-cs"/>
                <a:sym typeface="Symbol"/>
              </a:rPr>
              <a:t>  0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US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g</a:t>
            </a:r>
            <a:r>
              <a:rPr lang="en-US" sz="24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  <a:sym typeface="Symbol"/>
              </a:rPr>
              <a:t>(x) = </a:t>
            </a:r>
            <a:r>
              <a:rPr lang="en-US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f</a:t>
            </a:r>
            <a:r>
              <a:rPr lang="en-US" sz="24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  <a:sym typeface="Symbol"/>
              </a:rPr>
              <a:t>(x) + </a:t>
            </a:r>
            <a:r>
              <a:rPr lang="en-US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c</a:t>
            </a:r>
            <a:r>
              <a:rPr lang="en-US" sz="24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  <a:sym typeface="Symbol"/>
              </a:rPr>
              <a:t> </a:t>
            </a:r>
            <a:r>
              <a:rPr lang="en-US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r</a:t>
            </a:r>
            <a:r>
              <a:rPr lang="en-US" sz="24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  <a:sym typeface="Symbol"/>
              </a:rPr>
              <a:t>(x)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143636" y="2538707"/>
            <a:ext cx="27146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</a:rPr>
              <a:t>P</a:t>
            </a:r>
            <a:r>
              <a:rPr lang="en-US" sz="2400" b="1" baseline="-25000" dirty="0" err="1" smtClean="0">
                <a:solidFill>
                  <a:srgbClr val="0000FF"/>
                </a:solidFill>
              </a:rPr>
              <a:t>j</a:t>
            </a:r>
            <a:r>
              <a:rPr lang="en-US" sz="2400" b="1" dirty="0" smtClean="0">
                <a:solidFill>
                  <a:srgbClr val="0000FF"/>
                </a:solidFill>
              </a:rPr>
              <a:t> Broadcasts: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34" name="Rectangle 3"/>
          <p:cNvSpPr txBox="1">
            <a:spLocks noChangeArrowheads="1"/>
          </p:cNvSpPr>
          <p:nvPr/>
        </p:nvSpPr>
        <p:spPr>
          <a:xfrm>
            <a:off x="4857752" y="3000372"/>
            <a:ext cx="4214842" cy="1643074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US" sz="2200" kern="0" dirty="0" smtClean="0">
                <a:solidFill>
                  <a:srgbClr val="009900"/>
                </a:solidFill>
                <a:cs typeface="+mn-cs"/>
                <a:sym typeface="Symbol"/>
              </a:rPr>
              <a:t>random</a:t>
            </a:r>
            <a:r>
              <a:rPr lang="en-US" sz="2200" kern="0" dirty="0" smtClean="0">
                <a:cs typeface="+mn-cs"/>
                <a:sym typeface="Symbol"/>
              </a:rPr>
              <a:t> 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  <a:sym typeface="Symbol"/>
              </a:rPr>
              <a:t>k/2 evaluation points out of k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US" sz="2200" kern="0" dirty="0" smtClean="0">
                <a:cs typeface="+mn-cs"/>
                <a:sym typeface="Symbol"/>
              </a:rPr>
              <a:t> evaluation of </a:t>
            </a:r>
            <a:r>
              <a:rPr lang="en-US" sz="2200" kern="0" dirty="0" err="1" smtClean="0">
                <a:solidFill>
                  <a:srgbClr val="009900"/>
                </a:solidFill>
                <a:cs typeface="+mn-cs"/>
                <a:sym typeface="Symbol"/>
              </a:rPr>
              <a:t>f</a:t>
            </a:r>
            <a:r>
              <a:rPr lang="en-US" sz="2200" kern="0" baseline="-25000" dirty="0" err="1" smtClean="0">
                <a:solidFill>
                  <a:srgbClr val="009900"/>
                </a:solidFill>
                <a:cs typeface="+mn-cs"/>
                <a:sym typeface="Symbol"/>
              </a:rPr>
              <a:t>i</a:t>
            </a:r>
            <a:r>
              <a:rPr lang="en-US" sz="2200" kern="0" dirty="0" smtClean="0">
                <a:solidFill>
                  <a:srgbClr val="009900"/>
                </a:solidFill>
                <a:cs typeface="+mn-cs"/>
                <a:sym typeface="Symbol"/>
              </a:rPr>
              <a:t>(x) and </a:t>
            </a:r>
            <a:r>
              <a:rPr lang="en-US" sz="2200" kern="0" dirty="0" err="1" smtClean="0">
                <a:solidFill>
                  <a:srgbClr val="009900"/>
                </a:solidFill>
                <a:cs typeface="+mn-cs"/>
                <a:sym typeface="Symbol"/>
              </a:rPr>
              <a:t>r</a:t>
            </a:r>
            <a:r>
              <a:rPr lang="en-US" sz="2200" kern="0" baseline="-25000" dirty="0" err="1" smtClean="0">
                <a:solidFill>
                  <a:srgbClr val="009900"/>
                </a:solidFill>
                <a:cs typeface="+mn-cs"/>
                <a:sym typeface="Symbol"/>
              </a:rPr>
              <a:t>i</a:t>
            </a:r>
            <a:r>
              <a:rPr lang="en-US" sz="2200" kern="0" dirty="0" smtClean="0">
                <a:solidFill>
                  <a:srgbClr val="009900"/>
                </a:solidFill>
                <a:cs typeface="+mn-cs"/>
                <a:sym typeface="Symbol"/>
              </a:rPr>
              <a:t>(x) at these k/2 points</a:t>
            </a: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7875" y="2143116"/>
            <a:ext cx="6381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238239"/>
            <a:ext cx="6381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4" name="Straight Connector 23"/>
          <p:cNvCxnSpPr/>
          <p:nvPr/>
        </p:nvCxnSpPr>
        <p:spPr>
          <a:xfrm>
            <a:off x="0" y="4643446"/>
            <a:ext cx="9144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3"/>
          <p:cNvSpPr txBox="1">
            <a:spLocks noChangeArrowheads="1"/>
          </p:cNvSpPr>
          <p:nvPr/>
        </p:nvSpPr>
        <p:spPr>
          <a:xfrm>
            <a:off x="71406" y="4857760"/>
            <a:ext cx="8786874" cy="500066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 smtClean="0">
                <a:cs typeface="+mn-cs"/>
              </a:rPr>
              <a:t>- Adversary will have </a:t>
            </a:r>
            <a:r>
              <a:rPr lang="en-US" sz="2200" kern="0" dirty="0" smtClean="0">
                <a:solidFill>
                  <a:srgbClr val="009900"/>
                </a:solidFill>
                <a:cs typeface="+mn-cs"/>
              </a:rPr>
              <a:t>no </a:t>
            </a:r>
            <a:r>
              <a:rPr lang="en-US" sz="2200" kern="0" dirty="0" smtClean="0">
                <a:cs typeface="+mn-cs"/>
              </a:rPr>
              <a:t>information about </a:t>
            </a:r>
            <a:r>
              <a:rPr lang="en-US" sz="2200" kern="0" dirty="0" err="1" smtClean="0">
                <a:solidFill>
                  <a:srgbClr val="0000FF"/>
                </a:solidFill>
                <a:cs typeface="+mn-cs"/>
              </a:rPr>
              <a:t>f</a:t>
            </a:r>
            <a:r>
              <a:rPr lang="en-US" sz="2200" kern="0" baseline="-25000" dirty="0" err="1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(0) = F(0, </a:t>
            </a:r>
            <a:r>
              <a:rPr lang="en-US" sz="2200" kern="0" dirty="0" err="1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)</a:t>
            </a:r>
            <a:endParaRPr lang="en-US" sz="2200" kern="0" baseline="3000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357158" y="5357826"/>
            <a:ext cx="8643998" cy="500066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200" kern="0" dirty="0" smtClean="0">
                <a:cs typeface="+mn-cs"/>
              </a:rPr>
              <a:t>degree(</a:t>
            </a:r>
            <a:r>
              <a:rPr lang="en-US" sz="2200" kern="0" dirty="0" err="1" smtClean="0">
                <a:cs typeface="+mn-cs"/>
              </a:rPr>
              <a:t>f</a:t>
            </a:r>
            <a:r>
              <a:rPr lang="en-US" sz="2200" kern="0" baseline="-25000" dirty="0" err="1" smtClean="0">
                <a:cs typeface="+mn-cs"/>
              </a:rPr>
              <a:t>i</a:t>
            </a:r>
            <a:r>
              <a:rPr lang="en-US" sz="2200" kern="0" dirty="0" smtClean="0">
                <a:cs typeface="+mn-cs"/>
              </a:rPr>
              <a:t>(x)) = </a:t>
            </a:r>
            <a:r>
              <a:rPr lang="en-US" sz="2200" kern="0" dirty="0" err="1" smtClean="0">
                <a:solidFill>
                  <a:srgbClr val="0000FF"/>
                </a:solidFill>
                <a:cs typeface="+mn-cs"/>
              </a:rPr>
              <a:t>nk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 + 1 = (3t + 1)k + 1</a:t>
            </a:r>
            <a:endParaRPr lang="en-US" sz="2200" kern="0" baseline="3000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357158" y="5857892"/>
            <a:ext cx="8643998" cy="857256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200" kern="0" dirty="0" smtClean="0">
                <a:solidFill>
                  <a:srgbClr val="009900"/>
                </a:solidFill>
                <a:cs typeface="+mn-cs"/>
              </a:rPr>
              <a:t>Total </a:t>
            </a:r>
            <a:r>
              <a:rPr lang="en-US" sz="2200" kern="0" dirty="0" smtClean="0">
                <a:cs typeface="+mn-cs"/>
              </a:rPr>
              <a:t>number of points on </a:t>
            </a:r>
            <a:r>
              <a:rPr lang="en-US" sz="2200" kern="0" dirty="0" err="1" smtClean="0">
                <a:solidFill>
                  <a:srgbClr val="009900"/>
                </a:solidFill>
                <a:cs typeface="+mn-cs"/>
              </a:rPr>
              <a:t>f</a:t>
            </a:r>
            <a:r>
              <a:rPr lang="en-US" sz="2200" kern="0" baseline="-25000" dirty="0" err="1" smtClean="0">
                <a:solidFill>
                  <a:srgbClr val="009900"/>
                </a:solidFill>
                <a:cs typeface="+mn-cs"/>
              </a:rPr>
              <a:t>i</a:t>
            </a:r>
            <a:r>
              <a:rPr lang="en-US" sz="2200" kern="0" dirty="0" smtClean="0">
                <a:solidFill>
                  <a:srgbClr val="009900"/>
                </a:solidFill>
                <a:cs typeface="+mn-cs"/>
              </a:rPr>
              <a:t>(x)</a:t>
            </a:r>
            <a:r>
              <a:rPr lang="en-US" sz="2200" kern="0" dirty="0" smtClean="0">
                <a:cs typeface="+mn-cs"/>
              </a:rPr>
              <a:t> known by </a:t>
            </a:r>
            <a:r>
              <a:rPr lang="en-US" sz="2200" kern="0" dirty="0" smtClean="0">
                <a:solidFill>
                  <a:srgbClr val="009900"/>
                </a:solidFill>
                <a:cs typeface="+mn-cs"/>
              </a:rPr>
              <a:t>adversary</a:t>
            </a:r>
            <a:r>
              <a:rPr lang="en-US" sz="2200" kern="0" dirty="0" smtClean="0">
                <a:cs typeface="+mn-cs"/>
              </a:rPr>
              <a:t> is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 smtClean="0">
                <a:cs typeface="+mn-cs"/>
              </a:rPr>
              <a:t>     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[</a:t>
            </a:r>
            <a:r>
              <a:rPr lang="en-US" sz="2200" kern="0" dirty="0" smtClean="0">
                <a:cs typeface="+mn-cs"/>
              </a:rPr>
              <a:t> </a:t>
            </a:r>
            <a:r>
              <a:rPr lang="en-US" sz="2200" kern="0" dirty="0" err="1" smtClean="0">
                <a:solidFill>
                  <a:srgbClr val="0000FF"/>
                </a:solidFill>
                <a:cs typeface="+mn-cs"/>
              </a:rPr>
              <a:t>kt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 + (2t + 1) k/2 ] </a:t>
            </a:r>
            <a:r>
              <a:rPr lang="en-US" sz="2200" kern="0" dirty="0" smtClean="0">
                <a:solidFill>
                  <a:srgbClr val="FF0000"/>
                </a:solidFill>
                <a:cs typeface="+mn-cs"/>
              </a:rPr>
              <a:t>&lt; (</a:t>
            </a:r>
            <a:r>
              <a:rPr lang="en-US" sz="2200" kern="0" dirty="0" err="1" smtClean="0">
                <a:solidFill>
                  <a:srgbClr val="FF0000"/>
                </a:solidFill>
                <a:cs typeface="+mn-cs"/>
              </a:rPr>
              <a:t>nk</a:t>
            </a:r>
            <a:r>
              <a:rPr lang="en-US" sz="2200" kern="0" dirty="0" smtClean="0">
                <a:solidFill>
                  <a:srgbClr val="FF0000"/>
                </a:solidFill>
                <a:cs typeface="+mn-cs"/>
              </a:rPr>
              <a:t> + 1) </a:t>
            </a:r>
            <a:endParaRPr lang="en-US" sz="2200" kern="0" baseline="30000" dirty="0">
              <a:solidFill>
                <a:srgbClr val="FF0000"/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71414"/>
            <a:ext cx="8715436" cy="1000132"/>
          </a:xfrm>
        </p:spPr>
        <p:txBody>
          <a:bodyPr/>
          <a:lstStyle/>
          <a:p>
            <a:r>
              <a:rPr lang="en-US" sz="3200" dirty="0" smtClean="0">
                <a:solidFill>
                  <a:srgbClr val="009900"/>
                </a:solidFill>
                <a:latin typeface="Comic Sans MS" pitchFamily="66" charset="0"/>
              </a:rPr>
              <a:t>Statistical VSS, 2 Round Sharing, 2 Round Reconstruction, n = 3t + 1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500034" y="2000240"/>
            <a:ext cx="757239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 </a:t>
            </a:r>
            <a:endParaRPr kumimoji="0" lang="en-IN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42876" y="2428868"/>
            <a:ext cx="900112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D selects a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symmetric</a:t>
            </a:r>
            <a:r>
              <a:rPr lang="en-IN" sz="2400" kern="0" dirty="0" smtClean="0">
                <a:cs typeface="+mn-cs"/>
              </a:rPr>
              <a:t> </a:t>
            </a:r>
            <a:r>
              <a:rPr lang="en-IN" sz="2400" kern="0" dirty="0" err="1" smtClean="0">
                <a:cs typeface="+mn-cs"/>
              </a:rPr>
              <a:t>bivariate</a:t>
            </a:r>
            <a:r>
              <a:rPr lang="en-IN" sz="2400" kern="0" dirty="0" smtClean="0">
                <a:cs typeface="+mn-cs"/>
              </a:rPr>
              <a:t> polynomial F(x, y) of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degree t in x, y </a:t>
            </a:r>
            <a:r>
              <a:rPr lang="en-IN" sz="2400" kern="0" dirty="0" smtClean="0">
                <a:cs typeface="+mn-cs"/>
              </a:rPr>
              <a:t>with F(0, 0) = s and sends </a:t>
            </a:r>
            <a:r>
              <a:rPr lang="en-IN" sz="2400" kern="0" dirty="0" err="1" smtClean="0">
                <a:solidFill>
                  <a:srgbClr val="FF0000"/>
                </a:solidFill>
                <a:cs typeface="+mn-cs"/>
              </a:rPr>
              <a:t>f</a:t>
            </a:r>
            <a:r>
              <a:rPr lang="en-IN" sz="2400" kern="0" baseline="-25000" dirty="0" err="1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(y) = F(</a:t>
            </a:r>
            <a:r>
              <a:rPr lang="en-IN" sz="2400" kern="0" dirty="0" err="1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, y) to P</a:t>
            </a:r>
            <a:r>
              <a:rPr lang="en-IN" sz="2400" kern="0" baseline="-25000" dirty="0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 </a:t>
            </a:r>
            <a:r>
              <a:rPr lang="en-IN" sz="2400" kern="0" dirty="0" smtClean="0">
                <a:cs typeface="+mn-cs"/>
              </a:rPr>
              <a:t> 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" name="Group 40"/>
          <p:cNvGrpSpPr/>
          <p:nvPr/>
        </p:nvGrpSpPr>
        <p:grpSpPr>
          <a:xfrm>
            <a:off x="3357554" y="1214422"/>
            <a:ext cx="2357454" cy="578244"/>
            <a:chOff x="285720" y="1000108"/>
            <a:chExt cx="9837087" cy="578244"/>
          </a:xfrm>
        </p:grpSpPr>
        <p:sp>
          <p:nvSpPr>
            <p:cNvPr id="10" name="Rectangle 9"/>
            <p:cNvSpPr/>
            <p:nvPr/>
          </p:nvSpPr>
          <p:spPr>
            <a:xfrm>
              <a:off x="285720" y="1000108"/>
              <a:ext cx="9538993" cy="578244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2"/>
            <p:cNvSpPr txBox="1">
              <a:spLocks noChangeArrowheads="1"/>
            </p:cNvSpPr>
            <p:nvPr/>
          </p:nvSpPr>
          <p:spPr bwMode="auto">
            <a:xfrm>
              <a:off x="1050215" y="1078286"/>
              <a:ext cx="9072592" cy="5000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dirty="0" smtClean="0">
                  <a:cs typeface="+mn-cs"/>
                </a:rPr>
                <a:t>Overall Idea</a:t>
              </a:r>
              <a:endParaRPr kumimoji="0" lang="en-IN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4" name="Rectangle 13"/>
          <p:cNvSpPr/>
          <p:nvPr/>
        </p:nvSpPr>
        <p:spPr>
          <a:xfrm>
            <a:off x="-32" y="1857364"/>
            <a:ext cx="80041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00FF"/>
                </a:solidFill>
              </a:rPr>
              <a:t> Almost follows the same idea as [</a:t>
            </a:r>
            <a:r>
              <a:rPr lang="en-US" sz="2000" b="1" kern="0" dirty="0" smtClean="0">
                <a:solidFill>
                  <a:srgbClr val="0000FF"/>
                </a:solidFill>
              </a:rPr>
              <a:t>FGGPS06, KKK08]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142844" y="3357562"/>
            <a:ext cx="878684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P</a:t>
            </a:r>
            <a:r>
              <a:rPr lang="en-IN" sz="2400" kern="0" baseline="-25000" dirty="0" smtClean="0">
                <a:cs typeface="+mn-cs"/>
              </a:rPr>
              <a:t>i</a:t>
            </a:r>
            <a:r>
              <a:rPr lang="en-IN" sz="2400" kern="0" dirty="0" smtClean="0">
                <a:cs typeface="+mn-cs"/>
              </a:rPr>
              <a:t> executes sharing phase of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2 Round WSS</a:t>
            </a:r>
            <a:r>
              <a:rPr lang="en-IN" sz="2400" kern="0" dirty="0" smtClean="0">
                <a:cs typeface="+mn-cs"/>
              </a:rPr>
              <a:t> to share a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random degree-t polynomial </a:t>
            </a:r>
            <a:r>
              <a:rPr lang="en-IN" sz="2400" kern="0" dirty="0" err="1" smtClean="0">
                <a:solidFill>
                  <a:srgbClr val="0000FF"/>
                </a:solidFill>
                <a:cs typeface="+mn-cs"/>
              </a:rPr>
              <a:t>g</a:t>
            </a:r>
            <a:r>
              <a:rPr lang="en-IN" sz="2400" kern="0" baseline="-25000" dirty="0" err="1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(y)</a:t>
            </a:r>
            <a:r>
              <a:rPr lang="en-IN" sz="2400" kern="0" dirty="0" smtClean="0">
                <a:cs typeface="+mn-cs"/>
              </a:rPr>
              <a:t> --- </a:t>
            </a:r>
            <a:r>
              <a:rPr lang="en-IN" sz="2400" kern="0" dirty="0" err="1" smtClean="0">
                <a:solidFill>
                  <a:srgbClr val="FF0000"/>
                </a:solidFill>
                <a:cs typeface="+mn-cs"/>
              </a:rPr>
              <a:t>WSS</a:t>
            </a:r>
            <a:r>
              <a:rPr lang="en-IN" sz="2400" kern="0" baseline="30000" dirty="0" err="1" smtClean="0">
                <a:solidFill>
                  <a:srgbClr val="FF0000"/>
                </a:solidFill>
                <a:cs typeface="+mn-cs"/>
              </a:rPr>
              <a:t>P</a:t>
            </a:r>
            <a:r>
              <a:rPr lang="en-IN" sz="2400" kern="0" baseline="-5000" dirty="0" err="1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400" kern="0" dirty="0" smtClean="0">
                <a:cs typeface="+mn-cs"/>
              </a:rPr>
              <a:t> 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142844" y="4286256"/>
            <a:ext cx="8715404" cy="1109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Parties perform pair-wise consistency checking of their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common values on F(x, y)</a:t>
            </a:r>
            <a:r>
              <a:rPr lang="en-IN" sz="2400" kern="0" dirty="0" smtClean="0">
                <a:cs typeface="+mn-cs"/>
              </a:rPr>
              <a:t> using </a:t>
            </a:r>
            <a:r>
              <a:rPr lang="en-IN" sz="2400" kern="0" dirty="0" err="1" smtClean="0">
                <a:solidFill>
                  <a:srgbClr val="0000FF"/>
                </a:solidFill>
                <a:cs typeface="+mn-cs"/>
              </a:rPr>
              <a:t>g</a:t>
            </a:r>
            <a:r>
              <a:rPr lang="en-IN" sz="2400" kern="0" baseline="-25000" dirty="0" err="1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(y) polynomials for masking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142844" y="5533739"/>
            <a:ext cx="8715404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Though there is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no third round </a:t>
            </a:r>
            <a:r>
              <a:rPr lang="en-IN" sz="2400" kern="0" dirty="0" smtClean="0">
                <a:cs typeface="+mn-cs"/>
              </a:rPr>
              <a:t>to resolve conflict as in </a:t>
            </a:r>
            <a:r>
              <a:rPr lang="en-US" sz="2400" kern="0" dirty="0" smtClean="0">
                <a:solidFill>
                  <a:srgbClr val="0000FF"/>
                </a:solidFill>
              </a:rPr>
              <a:t>[FGGPS06, KKK08], our VSS achieve all the properties of statistic VSS.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18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1406" y="357166"/>
            <a:ext cx="8786874" cy="1214446"/>
          </a:xfrm>
        </p:spPr>
        <p:txBody>
          <a:bodyPr/>
          <a:lstStyle/>
          <a:p>
            <a:r>
              <a:rPr lang="en-US" sz="4000" dirty="0" smtClean="0">
                <a:solidFill>
                  <a:srgbClr val="009900"/>
                </a:solidFill>
                <a:latin typeface="Comic Sans MS" pitchFamily="66" charset="0"/>
              </a:rPr>
              <a:t>Statistical VSS with Only 1 Round of Broadcast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71406" y="2357430"/>
            <a:ext cx="900115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We can modify the VSS protocol so that it uses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broadcast channel in ONLY ONE ROUND </a:t>
            </a:r>
            <a:r>
              <a:rPr lang="en-IN" sz="2400" kern="0" dirty="0" smtClean="0">
                <a:cs typeface="+mn-cs"/>
              </a:rPr>
              <a:t>throughout the protocol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500034" y="2000240"/>
            <a:ext cx="757239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 </a:t>
            </a:r>
            <a:endParaRPr kumimoji="0" lang="en-IN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357158" y="4786322"/>
            <a:ext cx="878684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Idea</a:t>
            </a:r>
            <a:r>
              <a:rPr lang="en-IN" sz="2400" kern="0" dirty="0" smtClean="0">
                <a:cs typeface="+mn-cs"/>
              </a:rPr>
              <a:t>: To modify the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underlying WSS </a:t>
            </a:r>
            <a:r>
              <a:rPr lang="en-IN" sz="2400" kern="0" dirty="0" smtClean="0">
                <a:cs typeface="+mn-cs"/>
              </a:rPr>
              <a:t>such that it does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only private communication </a:t>
            </a:r>
            <a:r>
              <a:rPr lang="en-IN" sz="2400" kern="0" dirty="0" smtClean="0">
                <a:cs typeface="+mn-cs"/>
              </a:rPr>
              <a:t>during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reconstruction phase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57158" y="3643314"/>
            <a:ext cx="8572560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Minimum number of rounds </a:t>
            </a:r>
            <a:r>
              <a:rPr lang="en-IN" sz="2400" kern="0" dirty="0" smtClean="0">
                <a:cs typeface="+mn-cs"/>
              </a:rPr>
              <a:t>in which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broadcast channel </a:t>
            </a:r>
            <a:r>
              <a:rPr lang="en-IN" sz="2400" kern="0" dirty="0" smtClean="0">
                <a:cs typeface="+mn-cs"/>
              </a:rPr>
              <a:t>is used --- [KKK08]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285728"/>
            <a:ext cx="8643998" cy="1143008"/>
          </a:xfrm>
        </p:spPr>
        <p:txBody>
          <a:bodyPr/>
          <a:lstStyle/>
          <a:p>
            <a:r>
              <a:rPr lang="en-US" sz="4000" dirty="0" smtClean="0">
                <a:solidFill>
                  <a:srgbClr val="009900"/>
                </a:solidFill>
                <a:latin typeface="Comic Sans MS" pitchFamily="66" charset="0"/>
              </a:rPr>
              <a:t>Statistical VSS --- 1 Round of Reconstruction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42844" y="2071678"/>
            <a:ext cx="814393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If the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adversary is non-rushing</a:t>
            </a:r>
            <a:r>
              <a:rPr lang="en-IN" sz="2400" kern="0" dirty="0" smtClean="0">
                <a:cs typeface="+mn-cs"/>
              </a:rPr>
              <a:t>, then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two rounds of reconstruction </a:t>
            </a:r>
            <a:r>
              <a:rPr lang="en-IN" sz="2400" kern="0" dirty="0" smtClean="0">
                <a:cs typeface="+mn-cs"/>
              </a:rPr>
              <a:t>can be merged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into single round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500034" y="2000240"/>
            <a:ext cx="757239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 </a:t>
            </a:r>
            <a:endParaRPr kumimoji="0" lang="en-IN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571472" y="4786322"/>
            <a:ext cx="8358246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The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reconstruction phase of the VSS </a:t>
            </a:r>
            <a:r>
              <a:rPr lang="en-IN" sz="2400" kern="0" dirty="0" smtClean="0">
                <a:cs typeface="+mn-cs"/>
              </a:rPr>
              <a:t>is simply the execution of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reconstruction phase of underlying WSS</a:t>
            </a:r>
            <a:r>
              <a:rPr lang="en-IN" sz="2400" kern="0" dirty="0" smtClean="0">
                <a:cs typeface="+mn-cs"/>
              </a:rPr>
              <a:t>     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571472" y="3214686"/>
            <a:ext cx="7500990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If the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adversary is non-rushing</a:t>
            </a:r>
            <a:r>
              <a:rPr lang="en-IN" sz="2400" kern="0" dirty="0" smtClean="0">
                <a:cs typeface="+mn-cs"/>
              </a:rPr>
              <a:t>, then the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reconstruction of underlying WSS can be done in one round.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38" y="214290"/>
            <a:ext cx="7143800" cy="1143008"/>
          </a:xfrm>
        </p:spPr>
        <p:txBody>
          <a:bodyPr/>
          <a:lstStyle/>
          <a:p>
            <a:r>
              <a:rPr lang="en-US" sz="3200" dirty="0" smtClean="0">
                <a:solidFill>
                  <a:srgbClr val="009900"/>
                </a:solidFill>
                <a:latin typeface="Comic Sans MS" pitchFamily="66" charset="0"/>
              </a:rPr>
              <a:t>Our Other Results</a:t>
            </a:r>
            <a:br>
              <a:rPr lang="en-US" sz="3200" dirty="0" smtClean="0">
                <a:solidFill>
                  <a:srgbClr val="009900"/>
                </a:solidFill>
                <a:latin typeface="Comic Sans MS" pitchFamily="66" charset="0"/>
              </a:rPr>
            </a:br>
            <a:r>
              <a:rPr lang="en-US" sz="3200" dirty="0" smtClean="0">
                <a:solidFill>
                  <a:srgbClr val="009900"/>
                </a:solidFill>
                <a:latin typeface="Comic Sans MS" pitchFamily="66" charset="0"/>
              </a:rPr>
              <a:t>(To Appear in Full Version of Paper)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71406" y="1857364"/>
            <a:ext cx="771530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3-Round efficient statistical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WSS </a:t>
            </a:r>
            <a:r>
              <a:rPr lang="en-IN" sz="2400" kern="0" dirty="0" smtClean="0">
                <a:cs typeface="+mn-cs"/>
              </a:rPr>
              <a:t>with n = 2t + 1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500034" y="2000240"/>
            <a:ext cx="757239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 </a:t>
            </a:r>
            <a:endParaRPr kumimoji="0" lang="en-IN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71406" y="2571744"/>
            <a:ext cx="8286808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3-Round efficient statistical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VSS</a:t>
            </a:r>
            <a:r>
              <a:rPr lang="en-IN" sz="2400" kern="0" dirty="0" smtClean="0">
                <a:cs typeface="+mn-cs"/>
              </a:rPr>
              <a:t> with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n = 3 and t = 1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71406" y="3286124"/>
            <a:ext cx="907259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4-Round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in-efficient </a:t>
            </a:r>
            <a:r>
              <a:rPr lang="en-IN" sz="2400" kern="0" dirty="0" smtClean="0">
                <a:cs typeface="+mn-cs"/>
              </a:rPr>
              <a:t>statistical VSS with n = 2t + 1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71406" y="4071942"/>
            <a:ext cx="907259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5-Round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efficient</a:t>
            </a:r>
            <a:r>
              <a:rPr lang="en-IN" sz="2400" kern="0" dirty="0" smtClean="0">
                <a:cs typeface="+mn-cs"/>
              </a:rPr>
              <a:t> statistical VSS with n = 2t + 1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71406" y="4786322"/>
            <a:ext cx="9072594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The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current best </a:t>
            </a:r>
            <a:r>
              <a:rPr lang="en-IN" sz="2400" kern="0" dirty="0" smtClean="0">
                <a:cs typeface="+mn-cs"/>
              </a:rPr>
              <a:t>statistical VSS with n = 2t + 1 is due to [CDD+99], which takes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more than 5 rounds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44" y="428604"/>
            <a:ext cx="8715436" cy="714380"/>
          </a:xfrm>
        </p:spPr>
        <p:txBody>
          <a:bodyPr/>
          <a:lstStyle/>
          <a:p>
            <a:r>
              <a:rPr lang="en-US" sz="4000" dirty="0" smtClean="0">
                <a:solidFill>
                  <a:srgbClr val="009900"/>
                </a:solidFill>
                <a:latin typeface="Comic Sans MS" pitchFamily="66" charset="0"/>
              </a:rPr>
              <a:t>Verifiable Secret Sharing (VSS)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71438" y="1928802"/>
            <a:ext cx="900115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Fundamental building block in secure distributed computing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500034" y="1785926"/>
            <a:ext cx="757239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 </a:t>
            </a:r>
            <a:endParaRPr kumimoji="0" lang="en-IN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71406" y="2714620"/>
            <a:ext cx="835824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Two phase </a:t>
            </a:r>
            <a:r>
              <a:rPr lang="en-IN" sz="2400" kern="0" dirty="0" smtClean="0">
                <a:cs typeface="+mn-cs"/>
              </a:rPr>
              <a:t>(sharing and reconstruction) protocol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428596" y="3429000"/>
            <a:ext cx="8358246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Carried out among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n parties </a:t>
            </a:r>
            <a:r>
              <a:rPr lang="en-IN" sz="2400" kern="0" dirty="0" smtClean="0">
                <a:cs typeface="+mn-cs"/>
              </a:rPr>
              <a:t>of which at most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t parties </a:t>
            </a:r>
            <a:r>
              <a:rPr lang="en-IN" sz="2400" kern="0" dirty="0" smtClean="0">
                <a:cs typeface="+mn-cs"/>
              </a:rPr>
              <a:t>could be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actively corrupted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28596" y="4500570"/>
            <a:ext cx="842968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Sharing phase </a:t>
            </a:r>
            <a:r>
              <a:rPr lang="en-IN" sz="2400" kern="0" dirty="0" smtClean="0">
                <a:cs typeface="+mn-cs"/>
              </a:rPr>
              <a:t>: a secret s is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shared</a:t>
            </a:r>
            <a:r>
              <a:rPr lang="en-IN" sz="2400" kern="0" dirty="0" smtClean="0">
                <a:cs typeface="+mn-cs"/>
              </a:rPr>
              <a:t> among n parties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428596" y="5286388"/>
            <a:ext cx="842968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Reconstruction  phase </a:t>
            </a:r>
            <a:r>
              <a:rPr lang="en-IN" sz="2400" kern="0" dirty="0" smtClean="0">
                <a:cs typeface="+mn-cs"/>
              </a:rPr>
              <a:t>: s is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uniquely reconstructed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38" y="71414"/>
            <a:ext cx="7143800" cy="642942"/>
          </a:xfrm>
        </p:spPr>
        <p:txBody>
          <a:bodyPr/>
          <a:lstStyle/>
          <a:p>
            <a:r>
              <a:rPr lang="en-US" sz="3200" dirty="0" smtClean="0">
                <a:solidFill>
                  <a:srgbClr val="009900"/>
                </a:solidFill>
                <a:latin typeface="Comic Sans MS" pitchFamily="66" charset="0"/>
              </a:rPr>
              <a:t>Open Problems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42844" y="857232"/>
            <a:ext cx="900115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[GIKR01,</a:t>
            </a:r>
            <a:r>
              <a:rPr lang="en-US" sz="2400" kern="0" dirty="0" smtClean="0">
                <a:solidFill>
                  <a:srgbClr val="0000FF"/>
                </a:solidFill>
              </a:rPr>
              <a:t> FGGPS06, KKK08</a:t>
            </a:r>
            <a:r>
              <a:rPr lang="en-IN" sz="2400" kern="0" dirty="0" smtClean="0">
                <a:cs typeface="+mn-cs"/>
              </a:rPr>
              <a:t>] ---  perfect VSS with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3 Rounds of sharing </a:t>
            </a:r>
            <a:r>
              <a:rPr lang="en-IN" sz="2400" kern="0" dirty="0" smtClean="0">
                <a:cs typeface="+mn-cs"/>
              </a:rPr>
              <a:t>and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  1 round of reconstruction</a:t>
            </a:r>
            <a:r>
              <a:rPr lang="en-IN" sz="2400" kern="0" dirty="0" smtClean="0">
                <a:cs typeface="+mn-cs"/>
              </a:rPr>
              <a:t> with n = 3t + 1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71406" y="1928802"/>
            <a:ext cx="9001156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This Paper --- statistical VSS with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2 Rounds of sharing </a:t>
            </a:r>
          </a:p>
          <a:p>
            <a:pPr marL="342900" indent="-342900" eaLnBrk="0" hangingPunct="0">
              <a:spcBef>
                <a:spcPct val="200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                          </a:t>
            </a:r>
            <a:r>
              <a:rPr lang="en-IN" sz="2400" kern="0" dirty="0" smtClean="0">
                <a:cs typeface="+mn-cs"/>
              </a:rPr>
              <a:t>and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2 round of reconstruction</a:t>
            </a:r>
            <a:r>
              <a:rPr lang="en-IN" sz="2400" kern="0" dirty="0" smtClean="0">
                <a:cs typeface="+mn-cs"/>
              </a:rPr>
              <a:t> with n = 3t + 1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71406" y="3071810"/>
            <a:ext cx="907259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Open Problem I</a:t>
            </a:r>
            <a:r>
              <a:rPr lang="en-IN" sz="2400" kern="0" dirty="0" smtClean="0">
                <a:cs typeface="+mn-cs"/>
              </a:rPr>
              <a:t>: what is the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total round complexity </a:t>
            </a:r>
          </a:p>
          <a:p>
            <a:pPr marL="342900" indent="-342900" eaLnBrk="0" hangingPunct="0">
              <a:spcBef>
                <a:spcPct val="200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                              (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sharing + reconstruction</a:t>
            </a:r>
            <a:r>
              <a:rPr lang="en-IN" sz="2400" kern="0" dirty="0" smtClean="0">
                <a:cs typeface="+mn-cs"/>
              </a:rPr>
              <a:t>) of VSS with </a:t>
            </a:r>
          </a:p>
          <a:p>
            <a:pPr marL="342900" indent="-342900" eaLnBrk="0" hangingPunct="0">
              <a:spcBef>
                <a:spcPct val="200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                             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n = 3t + 1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42844" y="4572008"/>
            <a:ext cx="8572560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This Paper ---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error probability only in correctness and </a:t>
            </a:r>
          </a:p>
          <a:p>
            <a:pPr marL="342900" indent="-342900" eaLnBrk="0" hangingPunct="0">
              <a:spcBef>
                <a:spcPct val="200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                          strong commitment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42844" y="5643578"/>
            <a:ext cx="9215502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Open Problem II</a:t>
            </a:r>
            <a:r>
              <a:rPr lang="en-IN" sz="2400" kern="0" dirty="0" smtClean="0">
                <a:cs typeface="+mn-cs"/>
              </a:rPr>
              <a:t>: What is the effect on the round complexity of VSS considering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error probability in secrecy as well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2571736" y="1357302"/>
            <a:ext cx="4786346" cy="1495730"/>
            <a:chOff x="3252811" y="3286124"/>
            <a:chExt cx="5857884" cy="1101713"/>
          </a:xfrm>
        </p:grpSpPr>
        <p:sp>
          <p:nvSpPr>
            <p:cNvPr id="15" name="Rounded Rectangular Callout 14"/>
            <p:cNvSpPr/>
            <p:nvPr/>
          </p:nvSpPr>
          <p:spPr>
            <a:xfrm>
              <a:off x="3286116" y="3286124"/>
              <a:ext cx="5643602" cy="894528"/>
            </a:xfrm>
            <a:prstGeom prst="wedgeRound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2"/>
            <p:cNvSpPr txBox="1">
              <a:spLocks noChangeArrowheads="1"/>
            </p:cNvSpPr>
            <p:nvPr/>
          </p:nvSpPr>
          <p:spPr bwMode="auto">
            <a:xfrm>
              <a:off x="3252811" y="3549218"/>
              <a:ext cx="5857884" cy="8386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dirty="0" smtClean="0">
                  <a:solidFill>
                    <a:srgbClr val="0000FF"/>
                  </a:solidFill>
                  <a:cs typeface="+mn-cs"/>
                </a:rPr>
                <a:t>Total = 4 rounds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/>
      <p:bldP spid="9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007008" y="2500306"/>
            <a:ext cx="463139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7200" kern="0" dirty="0" smtClean="0">
                <a:solidFill>
                  <a:srgbClr val="009900"/>
                </a:solidFill>
              </a:rPr>
              <a:t>Thank You</a:t>
            </a:r>
            <a:endParaRPr lang="en-US" sz="7200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38" y="71414"/>
            <a:ext cx="7143800" cy="642942"/>
          </a:xfrm>
        </p:spPr>
        <p:txBody>
          <a:bodyPr/>
          <a:lstStyle/>
          <a:p>
            <a:r>
              <a:rPr lang="en-US" sz="3200" dirty="0" smtClean="0">
                <a:solidFill>
                  <a:srgbClr val="009900"/>
                </a:solidFill>
                <a:latin typeface="Comic Sans MS" pitchFamily="66" charset="0"/>
              </a:rPr>
              <a:t>References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500034" y="857232"/>
            <a:ext cx="8143932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000" dirty="0" smtClean="0">
                <a:solidFill>
                  <a:srgbClr val="00B050"/>
                </a:solidFill>
              </a:rPr>
              <a:t>[Shamir79]: </a:t>
            </a:r>
            <a:r>
              <a:rPr lang="en-US" sz="2000" dirty="0" smtClean="0"/>
              <a:t>A. Shamir. How to share a secret. </a:t>
            </a:r>
            <a:r>
              <a:rPr lang="en-US" sz="2000" i="1" dirty="0" smtClean="0"/>
              <a:t>Communications of the ACM, 22(11):612-613, 1979.</a:t>
            </a:r>
          </a:p>
          <a:p>
            <a:endParaRPr lang="en-US" sz="2000" i="1" dirty="0" smtClean="0"/>
          </a:p>
          <a:p>
            <a:r>
              <a:rPr lang="en-US" sz="2000" dirty="0" smtClean="0">
                <a:solidFill>
                  <a:srgbClr val="00B050"/>
                </a:solidFill>
              </a:rPr>
              <a:t>[CGMA85]: </a:t>
            </a:r>
            <a:r>
              <a:rPr lang="en-US" sz="2000" dirty="0" smtClean="0"/>
              <a:t>B. </a:t>
            </a:r>
            <a:r>
              <a:rPr lang="en-US" sz="2000" dirty="0" err="1" smtClean="0"/>
              <a:t>Chor</a:t>
            </a:r>
            <a:r>
              <a:rPr lang="en-US" sz="2000" dirty="0" smtClean="0"/>
              <a:t>, S. </a:t>
            </a:r>
            <a:r>
              <a:rPr lang="en-US" sz="2000" dirty="0" err="1" smtClean="0"/>
              <a:t>Goldwasser</a:t>
            </a:r>
            <a:r>
              <a:rPr lang="en-US" sz="2000" dirty="0" smtClean="0"/>
              <a:t>, S. </a:t>
            </a:r>
            <a:r>
              <a:rPr lang="en-US" sz="2000" dirty="0" err="1" smtClean="0"/>
              <a:t>Micali</a:t>
            </a:r>
            <a:r>
              <a:rPr lang="en-US" sz="2000" dirty="0" smtClean="0"/>
              <a:t>, and B. </a:t>
            </a:r>
            <a:r>
              <a:rPr lang="en-US" sz="2000" dirty="0" err="1" smtClean="0"/>
              <a:t>Awerbuch</a:t>
            </a:r>
            <a:r>
              <a:rPr lang="en-US" sz="2000" dirty="0" smtClean="0"/>
              <a:t>. Verifiable secret sharing and achieving simultaneity in the presence of faults. In Proc. of STOC 1985, pages 383–395, 1985.</a:t>
            </a:r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B050"/>
                </a:solidFill>
              </a:rPr>
              <a:t>[RB89]: </a:t>
            </a:r>
            <a:r>
              <a:rPr lang="en-US" sz="2000" dirty="0" smtClean="0"/>
              <a:t>T. Rabin and M. Ben-Or. Verifiable secret sharing and multiparty protocols with honest majority (extended abstract). In STOC, pages 73–85, 1989.</a:t>
            </a:r>
          </a:p>
          <a:p>
            <a:endParaRPr lang="en-US" sz="2000" dirty="0" smtClean="0"/>
          </a:p>
          <a:p>
            <a:r>
              <a:rPr lang="en-US" sz="2000" dirty="0" smtClean="0">
                <a:solidFill>
                  <a:srgbClr val="00B050"/>
                </a:solidFill>
              </a:rPr>
              <a:t>[GIKR01]: </a:t>
            </a:r>
            <a:r>
              <a:rPr lang="en-US" sz="2000" dirty="0" smtClean="0"/>
              <a:t>Rosario </a:t>
            </a:r>
            <a:r>
              <a:rPr lang="en-US" sz="2000" dirty="0" err="1" smtClean="0"/>
              <a:t>Gennaro</a:t>
            </a:r>
            <a:r>
              <a:rPr lang="en-US" sz="2000" dirty="0" smtClean="0"/>
              <a:t>, Yuval </a:t>
            </a:r>
            <a:r>
              <a:rPr lang="en-US" sz="2000" dirty="0" err="1" smtClean="0"/>
              <a:t>Ishai</a:t>
            </a:r>
            <a:r>
              <a:rPr lang="en-US" sz="2000" dirty="0" smtClean="0"/>
              <a:t>, </a:t>
            </a:r>
            <a:r>
              <a:rPr lang="en-US" sz="2000" dirty="0" err="1" smtClean="0"/>
              <a:t>Eyal</a:t>
            </a:r>
            <a:r>
              <a:rPr lang="en-US" sz="2000" dirty="0" smtClean="0"/>
              <a:t> </a:t>
            </a:r>
            <a:r>
              <a:rPr lang="en-US" sz="2000" dirty="0" err="1" smtClean="0"/>
              <a:t>Kushilevitz</a:t>
            </a:r>
            <a:r>
              <a:rPr lang="en-US" sz="2000" dirty="0" smtClean="0"/>
              <a:t>, and Tal Rabin. The round complexity of verifiable secret sharing and secure multicast. In STOC, pages 580–589, 2001.</a:t>
            </a:r>
          </a:p>
          <a:p>
            <a:endParaRPr lang="en-US" sz="2000" kern="0" dirty="0" smtClean="0">
              <a:cs typeface="+mn-cs"/>
            </a:endParaRPr>
          </a:p>
          <a:p>
            <a:r>
              <a:rPr lang="en-US" sz="2000" dirty="0" smtClean="0">
                <a:solidFill>
                  <a:srgbClr val="00B050"/>
                </a:solidFill>
              </a:rPr>
              <a:t>[FGGPS06]: </a:t>
            </a:r>
            <a:r>
              <a:rPr lang="en-US" sz="2000" dirty="0" smtClean="0"/>
              <a:t>M. </a:t>
            </a:r>
            <a:r>
              <a:rPr lang="en-US" sz="2000" dirty="0" err="1" smtClean="0"/>
              <a:t>Fitzi</a:t>
            </a:r>
            <a:r>
              <a:rPr lang="en-US" sz="2000" dirty="0" smtClean="0"/>
              <a:t>, J. </a:t>
            </a:r>
            <a:r>
              <a:rPr lang="en-US" sz="2000" dirty="0" err="1" smtClean="0"/>
              <a:t>Garay</a:t>
            </a:r>
            <a:r>
              <a:rPr lang="en-US" sz="2000" dirty="0" smtClean="0"/>
              <a:t>, S. </a:t>
            </a:r>
            <a:r>
              <a:rPr lang="en-US" sz="2000" dirty="0" err="1" smtClean="0"/>
              <a:t>Gollakota</a:t>
            </a:r>
            <a:r>
              <a:rPr lang="en-US" sz="2000" dirty="0" smtClean="0"/>
              <a:t>, C. </a:t>
            </a:r>
            <a:r>
              <a:rPr lang="en-US" sz="2000" dirty="0" err="1" smtClean="0"/>
              <a:t>Pandu</a:t>
            </a:r>
            <a:r>
              <a:rPr lang="en-US" sz="2000" dirty="0" smtClean="0"/>
              <a:t> </a:t>
            </a:r>
            <a:r>
              <a:rPr lang="en-US" sz="2000" dirty="0" err="1" smtClean="0"/>
              <a:t>Rangan</a:t>
            </a:r>
            <a:r>
              <a:rPr lang="en-US" sz="2000" dirty="0" smtClean="0"/>
              <a:t>, and K. </a:t>
            </a:r>
            <a:r>
              <a:rPr lang="en-US" sz="2000" dirty="0" err="1" smtClean="0"/>
              <a:t>Srinathan</a:t>
            </a:r>
            <a:r>
              <a:rPr lang="en-US" sz="2000" dirty="0" smtClean="0"/>
              <a:t>. Round-optimal and efficient verifiable secret sharing. In Proc. of TCC 2006, pages 329–342, 2006.</a:t>
            </a:r>
          </a:p>
          <a:p>
            <a:endParaRPr lang="en-IN" sz="2000" kern="0" dirty="0" smtClean="0"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38" y="71414"/>
            <a:ext cx="7143800" cy="642942"/>
          </a:xfrm>
        </p:spPr>
        <p:txBody>
          <a:bodyPr/>
          <a:lstStyle/>
          <a:p>
            <a:r>
              <a:rPr lang="en-US" sz="3200" dirty="0" smtClean="0">
                <a:solidFill>
                  <a:srgbClr val="009900"/>
                </a:solidFill>
                <a:latin typeface="Comic Sans MS" pitchFamily="66" charset="0"/>
              </a:rPr>
              <a:t>References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428596" y="857232"/>
            <a:ext cx="8143932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000" dirty="0" smtClean="0">
              <a:solidFill>
                <a:srgbClr val="00B050"/>
              </a:solidFill>
            </a:endParaRPr>
          </a:p>
          <a:p>
            <a:r>
              <a:rPr lang="en-US" sz="2000" dirty="0" smtClean="0">
                <a:solidFill>
                  <a:srgbClr val="00B050"/>
                </a:solidFill>
              </a:rPr>
              <a:t>[KKK08]: </a:t>
            </a:r>
            <a:r>
              <a:rPr lang="en-US" sz="2000" dirty="0" smtClean="0"/>
              <a:t>J. Katz, C. Koo, and R. </a:t>
            </a:r>
            <a:r>
              <a:rPr lang="en-US" sz="2000" dirty="0" err="1" smtClean="0"/>
              <a:t>Kumaresan</a:t>
            </a:r>
            <a:r>
              <a:rPr lang="en-US" sz="2000" dirty="0" smtClean="0"/>
              <a:t>. Improving the round complexity of </a:t>
            </a:r>
            <a:r>
              <a:rPr lang="en-US" sz="2000" dirty="0" err="1" smtClean="0"/>
              <a:t>vss</a:t>
            </a:r>
            <a:r>
              <a:rPr lang="en-US" sz="2000" dirty="0" smtClean="0"/>
              <a:t> in point-to-point networks. Cryptology </a:t>
            </a:r>
            <a:r>
              <a:rPr lang="en-US" sz="2000" dirty="0" err="1" smtClean="0"/>
              <a:t>ePrint</a:t>
            </a:r>
            <a:r>
              <a:rPr lang="en-US" sz="2000" dirty="0" smtClean="0"/>
              <a:t> Archive, Report 2007/358. Also in Proc. of ICALP 2008.</a:t>
            </a:r>
            <a:endParaRPr lang="en-US" sz="2000" i="1" dirty="0" smtClean="0"/>
          </a:p>
          <a:p>
            <a:endParaRPr lang="en-US" sz="2000" i="1" dirty="0" smtClean="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1406" y="214290"/>
            <a:ext cx="9072594" cy="714380"/>
          </a:xfrm>
        </p:spPr>
        <p:txBody>
          <a:bodyPr/>
          <a:lstStyle/>
          <a:p>
            <a:pPr algn="l"/>
            <a:r>
              <a:rPr lang="en-US" sz="3200" dirty="0" smtClean="0">
                <a:solidFill>
                  <a:srgbClr val="009900"/>
                </a:solidFill>
                <a:latin typeface="Comic Sans MS" pitchFamily="66" charset="0"/>
              </a:rPr>
              <a:t>Another View of Computation in 2 Round WSS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42844" y="1142984"/>
            <a:ext cx="814393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We can view the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computation done by D </a:t>
            </a:r>
            <a:r>
              <a:rPr lang="en-IN" sz="2400" kern="0" dirty="0" smtClean="0">
                <a:cs typeface="+mn-cs"/>
              </a:rPr>
              <a:t>during sharing phase as follows: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500034" y="2000240"/>
            <a:ext cx="757239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 </a:t>
            </a:r>
            <a:endParaRPr kumimoji="0" lang="en-IN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571472" y="2214554"/>
            <a:ext cx="750099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D shares a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degree-t polynomial g(y) </a:t>
            </a:r>
            <a:r>
              <a:rPr lang="en-IN" sz="2400" kern="0" dirty="0" smtClean="0">
                <a:cs typeface="+mn-cs"/>
              </a:rPr>
              <a:t>using WSS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71472" y="3071810"/>
            <a:ext cx="750099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For this, D selects a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random bi-variate F(</a:t>
            </a:r>
            <a:r>
              <a:rPr lang="en-IN" sz="2400" kern="0" dirty="0" err="1" smtClean="0">
                <a:solidFill>
                  <a:srgbClr val="0000FF"/>
                </a:solidFill>
                <a:cs typeface="+mn-cs"/>
              </a:rPr>
              <a:t>x,y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) </a:t>
            </a:r>
            <a:r>
              <a:rPr lang="en-IN" sz="2400" kern="0" dirty="0" smtClean="0">
                <a:cs typeface="+mn-cs"/>
              </a:rPr>
              <a:t>as in WSS protocol, such that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F(0, y) = g(y)</a:t>
            </a:r>
            <a:r>
              <a:rPr lang="en-IN" sz="2400" kern="0" dirty="0" smtClean="0">
                <a:cs typeface="+mn-cs"/>
              </a:rPr>
              <a:t>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571472" y="4286256"/>
            <a:ext cx="750099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The polynomial g(y) is the degree-t polynomial used by D to share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s = g(0) = F(0, 0)</a:t>
            </a:r>
            <a:r>
              <a:rPr lang="en-IN" sz="2400" kern="0" dirty="0" smtClean="0">
                <a:cs typeface="+mn-cs"/>
              </a:rPr>
              <a:t>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571472" y="5429264"/>
            <a:ext cx="807249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The polynomial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g(y) is not completely random</a:t>
            </a:r>
            <a:r>
              <a:rPr lang="en-IN" sz="2400" kern="0" dirty="0" smtClean="0">
                <a:cs typeface="+mn-cs"/>
              </a:rPr>
              <a:t>, but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preserves the secrecy of only its constant term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71414"/>
            <a:ext cx="8715436" cy="714380"/>
          </a:xfrm>
        </p:spPr>
        <p:txBody>
          <a:bodyPr/>
          <a:lstStyle/>
          <a:p>
            <a:pPr algn="l"/>
            <a:r>
              <a:rPr lang="en-US" sz="3200" dirty="0" smtClean="0">
                <a:solidFill>
                  <a:srgbClr val="009900"/>
                </a:solidFill>
                <a:latin typeface="Comic Sans MS" pitchFamily="66" charset="0"/>
              </a:rPr>
              <a:t>Statistical VSS, 2 Round Sharing, n = 3t + 1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500034" y="2000240"/>
            <a:ext cx="757239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 </a:t>
            </a:r>
            <a:endParaRPr kumimoji="0" lang="en-IN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42876" y="2071678"/>
            <a:ext cx="9001124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D selects a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symmetric</a:t>
            </a:r>
            <a:r>
              <a:rPr lang="en-IN" sz="2400" kern="0" dirty="0" smtClean="0">
                <a:cs typeface="+mn-cs"/>
              </a:rPr>
              <a:t> </a:t>
            </a:r>
            <a:r>
              <a:rPr lang="en-IN" sz="2400" kern="0" dirty="0" err="1" smtClean="0">
                <a:cs typeface="+mn-cs"/>
              </a:rPr>
              <a:t>bivariate</a:t>
            </a:r>
            <a:r>
              <a:rPr lang="en-IN" sz="2400" kern="0" dirty="0" smtClean="0">
                <a:cs typeface="+mn-cs"/>
              </a:rPr>
              <a:t> polynomial F(x, y) of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degree t in x, y </a:t>
            </a:r>
            <a:r>
              <a:rPr lang="en-IN" sz="2400" kern="0" dirty="0" smtClean="0">
                <a:cs typeface="+mn-cs"/>
              </a:rPr>
              <a:t>with F(0, 0) = s and sends </a:t>
            </a:r>
            <a:r>
              <a:rPr lang="en-IN" sz="2400" kern="0" dirty="0" err="1" smtClean="0">
                <a:solidFill>
                  <a:srgbClr val="FF0000"/>
                </a:solidFill>
                <a:cs typeface="+mn-cs"/>
              </a:rPr>
              <a:t>f</a:t>
            </a:r>
            <a:r>
              <a:rPr lang="en-IN" sz="2400" kern="0" baseline="-25000" dirty="0" err="1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(y) = F(</a:t>
            </a:r>
            <a:r>
              <a:rPr lang="en-IN" sz="2400" kern="0" dirty="0" err="1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, y) to P</a:t>
            </a:r>
            <a:r>
              <a:rPr lang="en-IN" sz="2400" kern="0" baseline="-25000" dirty="0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 </a:t>
            </a:r>
            <a:r>
              <a:rPr lang="en-IN" sz="2400" kern="0" dirty="0" smtClean="0">
                <a:cs typeface="+mn-cs"/>
              </a:rPr>
              <a:t> 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" name="Group 40"/>
          <p:cNvGrpSpPr/>
          <p:nvPr/>
        </p:nvGrpSpPr>
        <p:grpSpPr>
          <a:xfrm>
            <a:off x="2214546" y="928670"/>
            <a:ext cx="5214974" cy="578244"/>
            <a:chOff x="285720" y="1000108"/>
            <a:chExt cx="9837087" cy="578244"/>
          </a:xfrm>
        </p:grpSpPr>
        <p:sp>
          <p:nvSpPr>
            <p:cNvPr id="10" name="Rectangle 9"/>
            <p:cNvSpPr/>
            <p:nvPr/>
          </p:nvSpPr>
          <p:spPr>
            <a:xfrm>
              <a:off x="285720" y="1000108"/>
              <a:ext cx="8643998" cy="578244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2"/>
            <p:cNvSpPr txBox="1">
              <a:spLocks noChangeArrowheads="1"/>
            </p:cNvSpPr>
            <p:nvPr/>
          </p:nvSpPr>
          <p:spPr bwMode="auto">
            <a:xfrm>
              <a:off x="1050215" y="1078286"/>
              <a:ext cx="9072592" cy="5000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noProof="0" dirty="0" smtClean="0">
                  <a:cs typeface="+mn-cs"/>
                </a:rPr>
                <a:t> </a:t>
              </a:r>
              <a:r>
                <a:rPr lang="en-IN" sz="2400" kern="0" dirty="0" smtClean="0">
                  <a:cs typeface="+mn-cs"/>
                </a:rPr>
                <a:t>Sharing Phase, 2 Rounds</a:t>
              </a:r>
              <a:endParaRPr kumimoji="0" lang="en-IN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4" name="Rectangle 13"/>
          <p:cNvSpPr/>
          <p:nvPr/>
        </p:nvSpPr>
        <p:spPr>
          <a:xfrm>
            <a:off x="-32" y="1538575"/>
            <a:ext cx="17748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00FF"/>
                </a:solidFill>
              </a:rPr>
              <a:t> Round 1: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142844" y="3000372"/>
            <a:ext cx="878684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P</a:t>
            </a:r>
            <a:r>
              <a:rPr lang="en-IN" sz="2400" kern="0" baseline="-25000" dirty="0" smtClean="0">
                <a:cs typeface="+mn-cs"/>
              </a:rPr>
              <a:t>i</a:t>
            </a:r>
            <a:r>
              <a:rPr lang="en-IN" sz="2400" kern="0" dirty="0" smtClean="0">
                <a:cs typeface="+mn-cs"/>
              </a:rPr>
              <a:t> executes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Round 1 </a:t>
            </a:r>
            <a:r>
              <a:rPr lang="en-IN" sz="2400" kern="0" dirty="0" smtClean="0">
                <a:cs typeface="+mn-cs"/>
              </a:rPr>
              <a:t>of sharing phase of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2 Round WSS</a:t>
            </a:r>
            <a:r>
              <a:rPr lang="en-IN" sz="2400" kern="0" dirty="0" smtClean="0">
                <a:cs typeface="+mn-cs"/>
              </a:rPr>
              <a:t> to share a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random degree-t polynomial </a:t>
            </a:r>
            <a:r>
              <a:rPr lang="en-IN" sz="2400" kern="0" dirty="0" err="1" smtClean="0">
                <a:solidFill>
                  <a:srgbClr val="0000FF"/>
                </a:solidFill>
                <a:cs typeface="+mn-cs"/>
              </a:rPr>
              <a:t>g</a:t>
            </a:r>
            <a:r>
              <a:rPr lang="en-IN" sz="2400" kern="0" baseline="-25000" dirty="0" err="1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(y)</a:t>
            </a:r>
            <a:r>
              <a:rPr lang="en-IN" sz="2400" kern="0" dirty="0" smtClean="0">
                <a:cs typeface="+mn-cs"/>
              </a:rPr>
              <a:t> --- </a:t>
            </a:r>
            <a:r>
              <a:rPr lang="en-IN" sz="2400" kern="0" dirty="0" err="1" smtClean="0">
                <a:solidFill>
                  <a:srgbClr val="FF0000"/>
                </a:solidFill>
                <a:cs typeface="+mn-cs"/>
              </a:rPr>
              <a:t>WSS</a:t>
            </a:r>
            <a:r>
              <a:rPr lang="en-IN" sz="2400" kern="0" baseline="30000" dirty="0" err="1" smtClean="0">
                <a:solidFill>
                  <a:srgbClr val="FF0000"/>
                </a:solidFill>
                <a:cs typeface="+mn-cs"/>
              </a:rPr>
              <a:t>P</a:t>
            </a:r>
            <a:r>
              <a:rPr lang="en-IN" sz="2400" kern="0" baseline="-5000" dirty="0" err="1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400" kern="0" dirty="0" smtClean="0">
                <a:cs typeface="+mn-cs"/>
              </a:rPr>
              <a:t> 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1406" y="4110343"/>
            <a:ext cx="2643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00FF"/>
                </a:solidFill>
              </a:rPr>
              <a:t> Round 2: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214282" y="4681847"/>
            <a:ext cx="871540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Party P</a:t>
            </a:r>
            <a:r>
              <a:rPr lang="en-IN" sz="2400" kern="0" baseline="-25000" dirty="0" smtClean="0">
                <a:cs typeface="+mn-cs"/>
              </a:rPr>
              <a:t>i</a:t>
            </a:r>
            <a:r>
              <a:rPr lang="en-IN" sz="2400" kern="0" dirty="0" smtClean="0">
                <a:cs typeface="+mn-cs"/>
              </a:rPr>
              <a:t> broadcasts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214282" y="5857892"/>
            <a:ext cx="871540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The parties execute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Round 2 of sharing phase </a:t>
            </a:r>
            <a:r>
              <a:rPr lang="en-IN" sz="2400" kern="0" dirty="0" smtClean="0">
                <a:cs typeface="+mn-cs"/>
              </a:rPr>
              <a:t>of each </a:t>
            </a:r>
            <a:r>
              <a:rPr lang="en-IN" sz="2400" kern="0" dirty="0" err="1" smtClean="0">
                <a:solidFill>
                  <a:srgbClr val="0000FF"/>
                </a:solidFill>
              </a:rPr>
              <a:t>WSS</a:t>
            </a:r>
            <a:r>
              <a:rPr lang="en-IN" sz="2400" kern="0" baseline="30000" dirty="0" err="1" smtClean="0">
                <a:solidFill>
                  <a:srgbClr val="0000FF"/>
                </a:solidFill>
              </a:rPr>
              <a:t>P</a:t>
            </a:r>
            <a:r>
              <a:rPr lang="en-IN" sz="2400" kern="0" baseline="-5000" dirty="0" err="1" smtClean="0">
                <a:solidFill>
                  <a:srgbClr val="0000FF"/>
                </a:solidFill>
              </a:rPr>
              <a:t>i</a:t>
            </a:r>
            <a:r>
              <a:rPr lang="en-IN" sz="2400" kern="0" baseline="-5000" dirty="0" smtClean="0"/>
              <a:t> </a:t>
            </a:r>
            <a:r>
              <a:rPr lang="en-IN" sz="2400" kern="0" dirty="0" smtClean="0">
                <a:cs typeface="+mn-cs"/>
              </a:rPr>
              <a:t>.  Let 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WSS-</a:t>
            </a:r>
            <a:r>
              <a:rPr lang="en-IN" sz="2400" kern="0" dirty="0" err="1" smtClean="0">
                <a:solidFill>
                  <a:srgbClr val="0000FF"/>
                </a:solidFill>
                <a:cs typeface="+mn-cs"/>
              </a:rPr>
              <a:t>SH</a:t>
            </a:r>
            <a:r>
              <a:rPr lang="en-IN" sz="2400" kern="0" baseline="-25000" dirty="0" err="1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 </a:t>
            </a:r>
            <a:r>
              <a:rPr lang="en-IN" sz="2400" kern="0" dirty="0" smtClean="0">
                <a:cs typeface="+mn-cs"/>
              </a:rPr>
              <a:t>denote the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SH created in </a:t>
            </a:r>
            <a:r>
              <a:rPr lang="en-IN" sz="2400" kern="0" dirty="0" err="1" smtClean="0">
                <a:solidFill>
                  <a:srgbClr val="0000FF"/>
                </a:solidFill>
              </a:rPr>
              <a:t>WSS</a:t>
            </a:r>
            <a:r>
              <a:rPr lang="en-IN" sz="2400" kern="0" baseline="30000" dirty="0" err="1" smtClean="0">
                <a:solidFill>
                  <a:srgbClr val="0000FF"/>
                </a:solidFill>
              </a:rPr>
              <a:t>P</a:t>
            </a:r>
            <a:r>
              <a:rPr lang="en-IN" sz="2400" kern="0" baseline="-5000" dirty="0" err="1" smtClean="0">
                <a:solidFill>
                  <a:srgbClr val="0000FF"/>
                </a:solidFill>
              </a:rPr>
              <a:t>i</a:t>
            </a:r>
            <a:r>
              <a:rPr lang="en-IN" sz="2400" kern="0" baseline="-5000" dirty="0" smtClean="0"/>
              <a:t>.</a:t>
            </a:r>
            <a:r>
              <a:rPr lang="en-IN" sz="2400" kern="0" dirty="0" smtClean="0">
                <a:cs typeface="+mn-cs"/>
              </a:rPr>
              <a:t>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14348" y="5181913"/>
            <a:ext cx="364333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solidFill>
                  <a:srgbClr val="000000"/>
                </a:solidFill>
              </a:rPr>
              <a:t>- </a:t>
            </a:r>
            <a:r>
              <a:rPr lang="en-IN" sz="2400" kern="0" dirty="0" smtClean="0">
                <a:solidFill>
                  <a:srgbClr val="FF0000"/>
                </a:solidFill>
              </a:rPr>
              <a:t>h</a:t>
            </a:r>
            <a:r>
              <a:rPr lang="en-IN" sz="2400" kern="0" baseline="-25000" dirty="0" smtClean="0">
                <a:solidFill>
                  <a:srgbClr val="FF0000"/>
                </a:solidFill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</a:rPr>
              <a:t>(y) = </a:t>
            </a:r>
            <a:r>
              <a:rPr lang="en-IN" sz="2400" kern="0" dirty="0" err="1" smtClean="0">
                <a:solidFill>
                  <a:srgbClr val="FF0000"/>
                </a:solidFill>
              </a:rPr>
              <a:t>f</a:t>
            </a:r>
            <a:r>
              <a:rPr lang="en-IN" sz="2400" kern="0" baseline="-25000" dirty="0" err="1" smtClean="0">
                <a:solidFill>
                  <a:srgbClr val="FF0000"/>
                </a:solidFill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</a:rPr>
              <a:t>(y) + </a:t>
            </a:r>
            <a:r>
              <a:rPr lang="en-IN" sz="2400" kern="0" dirty="0" err="1" smtClean="0">
                <a:solidFill>
                  <a:srgbClr val="FF0000"/>
                </a:solidFill>
              </a:rPr>
              <a:t>g</a:t>
            </a:r>
            <a:r>
              <a:rPr lang="en-IN" sz="2400" kern="0" baseline="-25000" dirty="0" err="1" smtClean="0">
                <a:solidFill>
                  <a:srgbClr val="FF0000"/>
                </a:solidFill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</a:rPr>
              <a:t>(y)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214842" y="5148876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solidFill>
                  <a:srgbClr val="000000"/>
                </a:solidFill>
              </a:rPr>
              <a:t>- </a:t>
            </a:r>
            <a:r>
              <a:rPr lang="en-IN" sz="2400" kern="0" dirty="0" err="1" smtClean="0">
                <a:solidFill>
                  <a:srgbClr val="0000FF"/>
                </a:solidFill>
              </a:rPr>
              <a:t>a</a:t>
            </a:r>
            <a:r>
              <a:rPr lang="en-IN" sz="2400" kern="0" baseline="-25000" dirty="0" err="1" smtClean="0">
                <a:solidFill>
                  <a:srgbClr val="0000FF"/>
                </a:solidFill>
              </a:rPr>
              <a:t>ji</a:t>
            </a:r>
            <a:r>
              <a:rPr lang="en-IN" sz="2400" kern="0" dirty="0" smtClean="0">
                <a:solidFill>
                  <a:srgbClr val="0000FF"/>
                </a:solidFill>
              </a:rPr>
              <a:t> = </a:t>
            </a:r>
            <a:r>
              <a:rPr lang="en-IN" sz="2400" kern="0" dirty="0" err="1" smtClean="0">
                <a:solidFill>
                  <a:srgbClr val="0000FF"/>
                </a:solidFill>
              </a:rPr>
              <a:t>f</a:t>
            </a:r>
            <a:r>
              <a:rPr lang="en-IN" sz="2400" kern="0" baseline="-25000" dirty="0" err="1" smtClean="0">
                <a:solidFill>
                  <a:srgbClr val="0000FF"/>
                </a:solidFill>
              </a:rPr>
              <a:t>j</a:t>
            </a:r>
            <a:r>
              <a:rPr lang="en-IN" sz="2400" kern="0" dirty="0" smtClean="0">
                <a:solidFill>
                  <a:srgbClr val="0000FF"/>
                </a:solidFill>
              </a:rPr>
              <a:t>(</a:t>
            </a:r>
            <a:r>
              <a:rPr lang="en-IN" sz="2400" kern="0" dirty="0" err="1" smtClean="0">
                <a:solidFill>
                  <a:srgbClr val="0000FF"/>
                </a:solidFill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</a:rPr>
              <a:t>) + </a:t>
            </a:r>
            <a:r>
              <a:rPr lang="en-IN" sz="2400" kern="0" dirty="0" err="1" smtClean="0">
                <a:solidFill>
                  <a:srgbClr val="0000FF"/>
                </a:solidFill>
              </a:rPr>
              <a:t>g</a:t>
            </a:r>
            <a:r>
              <a:rPr lang="en-IN" sz="2400" kern="0" baseline="-25000" dirty="0" err="1" smtClean="0">
                <a:solidFill>
                  <a:srgbClr val="0000FF"/>
                </a:solidFill>
              </a:rPr>
              <a:t>j</a:t>
            </a:r>
            <a:r>
              <a:rPr lang="en-IN" sz="2400" kern="0" dirty="0" smtClean="0">
                <a:solidFill>
                  <a:srgbClr val="0000FF"/>
                </a:solidFill>
              </a:rPr>
              <a:t>(</a:t>
            </a:r>
            <a:r>
              <a:rPr lang="en-IN" sz="2400" kern="0" dirty="0" err="1" smtClean="0">
                <a:solidFill>
                  <a:srgbClr val="0000FF"/>
                </a:solidFill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</a:rPr>
              <a:t>)  = </a:t>
            </a:r>
            <a:r>
              <a:rPr lang="en-IN" sz="2400" kern="0" dirty="0" err="1" smtClean="0">
                <a:solidFill>
                  <a:srgbClr val="0000FF"/>
                </a:solidFill>
              </a:rPr>
              <a:t>f</a:t>
            </a:r>
            <a:r>
              <a:rPr lang="en-IN" sz="2400" kern="0" baseline="-25000" dirty="0" err="1" smtClean="0">
                <a:solidFill>
                  <a:srgbClr val="0000FF"/>
                </a:solidFill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</a:rPr>
              <a:t>(j) + </a:t>
            </a:r>
            <a:r>
              <a:rPr lang="en-IN" sz="2400" kern="0" dirty="0" err="1" smtClean="0">
                <a:solidFill>
                  <a:srgbClr val="0000FF"/>
                </a:solidFill>
              </a:rPr>
              <a:t>g</a:t>
            </a:r>
            <a:r>
              <a:rPr lang="en-IN" sz="2400" kern="0" baseline="-25000" dirty="0" err="1" smtClean="0">
                <a:solidFill>
                  <a:srgbClr val="0000FF"/>
                </a:solidFill>
              </a:rPr>
              <a:t>j</a:t>
            </a:r>
            <a:r>
              <a:rPr lang="en-IN" sz="2400" kern="0" dirty="0" smtClean="0">
                <a:solidFill>
                  <a:srgbClr val="0000FF"/>
                </a:solidFill>
              </a:rPr>
              <a:t>(</a:t>
            </a:r>
            <a:r>
              <a:rPr lang="en-IN" sz="2400" kern="0" dirty="0" err="1" smtClean="0">
                <a:solidFill>
                  <a:srgbClr val="0000FF"/>
                </a:solidFill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</a:rPr>
              <a:t>)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15" grpId="0"/>
      <p:bldP spid="2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71414"/>
            <a:ext cx="8715436" cy="714380"/>
          </a:xfrm>
        </p:spPr>
        <p:txBody>
          <a:bodyPr/>
          <a:lstStyle/>
          <a:p>
            <a:pPr algn="l"/>
            <a:r>
              <a:rPr lang="en-US" sz="3200" dirty="0" smtClean="0">
                <a:solidFill>
                  <a:srgbClr val="009900"/>
                </a:solidFill>
                <a:latin typeface="Comic Sans MS" pitchFamily="66" charset="0"/>
              </a:rPr>
              <a:t>Statistical VSS, 2 Round Sharing, n = 3t + 1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500034" y="2000240"/>
            <a:ext cx="757239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 </a:t>
            </a:r>
            <a:endParaRPr kumimoji="0" lang="en-IN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57158" y="2428868"/>
            <a:ext cx="878684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P</a:t>
            </a:r>
            <a:r>
              <a:rPr lang="en-IN" sz="2400" kern="0" baseline="-25000" dirty="0" smtClean="0">
                <a:cs typeface="+mn-cs"/>
              </a:rPr>
              <a:t>i</a:t>
            </a:r>
            <a:r>
              <a:rPr lang="en-IN" sz="2400" kern="0" dirty="0" smtClean="0">
                <a:cs typeface="+mn-cs"/>
              </a:rPr>
              <a:t>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accepted</a:t>
            </a:r>
            <a:r>
              <a:rPr lang="en-IN" sz="2400" kern="0" dirty="0" smtClean="0">
                <a:cs typeface="+mn-cs"/>
              </a:rPr>
              <a:t> by </a:t>
            </a:r>
            <a:r>
              <a:rPr lang="en-IN" sz="2400" kern="0" dirty="0" err="1" smtClean="0">
                <a:cs typeface="+mn-cs"/>
              </a:rPr>
              <a:t>P</a:t>
            </a:r>
            <a:r>
              <a:rPr lang="en-IN" sz="2400" kern="0" baseline="-25000" dirty="0" err="1" smtClean="0">
                <a:cs typeface="+mn-cs"/>
              </a:rPr>
              <a:t>j</a:t>
            </a:r>
            <a:r>
              <a:rPr lang="en-IN" sz="2400" kern="0" dirty="0" smtClean="0">
                <a:cs typeface="+mn-cs"/>
              </a:rPr>
              <a:t> if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h</a:t>
            </a:r>
            <a:r>
              <a:rPr lang="en-IN" sz="2400" kern="0" baseline="-25000" dirty="0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(j) = </a:t>
            </a:r>
            <a:r>
              <a:rPr lang="en-IN" sz="2400" kern="0" dirty="0" err="1" smtClean="0">
                <a:solidFill>
                  <a:srgbClr val="0000FF"/>
                </a:solidFill>
                <a:cs typeface="+mn-cs"/>
              </a:rPr>
              <a:t>a</a:t>
            </a:r>
            <a:r>
              <a:rPr lang="en-IN" sz="2400" kern="0" baseline="-25000" dirty="0" err="1" smtClean="0">
                <a:solidFill>
                  <a:srgbClr val="0000FF"/>
                </a:solidFill>
                <a:cs typeface="+mn-cs"/>
              </a:rPr>
              <a:t>ij</a:t>
            </a:r>
            <a:r>
              <a:rPr lang="en-IN" sz="2400" kern="0" dirty="0" smtClean="0">
                <a:cs typeface="+mn-cs"/>
              </a:rPr>
              <a:t>  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" name="Group 40"/>
          <p:cNvGrpSpPr/>
          <p:nvPr/>
        </p:nvGrpSpPr>
        <p:grpSpPr>
          <a:xfrm>
            <a:off x="2428860" y="928670"/>
            <a:ext cx="4311273" cy="578244"/>
            <a:chOff x="285720" y="1000108"/>
            <a:chExt cx="9383564" cy="578244"/>
          </a:xfrm>
        </p:grpSpPr>
        <p:sp>
          <p:nvSpPr>
            <p:cNvPr id="10" name="Rectangle 9"/>
            <p:cNvSpPr/>
            <p:nvPr/>
          </p:nvSpPr>
          <p:spPr>
            <a:xfrm>
              <a:off x="285720" y="1000108"/>
              <a:ext cx="8643998" cy="578244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2"/>
            <p:cNvSpPr txBox="1">
              <a:spLocks noChangeArrowheads="1"/>
            </p:cNvSpPr>
            <p:nvPr/>
          </p:nvSpPr>
          <p:spPr bwMode="auto">
            <a:xfrm>
              <a:off x="596692" y="1078286"/>
              <a:ext cx="9072592" cy="5000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noProof="0" dirty="0" smtClean="0">
                  <a:cs typeface="+mn-cs"/>
                </a:rPr>
                <a:t> </a:t>
              </a:r>
              <a:r>
                <a:rPr lang="en-IN" sz="2400" kern="0" dirty="0" smtClean="0">
                  <a:cs typeface="+mn-cs"/>
                </a:rPr>
                <a:t>Sharing Phase, 2 Rounds</a:t>
              </a:r>
              <a:endParaRPr kumimoji="0" lang="en-IN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4" name="Rectangle 13"/>
          <p:cNvSpPr/>
          <p:nvPr/>
        </p:nvSpPr>
        <p:spPr>
          <a:xfrm>
            <a:off x="71406" y="1752889"/>
            <a:ext cx="62865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00FF"/>
                </a:solidFill>
              </a:rPr>
              <a:t> Local Computation (by Each Party) :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357158" y="3143248"/>
            <a:ext cx="878684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err="1" smtClean="0">
                <a:solidFill>
                  <a:srgbClr val="0000FF"/>
                </a:solidFill>
                <a:cs typeface="+mn-cs"/>
              </a:rPr>
              <a:t>Accept</a:t>
            </a:r>
            <a:r>
              <a:rPr lang="en-IN" sz="2400" kern="0" baseline="-25000" dirty="0" err="1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IN" sz="2400" kern="0" dirty="0" smtClean="0">
                <a:cs typeface="+mn-cs"/>
              </a:rPr>
              <a:t> = set of all parties that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accepted party P</a:t>
            </a:r>
            <a:r>
              <a:rPr lang="en-IN" sz="2400" kern="0" baseline="-25000" dirty="0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IN" sz="2400" kern="0" dirty="0" smtClean="0">
                <a:cs typeface="+mn-cs"/>
              </a:rPr>
              <a:t>  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357158" y="3857628"/>
            <a:ext cx="878684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VSS-SH 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  <a:sym typeface="Symbol"/>
              </a:rPr>
              <a:t> P</a:t>
            </a:r>
            <a:r>
              <a:rPr lang="en-IN" sz="2400" kern="0" baseline="-25000" dirty="0" smtClean="0">
                <a:solidFill>
                  <a:srgbClr val="FF0000"/>
                </a:solidFill>
                <a:cs typeface="+mn-cs"/>
                <a:sym typeface="Symbol"/>
              </a:rPr>
              <a:t>i</a:t>
            </a:r>
            <a:r>
              <a:rPr lang="en-IN" sz="2400" kern="0" dirty="0" smtClean="0">
                <a:cs typeface="+mn-cs"/>
                <a:sym typeface="Symbol"/>
              </a:rPr>
              <a:t> if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  <a:sym typeface="Symbol"/>
              </a:rPr>
              <a:t>|</a:t>
            </a:r>
            <a:r>
              <a:rPr lang="en-IN" sz="2400" kern="0" dirty="0" err="1" smtClean="0">
                <a:solidFill>
                  <a:srgbClr val="FF0000"/>
                </a:solidFill>
                <a:cs typeface="+mn-cs"/>
              </a:rPr>
              <a:t>Accept</a:t>
            </a:r>
            <a:r>
              <a:rPr lang="en-IN" sz="2400" kern="0" baseline="-25000" dirty="0" err="1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| ≥ 2t + 1  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357158" y="4643446"/>
            <a:ext cx="878684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For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P</a:t>
            </a:r>
            <a:r>
              <a:rPr lang="en-IN" sz="2400" kern="0" baseline="-25000" dirty="0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  <a:sym typeface="Symbol"/>
              </a:rPr>
              <a:t>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VSS-SH</a:t>
            </a:r>
            <a:r>
              <a:rPr lang="en-IN" sz="2400" kern="0" dirty="0" smtClean="0">
                <a:cs typeface="+mn-cs"/>
              </a:rPr>
              <a:t>, if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|VSS-SH  WSS-</a:t>
            </a:r>
            <a:r>
              <a:rPr lang="en-IN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SH</a:t>
            </a:r>
            <a:r>
              <a:rPr lang="en-IN" sz="24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  </a:t>
            </a:r>
            <a:r>
              <a:rPr lang="en-IN" sz="2400" kern="0" dirty="0" err="1" smtClean="0">
                <a:solidFill>
                  <a:srgbClr val="0000FF"/>
                </a:solidFill>
                <a:cs typeface="+mn-cs"/>
              </a:rPr>
              <a:t>Accept</a:t>
            </a:r>
            <a:r>
              <a:rPr lang="en-IN" sz="2400" kern="0" baseline="-25000" dirty="0" err="1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| ≤ 2t </a:t>
            </a:r>
            <a:r>
              <a:rPr lang="en-IN" sz="2400" kern="0" dirty="0" smtClean="0">
                <a:cs typeface="+mn-cs"/>
              </a:rPr>
              <a:t>then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remove P</a:t>
            </a:r>
            <a:r>
              <a:rPr lang="en-IN" sz="2400" kern="0" baseline="-25000" dirty="0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 from VSS-SH</a:t>
            </a:r>
            <a:r>
              <a:rPr lang="en-IN" sz="2400" kern="0" dirty="0" smtClean="0">
                <a:cs typeface="+mn-cs"/>
              </a:rPr>
              <a:t>  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357190" y="5715016"/>
            <a:ext cx="878684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If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final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|VSS-SH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| ≤ 2t </a:t>
            </a:r>
            <a:r>
              <a:rPr lang="en-IN" sz="2400" kern="0" dirty="0" smtClean="0">
                <a:cs typeface="+mn-cs"/>
              </a:rPr>
              <a:t>then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discard D</a:t>
            </a:r>
            <a:r>
              <a:rPr lang="en-IN" sz="2400" kern="0" dirty="0" smtClean="0">
                <a:cs typeface="+mn-cs"/>
              </a:rPr>
              <a:t>  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" name="Group 15"/>
          <p:cNvGrpSpPr/>
          <p:nvPr/>
        </p:nvGrpSpPr>
        <p:grpSpPr>
          <a:xfrm>
            <a:off x="1785918" y="3151287"/>
            <a:ext cx="6572296" cy="2206539"/>
            <a:chOff x="3252811" y="3286124"/>
            <a:chExt cx="5857884" cy="894528"/>
          </a:xfrm>
        </p:grpSpPr>
        <p:sp>
          <p:nvSpPr>
            <p:cNvPr id="17" name="Rounded Rectangular Callout 16"/>
            <p:cNvSpPr/>
            <p:nvPr/>
          </p:nvSpPr>
          <p:spPr>
            <a:xfrm>
              <a:off x="3286116" y="3286124"/>
              <a:ext cx="5643602" cy="894528"/>
            </a:xfrm>
            <a:prstGeom prst="wedgeRound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2"/>
            <p:cNvSpPr txBox="1">
              <a:spLocks noChangeArrowheads="1"/>
            </p:cNvSpPr>
            <p:nvPr/>
          </p:nvSpPr>
          <p:spPr bwMode="auto">
            <a:xfrm>
              <a:off x="3252811" y="3311826"/>
              <a:ext cx="5857884" cy="838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§"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dirty="0" smtClean="0">
                  <a:solidFill>
                    <a:srgbClr val="0000FF"/>
                  </a:solidFill>
                  <a:cs typeface="+mn-cs"/>
                </a:rPr>
                <a:t> Protocol is similar to the 3 round perfect VSS of [FGGPR06, KKK08] </a:t>
              </a:r>
            </a:p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§"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dirty="0" smtClean="0">
                  <a:solidFill>
                    <a:srgbClr val="0000FF"/>
                  </a:solidFill>
                  <a:cs typeface="+mn-cs"/>
                </a:rPr>
                <a:t> Instead of doing verification point-wise, we do verification on polynomials</a:t>
              </a:r>
            </a:p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§"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dirty="0" smtClean="0">
                  <a:solidFill>
                    <a:srgbClr val="0000FF"/>
                  </a:solidFill>
                  <a:cs typeface="+mn-cs"/>
                </a:rPr>
                <a:t> No third round to resolve conflicts </a:t>
              </a:r>
              <a:endParaRPr lang="en-IN" sz="2000" kern="0" dirty="0" smtClean="0">
                <a:solidFill>
                  <a:srgbClr val="0000FF"/>
                </a:solidFill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14282" y="1428736"/>
            <a:ext cx="8643998" cy="29289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-24"/>
            <a:ext cx="8715436" cy="714380"/>
          </a:xfrm>
        </p:spPr>
        <p:txBody>
          <a:bodyPr/>
          <a:lstStyle/>
          <a:p>
            <a:pPr algn="l"/>
            <a:r>
              <a:rPr lang="en-US" sz="3200" dirty="0" smtClean="0">
                <a:solidFill>
                  <a:srgbClr val="009900"/>
                </a:solidFill>
                <a:latin typeface="Comic Sans MS" pitchFamily="66" charset="0"/>
              </a:rPr>
              <a:t>Statistical VSS, 2 Round Sharing, n = 3t + 1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500034" y="2000240"/>
            <a:ext cx="757239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 </a:t>
            </a:r>
            <a:endParaRPr kumimoji="0" lang="en-IN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500034" y="1928802"/>
            <a:ext cx="878684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000" kern="0" dirty="0" smtClean="0">
                <a:cs typeface="+mn-cs"/>
              </a:rPr>
              <a:t>P</a:t>
            </a:r>
            <a:r>
              <a:rPr lang="en-IN" sz="2000" kern="0" baseline="-25000" dirty="0" smtClean="0">
                <a:cs typeface="+mn-cs"/>
              </a:rPr>
              <a:t>i</a:t>
            </a:r>
            <a:r>
              <a:rPr lang="en-IN" sz="2000" kern="0" dirty="0" smtClean="0">
                <a:cs typeface="+mn-cs"/>
              </a:rPr>
              <a:t> is said to be accepted by </a:t>
            </a:r>
            <a:r>
              <a:rPr lang="en-IN" sz="2000" kern="0" dirty="0" err="1" smtClean="0">
                <a:cs typeface="+mn-cs"/>
              </a:rPr>
              <a:t>P</a:t>
            </a:r>
            <a:r>
              <a:rPr lang="en-IN" sz="2000" kern="0" baseline="-25000" dirty="0" err="1" smtClean="0">
                <a:cs typeface="+mn-cs"/>
              </a:rPr>
              <a:t>j</a:t>
            </a:r>
            <a:r>
              <a:rPr lang="en-IN" sz="2000" kern="0" dirty="0" smtClean="0">
                <a:cs typeface="+mn-cs"/>
              </a:rPr>
              <a:t> if h</a:t>
            </a:r>
            <a:r>
              <a:rPr lang="en-IN" sz="2000" kern="0" baseline="-25000" dirty="0" smtClean="0">
                <a:cs typeface="+mn-cs"/>
              </a:rPr>
              <a:t>i</a:t>
            </a:r>
            <a:r>
              <a:rPr lang="en-IN" sz="2000" kern="0" dirty="0" smtClean="0">
                <a:cs typeface="+mn-cs"/>
              </a:rPr>
              <a:t>(j) = </a:t>
            </a:r>
            <a:r>
              <a:rPr lang="en-IN" sz="2000" kern="0" dirty="0" err="1" smtClean="0">
                <a:cs typeface="+mn-cs"/>
              </a:rPr>
              <a:t>a</a:t>
            </a:r>
            <a:r>
              <a:rPr lang="en-IN" sz="2000" kern="0" baseline="-25000" dirty="0" err="1" smtClean="0">
                <a:cs typeface="+mn-cs"/>
              </a:rPr>
              <a:t>ij</a:t>
            </a:r>
            <a:r>
              <a:rPr lang="en-IN" sz="2000" kern="0" dirty="0" smtClean="0">
                <a:cs typeface="+mn-cs"/>
              </a:rPr>
              <a:t>                     </a:t>
            </a:r>
            <a:endParaRPr kumimoji="0" lang="en-IN" sz="20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" name="Group 40"/>
          <p:cNvGrpSpPr/>
          <p:nvPr/>
        </p:nvGrpSpPr>
        <p:grpSpPr>
          <a:xfrm>
            <a:off x="1857356" y="779054"/>
            <a:ext cx="6199122" cy="578244"/>
            <a:chOff x="285720" y="1000108"/>
            <a:chExt cx="9451039" cy="578244"/>
          </a:xfrm>
        </p:grpSpPr>
        <p:sp>
          <p:nvSpPr>
            <p:cNvPr id="10" name="Rectangle 9"/>
            <p:cNvSpPr/>
            <p:nvPr/>
          </p:nvSpPr>
          <p:spPr>
            <a:xfrm>
              <a:off x="285720" y="1000108"/>
              <a:ext cx="8643998" cy="578244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2"/>
            <p:cNvSpPr txBox="1">
              <a:spLocks noChangeArrowheads="1"/>
            </p:cNvSpPr>
            <p:nvPr/>
          </p:nvSpPr>
          <p:spPr bwMode="auto">
            <a:xfrm>
              <a:off x="664166" y="1078286"/>
              <a:ext cx="9072593" cy="5000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noProof="0" dirty="0" smtClean="0">
                  <a:cs typeface="+mn-cs"/>
                </a:rPr>
                <a:t> Properties of VSS-SH for </a:t>
              </a:r>
              <a:r>
                <a:rPr lang="en-IN" sz="2400" kern="0" noProof="0" dirty="0" smtClean="0">
                  <a:solidFill>
                    <a:srgbClr val="0000FF"/>
                  </a:solidFill>
                  <a:cs typeface="+mn-cs"/>
                </a:rPr>
                <a:t>Honest D</a:t>
              </a:r>
              <a:endParaRPr kumimoji="0" lang="en-IN" sz="24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4" name="Rectangle 13"/>
          <p:cNvSpPr/>
          <p:nvPr/>
        </p:nvSpPr>
        <p:spPr>
          <a:xfrm>
            <a:off x="214282" y="1457254"/>
            <a:ext cx="65008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0000FF"/>
                </a:solidFill>
              </a:rPr>
              <a:t> Recall --- Local Computation (by Each Party) :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500034" y="2357430"/>
            <a:ext cx="878684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000" kern="0" dirty="0" err="1" smtClean="0">
                <a:cs typeface="+mn-cs"/>
              </a:rPr>
              <a:t>Accept</a:t>
            </a:r>
            <a:r>
              <a:rPr lang="en-IN" sz="2000" kern="0" baseline="-25000" dirty="0" err="1" smtClean="0">
                <a:cs typeface="+mn-cs"/>
              </a:rPr>
              <a:t>i</a:t>
            </a:r>
            <a:r>
              <a:rPr lang="en-IN" sz="2000" kern="0" dirty="0" smtClean="0">
                <a:cs typeface="+mn-cs"/>
              </a:rPr>
              <a:t> = set of all parties that accepted party P</a:t>
            </a:r>
            <a:r>
              <a:rPr lang="en-IN" sz="2000" kern="0" baseline="-25000" dirty="0" smtClean="0">
                <a:cs typeface="+mn-cs"/>
              </a:rPr>
              <a:t>i</a:t>
            </a:r>
            <a:r>
              <a:rPr lang="en-IN" sz="2000" kern="0" dirty="0" smtClean="0">
                <a:cs typeface="+mn-cs"/>
              </a:rPr>
              <a:t>                     </a:t>
            </a:r>
            <a:endParaRPr kumimoji="0" lang="en-IN" sz="20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500034" y="2786058"/>
            <a:ext cx="878684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000" kern="0" dirty="0" smtClean="0">
                <a:cs typeface="+mn-cs"/>
              </a:rPr>
              <a:t>VSS-SH  </a:t>
            </a:r>
            <a:r>
              <a:rPr lang="en-IN" sz="2000" kern="0" dirty="0" smtClean="0">
                <a:cs typeface="+mn-cs"/>
                <a:sym typeface="Symbol"/>
              </a:rPr>
              <a:t> P</a:t>
            </a:r>
            <a:r>
              <a:rPr lang="en-IN" sz="2000" kern="0" baseline="-25000" dirty="0" smtClean="0">
                <a:cs typeface="+mn-cs"/>
                <a:sym typeface="Symbol"/>
              </a:rPr>
              <a:t>i</a:t>
            </a:r>
            <a:r>
              <a:rPr lang="en-IN" sz="2000" kern="0" dirty="0" smtClean="0">
                <a:cs typeface="+mn-cs"/>
                <a:sym typeface="Symbol"/>
              </a:rPr>
              <a:t> if |</a:t>
            </a:r>
            <a:r>
              <a:rPr lang="en-IN" sz="2000" kern="0" dirty="0" err="1" smtClean="0">
                <a:cs typeface="+mn-cs"/>
              </a:rPr>
              <a:t>Accept</a:t>
            </a:r>
            <a:r>
              <a:rPr lang="en-IN" sz="2000" kern="0" baseline="-25000" dirty="0" err="1" smtClean="0">
                <a:cs typeface="+mn-cs"/>
              </a:rPr>
              <a:t>i</a:t>
            </a:r>
            <a:r>
              <a:rPr lang="en-IN" sz="2000" kern="0" dirty="0" smtClean="0">
                <a:cs typeface="+mn-cs"/>
              </a:rPr>
              <a:t>| ≥ 2t + 1                     </a:t>
            </a:r>
            <a:endParaRPr kumimoji="0" lang="en-IN" sz="20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500034" y="3214686"/>
            <a:ext cx="878684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000" kern="0" dirty="0" smtClean="0">
                <a:cs typeface="+mn-cs"/>
              </a:rPr>
              <a:t>For P</a:t>
            </a:r>
            <a:r>
              <a:rPr lang="en-IN" sz="2000" kern="0" baseline="-25000" dirty="0" smtClean="0">
                <a:cs typeface="+mn-cs"/>
              </a:rPr>
              <a:t>i</a:t>
            </a:r>
            <a:r>
              <a:rPr lang="en-IN" sz="2000" kern="0" dirty="0" smtClean="0">
                <a:cs typeface="+mn-cs"/>
              </a:rPr>
              <a:t> </a:t>
            </a:r>
            <a:r>
              <a:rPr lang="en-IN" sz="2000" kern="0" dirty="0" smtClean="0">
                <a:cs typeface="+mn-cs"/>
                <a:sym typeface="Symbol"/>
              </a:rPr>
              <a:t> </a:t>
            </a:r>
            <a:r>
              <a:rPr lang="en-IN" sz="2000" kern="0" dirty="0" smtClean="0">
                <a:cs typeface="+mn-cs"/>
              </a:rPr>
              <a:t>VSS-SH, if </a:t>
            </a:r>
            <a:r>
              <a:rPr lang="en-IN" sz="2000" kern="0" dirty="0" smtClean="0">
                <a:cs typeface="+mn-cs"/>
                <a:sym typeface="Symbol"/>
              </a:rPr>
              <a:t>|VSS-SH  WSS-</a:t>
            </a:r>
            <a:r>
              <a:rPr lang="en-IN" sz="2000" kern="0" dirty="0" err="1" smtClean="0">
                <a:cs typeface="+mn-cs"/>
                <a:sym typeface="Symbol"/>
              </a:rPr>
              <a:t>SH</a:t>
            </a:r>
            <a:r>
              <a:rPr lang="en-IN" sz="2000" kern="0" baseline="-25000" dirty="0" err="1" smtClean="0">
                <a:cs typeface="+mn-cs"/>
                <a:sym typeface="Symbol"/>
              </a:rPr>
              <a:t>i</a:t>
            </a:r>
            <a:r>
              <a:rPr lang="en-IN" sz="2000" kern="0" dirty="0" smtClean="0">
                <a:cs typeface="+mn-cs"/>
                <a:sym typeface="Symbol"/>
              </a:rPr>
              <a:t>  </a:t>
            </a:r>
            <a:r>
              <a:rPr lang="en-IN" sz="2000" kern="0" dirty="0" err="1" smtClean="0">
                <a:cs typeface="+mn-cs"/>
              </a:rPr>
              <a:t>Accept</a:t>
            </a:r>
            <a:r>
              <a:rPr lang="en-IN" sz="2000" kern="0" baseline="-25000" dirty="0" err="1" smtClean="0">
                <a:cs typeface="+mn-cs"/>
              </a:rPr>
              <a:t>i</a:t>
            </a:r>
            <a:r>
              <a:rPr lang="en-IN" sz="2000" kern="0" dirty="0" smtClean="0">
                <a:cs typeface="+mn-cs"/>
              </a:rPr>
              <a:t>| ≤ 2t then remove P</a:t>
            </a:r>
            <a:r>
              <a:rPr lang="en-IN" sz="2000" kern="0" baseline="-25000" dirty="0" smtClean="0">
                <a:cs typeface="+mn-cs"/>
              </a:rPr>
              <a:t>i</a:t>
            </a:r>
            <a:r>
              <a:rPr lang="en-IN" sz="2000" kern="0" dirty="0" smtClean="0">
                <a:cs typeface="+mn-cs"/>
              </a:rPr>
              <a:t> from VSS-SH                     </a:t>
            </a:r>
            <a:endParaRPr kumimoji="0" lang="en-IN" sz="20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500066" y="3929066"/>
            <a:ext cx="878684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000" kern="0" dirty="0" smtClean="0">
                <a:cs typeface="+mn-cs"/>
              </a:rPr>
              <a:t>If final </a:t>
            </a:r>
            <a:r>
              <a:rPr lang="en-IN" sz="2000" kern="0" dirty="0" smtClean="0">
                <a:cs typeface="+mn-cs"/>
                <a:sym typeface="Symbol"/>
              </a:rPr>
              <a:t>|VSS-SH</a:t>
            </a:r>
            <a:r>
              <a:rPr lang="en-IN" sz="2000" kern="0" dirty="0" smtClean="0">
                <a:cs typeface="+mn-cs"/>
              </a:rPr>
              <a:t>| ≤ 2t then discard D                     </a:t>
            </a:r>
            <a:endParaRPr kumimoji="0" lang="en-IN" sz="20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71406" y="4429132"/>
            <a:ext cx="878684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All honest parties will be present in VSS-SH </a:t>
            </a:r>
            <a:r>
              <a:rPr lang="en-IN" sz="2400" kern="0" dirty="0" smtClean="0">
                <a:cs typeface="+mn-cs"/>
              </a:rPr>
              <a:t>and so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an honest D</a:t>
            </a:r>
            <a:r>
              <a:rPr lang="en-IN" sz="2400" kern="0" dirty="0" smtClean="0">
                <a:cs typeface="+mn-cs"/>
              </a:rPr>
              <a:t> will not be discarded during sharing phase 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71438" y="5357826"/>
            <a:ext cx="907259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If a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corrupted P</a:t>
            </a:r>
            <a:r>
              <a:rPr lang="en-IN" sz="2400" kern="0" baseline="-25000" dirty="0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 VSS-SH </a:t>
            </a:r>
            <a:r>
              <a:rPr lang="en-IN" sz="2400" kern="0" dirty="0" smtClean="0">
                <a:cs typeface="+mn-cs"/>
                <a:sym typeface="Symbol"/>
              </a:rPr>
              <a:t>then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h</a:t>
            </a:r>
            <a:r>
              <a:rPr lang="en-IN" sz="2400" kern="0" baseline="-25000" dirty="0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(y) – </a:t>
            </a:r>
            <a:r>
              <a:rPr lang="en-IN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g</a:t>
            </a:r>
            <a:r>
              <a:rPr lang="en-IN" sz="24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(y) = </a:t>
            </a:r>
            <a:r>
              <a:rPr lang="en-IN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f</a:t>
            </a:r>
            <a:r>
              <a:rPr lang="en-IN" sz="24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(y) =  F(</a:t>
            </a:r>
            <a:r>
              <a:rPr lang="en-IN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, y)</a:t>
            </a:r>
            <a:r>
              <a:rPr lang="en-IN" sz="2400" kern="0" dirty="0" smtClean="0">
                <a:cs typeface="+mn-cs"/>
                <a:sym typeface="Symbol"/>
              </a:rPr>
              <a:t> </a:t>
            </a:r>
            <a:r>
              <a:rPr lang="en-IN" sz="2400" kern="0" dirty="0" smtClean="0">
                <a:cs typeface="+mn-cs"/>
              </a:rPr>
              <a:t> 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500034" y="5857892"/>
            <a:ext cx="8429652" cy="928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  <a:sym typeface="Symbol"/>
              </a:rPr>
              <a:t>There are at least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  <a:sym typeface="Symbol"/>
              </a:rPr>
              <a:t>(t + 1) honest parties </a:t>
            </a:r>
            <a:r>
              <a:rPr lang="en-IN" sz="2400" kern="0" dirty="0" smtClean="0">
                <a:cs typeface="+mn-cs"/>
                <a:sym typeface="Symbol"/>
              </a:rPr>
              <a:t>in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  <a:sym typeface="Symbol"/>
              </a:rPr>
              <a:t>  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(WSS-</a:t>
            </a:r>
            <a:r>
              <a:rPr lang="en-IN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SH</a:t>
            </a:r>
            <a:r>
              <a:rPr lang="en-IN" sz="24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  </a:t>
            </a:r>
            <a:r>
              <a:rPr lang="en-IN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Accept</a:t>
            </a:r>
            <a:r>
              <a:rPr lang="en-IN" sz="24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) </a:t>
            </a:r>
            <a:r>
              <a:rPr lang="en-IN" sz="2400" kern="0" dirty="0" smtClean="0">
                <a:cs typeface="+mn-cs"/>
                <a:sym typeface="Symbol"/>
              </a:rPr>
              <a:t>who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uniquely define </a:t>
            </a:r>
            <a:r>
              <a:rPr lang="en-IN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g</a:t>
            </a:r>
            <a:r>
              <a:rPr lang="en-IN" sz="24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(y) and </a:t>
            </a:r>
            <a:r>
              <a:rPr lang="en-IN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f</a:t>
            </a:r>
            <a:r>
              <a:rPr lang="en-IN" sz="24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(y)</a:t>
            </a:r>
            <a:r>
              <a:rPr lang="en-IN" sz="2400" kern="0" dirty="0" smtClean="0">
                <a:cs typeface="+mn-cs"/>
                <a:sym typeface="Symbol"/>
              </a:rPr>
              <a:t>  </a:t>
            </a:r>
            <a:r>
              <a:rPr lang="en-IN" sz="2400" kern="0" dirty="0" smtClean="0">
                <a:cs typeface="+mn-cs"/>
              </a:rPr>
              <a:t> 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0034" y="3214686"/>
            <a:ext cx="7929618" cy="7143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eaLnBrk="0" hangingPunct="0">
              <a:spcBef>
                <a:spcPct val="20000"/>
              </a:spcBef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000" kern="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For P</a:t>
            </a:r>
            <a:r>
              <a:rPr lang="en-IN" sz="2000" kern="0" baseline="-2500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i</a:t>
            </a:r>
            <a:r>
              <a:rPr lang="en-IN" sz="2000" kern="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 </a:t>
            </a:r>
            <a:r>
              <a:rPr lang="en-IN" sz="2000" kern="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  <a:sym typeface="Symbol"/>
              </a:rPr>
              <a:t> </a:t>
            </a:r>
            <a:r>
              <a:rPr lang="en-IN" sz="2000" kern="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VSS-SH, if </a:t>
            </a:r>
            <a:r>
              <a:rPr lang="en-IN" sz="2000" kern="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  <a:sym typeface="Symbol"/>
              </a:rPr>
              <a:t>|VSS-SH  WSS-</a:t>
            </a:r>
            <a:r>
              <a:rPr lang="en-IN" sz="2000" kern="0" dirty="0" err="1" smtClean="0">
                <a:solidFill>
                  <a:srgbClr val="000000"/>
                </a:solidFill>
                <a:latin typeface="Comic Sans MS" pitchFamily="66" charset="0"/>
                <a:cs typeface="Arial" charset="0"/>
                <a:sym typeface="Symbol"/>
              </a:rPr>
              <a:t>SH</a:t>
            </a:r>
            <a:r>
              <a:rPr lang="en-IN" sz="2000" kern="0" baseline="-25000" dirty="0" err="1" smtClean="0">
                <a:solidFill>
                  <a:srgbClr val="000000"/>
                </a:solidFill>
                <a:latin typeface="Comic Sans MS" pitchFamily="66" charset="0"/>
                <a:cs typeface="Arial" charset="0"/>
                <a:sym typeface="Symbol"/>
              </a:rPr>
              <a:t>i</a:t>
            </a:r>
            <a:r>
              <a:rPr lang="en-IN" sz="2000" kern="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  <a:sym typeface="Symbol"/>
              </a:rPr>
              <a:t>  </a:t>
            </a:r>
            <a:r>
              <a:rPr lang="en-IN" sz="2000" kern="0" dirty="0" err="1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Accept</a:t>
            </a:r>
            <a:r>
              <a:rPr lang="en-IN" sz="2000" kern="0" baseline="-25000" dirty="0" err="1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i</a:t>
            </a:r>
            <a:r>
              <a:rPr lang="en-IN" sz="2000" kern="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| ≤ 2t then remove P</a:t>
            </a:r>
            <a:r>
              <a:rPr lang="en-IN" sz="2000" kern="0" baseline="-2500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i</a:t>
            </a:r>
            <a:r>
              <a:rPr lang="en-IN" sz="2000" kern="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 from VSS-SH                     </a:t>
            </a:r>
            <a:endParaRPr lang="en-IN" sz="2000" kern="0" baseline="-25000" dirty="0">
              <a:solidFill>
                <a:srgbClr val="FF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42844" y="1285860"/>
            <a:ext cx="8643998" cy="29289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71414"/>
            <a:ext cx="8715436" cy="500066"/>
          </a:xfrm>
        </p:spPr>
        <p:txBody>
          <a:bodyPr/>
          <a:lstStyle/>
          <a:p>
            <a:pPr algn="l"/>
            <a:r>
              <a:rPr lang="en-US" sz="3200" dirty="0" smtClean="0">
                <a:solidFill>
                  <a:srgbClr val="009900"/>
                </a:solidFill>
                <a:latin typeface="Comic Sans MS" pitchFamily="66" charset="0"/>
              </a:rPr>
              <a:t>Statistical VSS, 2 Round Sharing, n = 3t + 1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500034" y="2000240"/>
            <a:ext cx="757239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 </a:t>
            </a:r>
            <a:endParaRPr kumimoji="0" lang="en-IN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500034" y="1785926"/>
            <a:ext cx="878684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000" kern="0" dirty="0" smtClean="0">
                <a:cs typeface="+mn-cs"/>
              </a:rPr>
              <a:t>P</a:t>
            </a:r>
            <a:r>
              <a:rPr lang="en-IN" sz="2000" kern="0" baseline="-25000" dirty="0" smtClean="0">
                <a:cs typeface="+mn-cs"/>
              </a:rPr>
              <a:t>i</a:t>
            </a:r>
            <a:r>
              <a:rPr lang="en-IN" sz="2000" kern="0" dirty="0" smtClean="0">
                <a:cs typeface="+mn-cs"/>
              </a:rPr>
              <a:t> is said to be accepted by </a:t>
            </a:r>
            <a:r>
              <a:rPr lang="en-IN" sz="2000" kern="0" dirty="0" err="1" smtClean="0">
                <a:cs typeface="+mn-cs"/>
              </a:rPr>
              <a:t>P</a:t>
            </a:r>
            <a:r>
              <a:rPr lang="en-IN" sz="2000" kern="0" baseline="-25000" dirty="0" err="1" smtClean="0">
                <a:cs typeface="+mn-cs"/>
              </a:rPr>
              <a:t>j</a:t>
            </a:r>
            <a:r>
              <a:rPr lang="en-IN" sz="2000" kern="0" dirty="0" smtClean="0">
                <a:cs typeface="+mn-cs"/>
              </a:rPr>
              <a:t> if h</a:t>
            </a:r>
            <a:r>
              <a:rPr lang="en-IN" sz="2000" kern="0" baseline="-25000" dirty="0" smtClean="0">
                <a:cs typeface="+mn-cs"/>
              </a:rPr>
              <a:t>i</a:t>
            </a:r>
            <a:r>
              <a:rPr lang="en-IN" sz="2000" kern="0" dirty="0" smtClean="0">
                <a:cs typeface="+mn-cs"/>
              </a:rPr>
              <a:t>(j) = </a:t>
            </a:r>
            <a:r>
              <a:rPr lang="en-IN" sz="2000" kern="0" dirty="0" err="1" smtClean="0">
                <a:cs typeface="+mn-cs"/>
              </a:rPr>
              <a:t>a</a:t>
            </a:r>
            <a:r>
              <a:rPr lang="en-IN" sz="2000" kern="0" baseline="-25000" dirty="0" err="1" smtClean="0">
                <a:cs typeface="+mn-cs"/>
              </a:rPr>
              <a:t>ij</a:t>
            </a:r>
            <a:r>
              <a:rPr lang="en-IN" sz="2000" kern="0" dirty="0" smtClean="0">
                <a:cs typeface="+mn-cs"/>
              </a:rPr>
              <a:t>                     </a:t>
            </a:r>
            <a:endParaRPr kumimoji="0" lang="en-IN" sz="20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" name="Group 40"/>
          <p:cNvGrpSpPr/>
          <p:nvPr/>
        </p:nvGrpSpPr>
        <p:grpSpPr>
          <a:xfrm>
            <a:off x="1500166" y="642918"/>
            <a:ext cx="6666451" cy="578244"/>
            <a:chOff x="285720" y="1000108"/>
            <a:chExt cx="9280419" cy="578244"/>
          </a:xfrm>
        </p:grpSpPr>
        <p:sp>
          <p:nvSpPr>
            <p:cNvPr id="10" name="Rectangle 9"/>
            <p:cNvSpPr/>
            <p:nvPr/>
          </p:nvSpPr>
          <p:spPr>
            <a:xfrm>
              <a:off x="285720" y="1000108"/>
              <a:ext cx="8643998" cy="578244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2"/>
            <p:cNvSpPr txBox="1">
              <a:spLocks noChangeArrowheads="1"/>
            </p:cNvSpPr>
            <p:nvPr/>
          </p:nvSpPr>
          <p:spPr bwMode="auto">
            <a:xfrm>
              <a:off x="493546" y="1078286"/>
              <a:ext cx="9072593" cy="5000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noProof="0" dirty="0" smtClean="0">
                  <a:cs typeface="+mn-cs"/>
                </a:rPr>
                <a:t> Properties of VSS-SH for </a:t>
              </a:r>
              <a:r>
                <a:rPr lang="en-IN" sz="2400" kern="0" noProof="0" dirty="0" smtClean="0">
                  <a:solidFill>
                    <a:srgbClr val="0000FF"/>
                  </a:solidFill>
                  <a:cs typeface="+mn-cs"/>
                </a:rPr>
                <a:t>Corrupted D</a:t>
              </a:r>
              <a:endParaRPr kumimoji="0" lang="en-IN" sz="24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4" name="Rectangle 13"/>
          <p:cNvSpPr/>
          <p:nvPr/>
        </p:nvSpPr>
        <p:spPr>
          <a:xfrm>
            <a:off x="214282" y="1314378"/>
            <a:ext cx="735811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b="1" dirty="0" smtClean="0">
                <a:solidFill>
                  <a:srgbClr val="0000FF"/>
                </a:solidFill>
              </a:rPr>
              <a:t> Recall --- Local Computation (by Each Party) :</a:t>
            </a:r>
            <a:endParaRPr lang="en-US" sz="2000" b="1" dirty="0">
              <a:solidFill>
                <a:srgbClr val="0000FF"/>
              </a:solidFill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500034" y="2214554"/>
            <a:ext cx="878684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000" kern="0" dirty="0" err="1" smtClean="0">
                <a:cs typeface="+mn-cs"/>
              </a:rPr>
              <a:t>Accept</a:t>
            </a:r>
            <a:r>
              <a:rPr lang="en-IN" sz="2000" kern="0" baseline="-25000" dirty="0" err="1" smtClean="0">
                <a:cs typeface="+mn-cs"/>
              </a:rPr>
              <a:t>i</a:t>
            </a:r>
            <a:r>
              <a:rPr lang="en-IN" sz="2000" kern="0" dirty="0" smtClean="0">
                <a:cs typeface="+mn-cs"/>
              </a:rPr>
              <a:t> = set of all parties that accepted party P</a:t>
            </a:r>
            <a:r>
              <a:rPr lang="en-IN" sz="2000" kern="0" baseline="-25000" dirty="0" smtClean="0">
                <a:cs typeface="+mn-cs"/>
              </a:rPr>
              <a:t>i</a:t>
            </a:r>
            <a:r>
              <a:rPr lang="en-IN" sz="2000" kern="0" dirty="0" smtClean="0">
                <a:cs typeface="+mn-cs"/>
              </a:rPr>
              <a:t>                     </a:t>
            </a:r>
            <a:endParaRPr kumimoji="0" lang="en-IN" sz="20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500034" y="2643182"/>
            <a:ext cx="878684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000" kern="0" dirty="0" smtClean="0">
                <a:cs typeface="+mn-cs"/>
              </a:rPr>
              <a:t>VSS-SH  </a:t>
            </a:r>
            <a:r>
              <a:rPr lang="en-IN" sz="2000" kern="0" dirty="0" smtClean="0">
                <a:cs typeface="+mn-cs"/>
                <a:sym typeface="Symbol"/>
              </a:rPr>
              <a:t> P</a:t>
            </a:r>
            <a:r>
              <a:rPr lang="en-IN" sz="2000" kern="0" baseline="-25000" dirty="0" smtClean="0">
                <a:cs typeface="+mn-cs"/>
                <a:sym typeface="Symbol"/>
              </a:rPr>
              <a:t>i</a:t>
            </a:r>
            <a:r>
              <a:rPr lang="en-IN" sz="2000" kern="0" dirty="0" smtClean="0">
                <a:cs typeface="+mn-cs"/>
                <a:sym typeface="Symbol"/>
              </a:rPr>
              <a:t> if |</a:t>
            </a:r>
            <a:r>
              <a:rPr lang="en-IN" sz="2000" kern="0" dirty="0" err="1" smtClean="0">
                <a:cs typeface="+mn-cs"/>
              </a:rPr>
              <a:t>Accept</a:t>
            </a:r>
            <a:r>
              <a:rPr lang="en-IN" sz="2000" kern="0" baseline="-25000" dirty="0" err="1" smtClean="0">
                <a:cs typeface="+mn-cs"/>
              </a:rPr>
              <a:t>i</a:t>
            </a:r>
            <a:r>
              <a:rPr lang="en-IN" sz="2000" kern="0" dirty="0" smtClean="0">
                <a:cs typeface="+mn-cs"/>
              </a:rPr>
              <a:t>| ≥ 2t + 1                     </a:t>
            </a:r>
            <a:endParaRPr kumimoji="0" lang="en-IN" sz="20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500034" y="3071810"/>
            <a:ext cx="878684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000" kern="0" dirty="0" smtClean="0">
                <a:cs typeface="+mn-cs"/>
              </a:rPr>
              <a:t>For P</a:t>
            </a:r>
            <a:r>
              <a:rPr lang="en-IN" sz="2000" kern="0" baseline="-25000" dirty="0" smtClean="0">
                <a:cs typeface="+mn-cs"/>
              </a:rPr>
              <a:t>i</a:t>
            </a:r>
            <a:r>
              <a:rPr lang="en-IN" sz="2000" kern="0" dirty="0" smtClean="0">
                <a:cs typeface="+mn-cs"/>
              </a:rPr>
              <a:t> </a:t>
            </a:r>
            <a:r>
              <a:rPr lang="en-IN" sz="2000" kern="0" dirty="0" smtClean="0">
                <a:cs typeface="+mn-cs"/>
                <a:sym typeface="Symbol"/>
              </a:rPr>
              <a:t> </a:t>
            </a:r>
            <a:r>
              <a:rPr lang="en-IN" sz="2000" kern="0" dirty="0" smtClean="0">
                <a:cs typeface="+mn-cs"/>
              </a:rPr>
              <a:t>VSS-SH, if </a:t>
            </a:r>
            <a:r>
              <a:rPr lang="en-IN" sz="2000" kern="0" dirty="0" smtClean="0">
                <a:cs typeface="+mn-cs"/>
                <a:sym typeface="Symbol"/>
              </a:rPr>
              <a:t>|VSS-SH  WSS-</a:t>
            </a:r>
            <a:r>
              <a:rPr lang="en-IN" sz="2000" kern="0" dirty="0" err="1" smtClean="0">
                <a:cs typeface="+mn-cs"/>
                <a:sym typeface="Symbol"/>
              </a:rPr>
              <a:t>SH</a:t>
            </a:r>
            <a:r>
              <a:rPr lang="en-IN" sz="2000" kern="0" baseline="-25000" dirty="0" err="1" smtClean="0">
                <a:cs typeface="+mn-cs"/>
                <a:sym typeface="Symbol"/>
              </a:rPr>
              <a:t>i</a:t>
            </a:r>
            <a:r>
              <a:rPr lang="en-IN" sz="2000" kern="0" dirty="0" smtClean="0">
                <a:cs typeface="+mn-cs"/>
                <a:sym typeface="Symbol"/>
              </a:rPr>
              <a:t>  </a:t>
            </a:r>
            <a:r>
              <a:rPr lang="en-IN" sz="2000" kern="0" dirty="0" err="1" smtClean="0">
                <a:cs typeface="+mn-cs"/>
              </a:rPr>
              <a:t>Accept</a:t>
            </a:r>
            <a:r>
              <a:rPr lang="en-IN" sz="2000" kern="0" baseline="-25000" dirty="0" err="1" smtClean="0">
                <a:cs typeface="+mn-cs"/>
              </a:rPr>
              <a:t>i</a:t>
            </a:r>
            <a:r>
              <a:rPr lang="en-IN" sz="2000" kern="0" dirty="0" smtClean="0">
                <a:cs typeface="+mn-cs"/>
              </a:rPr>
              <a:t>| ≤ 2t then remove P</a:t>
            </a:r>
            <a:r>
              <a:rPr lang="en-IN" sz="2000" kern="0" baseline="-25000" dirty="0" smtClean="0">
                <a:cs typeface="+mn-cs"/>
              </a:rPr>
              <a:t>i</a:t>
            </a:r>
            <a:r>
              <a:rPr lang="en-IN" sz="2000" kern="0" dirty="0" smtClean="0">
                <a:cs typeface="+mn-cs"/>
              </a:rPr>
              <a:t> from VSS-SH                     </a:t>
            </a:r>
            <a:endParaRPr kumimoji="0" lang="en-IN" sz="20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500066" y="3786190"/>
            <a:ext cx="878684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000" kern="0" dirty="0" smtClean="0">
                <a:cs typeface="+mn-cs"/>
              </a:rPr>
              <a:t>If final </a:t>
            </a:r>
            <a:r>
              <a:rPr lang="en-IN" sz="2000" kern="0" dirty="0" smtClean="0">
                <a:cs typeface="+mn-cs"/>
                <a:sym typeface="Symbol"/>
              </a:rPr>
              <a:t>|VSS-SH</a:t>
            </a:r>
            <a:r>
              <a:rPr lang="en-IN" sz="2000" kern="0" dirty="0" smtClean="0">
                <a:cs typeface="+mn-cs"/>
              </a:rPr>
              <a:t>| ≤ 2t then discard D                     </a:t>
            </a:r>
            <a:endParaRPr kumimoji="0" lang="en-IN" sz="20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142876" y="4286256"/>
            <a:ext cx="878684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If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honest parties in VSS-SH are not pair-wise consistent</a:t>
            </a:r>
            <a:r>
              <a:rPr lang="en-IN" sz="2400" kern="0" dirty="0" smtClean="0">
                <a:cs typeface="+mn-cs"/>
              </a:rPr>
              <a:t>, then committed secret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s* = NULL 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142844" y="5143512"/>
            <a:ext cx="878684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If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honest parties in VSS-SH are pair-wise consistent and defines F</a:t>
            </a:r>
            <a:r>
              <a:rPr lang="en-IN" sz="2400" kern="0" baseline="30000" dirty="0" smtClean="0">
                <a:solidFill>
                  <a:srgbClr val="FF0000"/>
                </a:solidFill>
                <a:cs typeface="+mn-cs"/>
              </a:rPr>
              <a:t>H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(x, y)</a:t>
            </a:r>
            <a:r>
              <a:rPr lang="en-IN" sz="2400" kern="0" dirty="0" smtClean="0">
                <a:cs typeface="+mn-cs"/>
              </a:rPr>
              <a:t>, then committed secret is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s* = F</a:t>
            </a:r>
            <a:r>
              <a:rPr lang="en-IN" sz="2400" kern="0" baseline="30000" dirty="0" smtClean="0">
                <a:solidFill>
                  <a:srgbClr val="0000FF"/>
                </a:solidFill>
                <a:cs typeface="+mn-cs"/>
              </a:rPr>
              <a:t>H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(0, 0)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 </a:t>
            </a:r>
            <a:r>
              <a:rPr lang="en-IN" sz="2400" kern="0" dirty="0" smtClean="0">
                <a:cs typeface="+mn-cs"/>
              </a:rPr>
              <a:t> 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642910" y="6000768"/>
            <a:ext cx="871543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If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corrupted P</a:t>
            </a:r>
            <a:r>
              <a:rPr lang="en-IN" sz="2400" kern="0" baseline="-25000" dirty="0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 VSS-SH </a:t>
            </a:r>
            <a:r>
              <a:rPr lang="en-IN" sz="2400" kern="0" dirty="0" smtClean="0">
                <a:cs typeface="+mn-cs"/>
                <a:sym typeface="Symbol"/>
              </a:rPr>
              <a:t>then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h</a:t>
            </a:r>
            <a:r>
              <a:rPr lang="en-IN" sz="2400" kern="0" baseline="-25000" dirty="0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(y) – </a:t>
            </a:r>
            <a:r>
              <a:rPr lang="en-IN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g</a:t>
            </a:r>
            <a:r>
              <a:rPr lang="en-IN" sz="24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(y) = F</a:t>
            </a:r>
            <a:r>
              <a:rPr lang="en-IN" sz="2400" kern="0" baseline="30000" dirty="0" smtClean="0">
                <a:solidFill>
                  <a:srgbClr val="0000FF"/>
                </a:solidFill>
                <a:cs typeface="+mn-cs"/>
                <a:sym typeface="Symbol"/>
              </a:rPr>
              <a:t>H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(</a:t>
            </a:r>
            <a:r>
              <a:rPr lang="en-IN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, y) </a:t>
            </a:r>
            <a:r>
              <a:rPr lang="en-IN" sz="2400" kern="0" dirty="0" smtClean="0">
                <a:cs typeface="+mn-cs"/>
                <a:sym typeface="Symbol"/>
              </a:rPr>
              <a:t>as there are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(t + 1) honest parties in (WSS-</a:t>
            </a:r>
            <a:r>
              <a:rPr lang="en-IN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SH</a:t>
            </a:r>
            <a:r>
              <a:rPr lang="en-IN" sz="24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  </a:t>
            </a:r>
            <a:r>
              <a:rPr lang="en-IN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Accept</a:t>
            </a:r>
            <a:r>
              <a:rPr lang="en-IN" sz="24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 )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00034" y="3071810"/>
            <a:ext cx="7929618" cy="7143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eaLnBrk="0" hangingPunct="0">
              <a:spcBef>
                <a:spcPct val="20000"/>
              </a:spcBef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000" kern="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For P</a:t>
            </a:r>
            <a:r>
              <a:rPr lang="en-IN" sz="2000" kern="0" baseline="-2500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i</a:t>
            </a:r>
            <a:r>
              <a:rPr lang="en-IN" sz="2000" kern="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 </a:t>
            </a:r>
            <a:r>
              <a:rPr lang="en-IN" sz="2000" kern="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  <a:sym typeface="Symbol"/>
              </a:rPr>
              <a:t> </a:t>
            </a:r>
            <a:r>
              <a:rPr lang="en-IN" sz="2000" kern="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VSS-SH, if </a:t>
            </a:r>
            <a:r>
              <a:rPr lang="en-IN" sz="2000" kern="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  <a:sym typeface="Symbol"/>
              </a:rPr>
              <a:t>|VSS-SH  WSS-</a:t>
            </a:r>
            <a:r>
              <a:rPr lang="en-IN" sz="2000" kern="0" dirty="0" err="1" smtClean="0">
                <a:solidFill>
                  <a:srgbClr val="000000"/>
                </a:solidFill>
                <a:latin typeface="Comic Sans MS" pitchFamily="66" charset="0"/>
                <a:cs typeface="Arial" charset="0"/>
                <a:sym typeface="Symbol"/>
              </a:rPr>
              <a:t>SH</a:t>
            </a:r>
            <a:r>
              <a:rPr lang="en-IN" sz="2000" kern="0" baseline="-25000" dirty="0" err="1" smtClean="0">
                <a:solidFill>
                  <a:srgbClr val="000000"/>
                </a:solidFill>
                <a:latin typeface="Comic Sans MS" pitchFamily="66" charset="0"/>
                <a:cs typeface="Arial" charset="0"/>
                <a:sym typeface="Symbol"/>
              </a:rPr>
              <a:t>i</a:t>
            </a:r>
            <a:r>
              <a:rPr lang="en-IN" sz="2000" kern="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  <a:sym typeface="Symbol"/>
              </a:rPr>
              <a:t>  </a:t>
            </a:r>
            <a:r>
              <a:rPr lang="en-IN" sz="2000" kern="0" dirty="0" err="1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Accept</a:t>
            </a:r>
            <a:r>
              <a:rPr lang="en-IN" sz="2000" kern="0" baseline="-25000" dirty="0" err="1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i</a:t>
            </a:r>
            <a:r>
              <a:rPr lang="en-IN" sz="2000" kern="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| ≤ 2t then remove P</a:t>
            </a:r>
            <a:r>
              <a:rPr lang="en-IN" sz="2000" kern="0" baseline="-2500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i</a:t>
            </a:r>
            <a:r>
              <a:rPr lang="en-IN" sz="2000" kern="0" dirty="0" smtClean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 from VSS-SH                     </a:t>
            </a:r>
            <a:endParaRPr lang="en-IN" sz="2000" kern="0" baseline="-25000" dirty="0">
              <a:solidFill>
                <a:srgbClr val="FF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3" grpId="0"/>
      <p:bldP spid="1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-24"/>
            <a:ext cx="8715436" cy="714380"/>
          </a:xfrm>
        </p:spPr>
        <p:txBody>
          <a:bodyPr/>
          <a:lstStyle/>
          <a:p>
            <a:pPr algn="l"/>
            <a:r>
              <a:rPr lang="en-US" sz="3200" dirty="0" smtClean="0">
                <a:solidFill>
                  <a:srgbClr val="009900"/>
                </a:solidFill>
                <a:latin typeface="Comic Sans MS" pitchFamily="66" charset="0"/>
              </a:rPr>
              <a:t>Statistical VSS, 2 Round Sharing, n = 3t + 1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500034" y="2000240"/>
            <a:ext cx="757239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 </a:t>
            </a:r>
            <a:endParaRPr kumimoji="0" lang="en-IN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85720" y="2285992"/>
            <a:ext cx="8858280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For each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P</a:t>
            </a:r>
            <a:r>
              <a:rPr lang="en-IN" sz="2400" kern="0" baseline="-25000" dirty="0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  <a:sym typeface="Symbol"/>
              </a:rPr>
              <a:t> VSS-SH</a:t>
            </a:r>
            <a:r>
              <a:rPr lang="en-IN" sz="2400" kern="0" dirty="0" smtClean="0">
                <a:cs typeface="+mn-cs"/>
                <a:sym typeface="Symbol"/>
              </a:rPr>
              <a:t>, run reconstruction phase of </a:t>
            </a:r>
            <a:r>
              <a:rPr lang="en-IN" sz="2400" kern="0" dirty="0" err="1" smtClean="0">
                <a:solidFill>
                  <a:srgbClr val="FF0000"/>
                </a:solidFill>
              </a:rPr>
              <a:t>WSS</a:t>
            </a:r>
            <a:r>
              <a:rPr lang="en-IN" sz="2400" kern="0" baseline="30000" dirty="0" err="1" smtClean="0">
                <a:solidFill>
                  <a:srgbClr val="FF0000"/>
                </a:solidFill>
              </a:rPr>
              <a:t>P</a:t>
            </a:r>
            <a:r>
              <a:rPr lang="en-IN" sz="2400" kern="0" baseline="-5000" dirty="0" err="1" smtClean="0">
                <a:solidFill>
                  <a:srgbClr val="FF0000"/>
                </a:solidFill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  <a:sym typeface="Symbol"/>
              </a:rPr>
              <a:t> </a:t>
            </a:r>
            <a:r>
              <a:rPr lang="en-IN" sz="2400" kern="0" dirty="0" smtClean="0">
                <a:cs typeface="+mn-cs"/>
              </a:rPr>
              <a:t>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" name="Group 40"/>
          <p:cNvGrpSpPr/>
          <p:nvPr/>
        </p:nvGrpSpPr>
        <p:grpSpPr>
          <a:xfrm>
            <a:off x="1906077" y="850492"/>
            <a:ext cx="5666319" cy="578244"/>
            <a:chOff x="285720" y="1000108"/>
            <a:chExt cx="9280419" cy="578244"/>
          </a:xfrm>
        </p:grpSpPr>
        <p:sp>
          <p:nvSpPr>
            <p:cNvPr id="10" name="Rectangle 9"/>
            <p:cNvSpPr/>
            <p:nvPr/>
          </p:nvSpPr>
          <p:spPr>
            <a:xfrm>
              <a:off x="285720" y="1000108"/>
              <a:ext cx="8643998" cy="578244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2"/>
            <p:cNvSpPr txBox="1">
              <a:spLocks noChangeArrowheads="1"/>
            </p:cNvSpPr>
            <p:nvPr/>
          </p:nvSpPr>
          <p:spPr bwMode="auto">
            <a:xfrm>
              <a:off x="493546" y="1078286"/>
              <a:ext cx="9072593" cy="5000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noProof="0" dirty="0" smtClean="0">
                  <a:cs typeface="+mn-cs"/>
                </a:rPr>
                <a:t> </a:t>
              </a:r>
              <a:r>
                <a:rPr lang="en-IN" sz="2400" kern="0" dirty="0" smtClean="0">
                  <a:cs typeface="+mn-cs"/>
                </a:rPr>
                <a:t>Reconstruction Phase, 2 Rounds</a:t>
              </a:r>
              <a:endParaRPr kumimoji="0" lang="en-IN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4" name="Rectangle 13"/>
          <p:cNvSpPr/>
          <p:nvPr/>
        </p:nvSpPr>
        <p:spPr>
          <a:xfrm>
            <a:off x="71406" y="1610013"/>
            <a:ext cx="42862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00FF"/>
                </a:solidFill>
              </a:rPr>
              <a:t> Round 1 and Round 2 :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1406" y="3000372"/>
            <a:ext cx="70723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00FF"/>
                </a:solidFill>
              </a:rPr>
              <a:t> Local Computation (By Each Party) :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357158" y="3643314"/>
            <a:ext cx="842968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Initialize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VSS-REC = VSS-SH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  <a:sym typeface="Symbol"/>
              </a:rPr>
              <a:t>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357158" y="4286256"/>
            <a:ext cx="842968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VSS-REC = </a:t>
            </a:r>
            <a:r>
              <a:rPr lang="en-IN" sz="2400" kern="0" dirty="0" err="1" smtClean="0">
                <a:cs typeface="+mn-cs"/>
              </a:rPr>
              <a:t>VSS-REC</a:t>
            </a:r>
            <a:r>
              <a:rPr lang="en-IN" sz="2400" kern="0" dirty="0" smtClean="0">
                <a:cs typeface="+mn-cs"/>
              </a:rPr>
              <a:t> </a:t>
            </a:r>
            <a:r>
              <a:rPr lang="en-IN" sz="2400" kern="0" dirty="0" smtClean="0">
                <a:cs typeface="+mn-cs"/>
                <a:sym typeface="Symbol"/>
              </a:rPr>
              <a:t> {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P</a:t>
            </a:r>
            <a:r>
              <a:rPr lang="en-IN" sz="2400" kern="0" baseline="-25000" dirty="0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 : </a:t>
            </a:r>
            <a:r>
              <a:rPr lang="en-IN" sz="2400" kern="0" dirty="0" err="1" smtClean="0">
                <a:solidFill>
                  <a:srgbClr val="0000FF"/>
                </a:solidFill>
              </a:rPr>
              <a:t>WSS</a:t>
            </a:r>
            <a:r>
              <a:rPr lang="en-IN" sz="2400" kern="0" baseline="30000" dirty="0" err="1" smtClean="0">
                <a:solidFill>
                  <a:srgbClr val="0000FF"/>
                </a:solidFill>
              </a:rPr>
              <a:t>P</a:t>
            </a:r>
            <a:r>
              <a:rPr lang="en-IN" sz="2400" kern="0" baseline="-5000" dirty="0" err="1" smtClean="0">
                <a:solidFill>
                  <a:srgbClr val="0000FF"/>
                </a:solidFill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   NULL</a:t>
            </a:r>
            <a:r>
              <a:rPr lang="en-IN" sz="2400" kern="0" dirty="0" smtClean="0">
                <a:cs typeface="+mn-cs"/>
                <a:sym typeface="Symbol"/>
              </a:rPr>
              <a:t>}</a:t>
            </a:r>
            <a:r>
              <a:rPr lang="en-IN" sz="2400" kern="0" baseline="-5000" dirty="0" smtClean="0"/>
              <a:t>          </a:t>
            </a:r>
            <a:r>
              <a:rPr lang="en-IN" sz="2400" kern="0" dirty="0" smtClean="0">
                <a:cs typeface="+mn-cs"/>
                <a:sym typeface="Symbol"/>
              </a:rPr>
              <a:t>   </a:t>
            </a:r>
            <a:r>
              <a:rPr lang="en-IN" sz="2400" kern="0" dirty="0" smtClean="0">
                <a:cs typeface="+mn-cs"/>
              </a:rPr>
              <a:t>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Rectangle 2"/>
          <p:cNvSpPr txBox="1">
            <a:spLocks noChangeArrowheads="1"/>
          </p:cNvSpPr>
          <p:nvPr/>
        </p:nvSpPr>
        <p:spPr bwMode="auto">
          <a:xfrm>
            <a:off x="357158" y="4929198"/>
            <a:ext cx="878684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For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P</a:t>
            </a:r>
            <a:r>
              <a:rPr lang="en-IN" sz="2400" kern="0" baseline="-25000" dirty="0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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VSS-REC</a:t>
            </a:r>
            <a:r>
              <a:rPr lang="en-IN" sz="2400" kern="0" dirty="0" smtClean="0">
                <a:cs typeface="+mn-cs"/>
              </a:rPr>
              <a:t>, define its share as </a:t>
            </a:r>
            <a:r>
              <a:rPr lang="en-IN" sz="2400" kern="0" dirty="0" err="1" smtClean="0">
                <a:solidFill>
                  <a:srgbClr val="FF0000"/>
                </a:solidFill>
                <a:cs typeface="+mn-cs"/>
              </a:rPr>
              <a:t>f</a:t>
            </a:r>
            <a:r>
              <a:rPr lang="en-IN" sz="2400" kern="0" baseline="-25000" dirty="0" err="1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(0) = h</a:t>
            </a:r>
            <a:r>
              <a:rPr lang="en-IN" sz="2400" kern="0" baseline="-25000" dirty="0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(0) – </a:t>
            </a:r>
            <a:r>
              <a:rPr lang="en-IN" sz="2400" kern="0" dirty="0" err="1" smtClean="0">
                <a:solidFill>
                  <a:srgbClr val="FF0000"/>
                </a:solidFill>
                <a:cs typeface="+mn-cs"/>
              </a:rPr>
              <a:t>g</a:t>
            </a:r>
            <a:r>
              <a:rPr lang="en-IN" sz="2400" kern="0" baseline="-25000" dirty="0" err="1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(0)</a:t>
            </a:r>
            <a:r>
              <a:rPr lang="en-IN" sz="2400" kern="0" baseline="-5000" dirty="0" smtClean="0"/>
              <a:t>         </a:t>
            </a:r>
            <a:r>
              <a:rPr lang="en-IN" sz="2400" kern="0" dirty="0" smtClean="0">
                <a:cs typeface="+mn-cs"/>
                <a:sym typeface="Symbol"/>
              </a:rPr>
              <a:t>   </a:t>
            </a:r>
            <a:r>
              <a:rPr lang="en-IN" sz="2400" kern="0" dirty="0" smtClean="0">
                <a:cs typeface="+mn-cs"/>
              </a:rPr>
              <a:t>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357158" y="5572164"/>
            <a:ext cx="8429684" cy="121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If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shares of the parties in VSS-REC </a:t>
            </a:r>
            <a:r>
              <a:rPr lang="en-IN" sz="2400" kern="0" dirty="0" smtClean="0">
                <a:cs typeface="+mn-cs"/>
              </a:rPr>
              <a:t>interpolate a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degree-t polynomial f(x)</a:t>
            </a:r>
            <a:r>
              <a:rPr lang="en-IN" sz="2400" kern="0" dirty="0" smtClean="0">
                <a:cs typeface="+mn-cs"/>
              </a:rPr>
              <a:t>, then output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s = f(0)</a:t>
            </a:r>
            <a:r>
              <a:rPr lang="en-IN" sz="2400" kern="0" dirty="0" smtClean="0">
                <a:cs typeface="+mn-cs"/>
              </a:rPr>
              <a:t>. Else output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NULL</a:t>
            </a:r>
            <a:r>
              <a:rPr lang="en-IN" sz="2400" kern="0" dirty="0" smtClean="0">
                <a:cs typeface="+mn-cs"/>
              </a:rPr>
              <a:t> </a:t>
            </a:r>
            <a:r>
              <a:rPr lang="en-IN" sz="2400" kern="0" baseline="-5000" dirty="0" smtClean="0"/>
              <a:t>         </a:t>
            </a:r>
            <a:r>
              <a:rPr lang="en-IN" sz="2400" kern="0" dirty="0" smtClean="0">
                <a:cs typeface="+mn-cs"/>
                <a:sym typeface="Symbol"/>
              </a:rPr>
              <a:t>   </a:t>
            </a:r>
            <a:r>
              <a:rPr lang="en-IN" sz="2400" kern="0" dirty="0" smtClean="0">
                <a:cs typeface="+mn-cs"/>
              </a:rPr>
              <a:t>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" name="Group 14"/>
          <p:cNvGrpSpPr/>
          <p:nvPr/>
        </p:nvGrpSpPr>
        <p:grpSpPr>
          <a:xfrm>
            <a:off x="2571736" y="3571876"/>
            <a:ext cx="6572296" cy="1206407"/>
            <a:chOff x="3252811" y="3286124"/>
            <a:chExt cx="5857884" cy="894528"/>
          </a:xfrm>
        </p:grpSpPr>
        <p:sp>
          <p:nvSpPr>
            <p:cNvPr id="16" name="Rounded Rectangular Callout 15"/>
            <p:cNvSpPr/>
            <p:nvPr/>
          </p:nvSpPr>
          <p:spPr>
            <a:xfrm>
              <a:off x="3286116" y="3286124"/>
              <a:ext cx="5643602" cy="894528"/>
            </a:xfrm>
            <a:prstGeom prst="wedgeRound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2"/>
            <p:cNvSpPr txBox="1">
              <a:spLocks noChangeArrowheads="1"/>
            </p:cNvSpPr>
            <p:nvPr/>
          </p:nvSpPr>
          <p:spPr bwMode="auto">
            <a:xfrm>
              <a:off x="3252811" y="3311826"/>
              <a:ext cx="5857884" cy="838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§"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dirty="0" smtClean="0">
                  <a:cs typeface="+mn-cs"/>
                </a:rPr>
                <a:t> </a:t>
              </a:r>
              <a:r>
                <a:rPr lang="en-IN" sz="2400" kern="0" dirty="0" smtClean="0">
                  <a:solidFill>
                    <a:srgbClr val="0000FF"/>
                  </a:solidFill>
                  <a:cs typeface="+mn-cs"/>
                </a:rPr>
                <a:t>h</a:t>
              </a:r>
              <a:r>
                <a:rPr lang="en-IN" sz="2400" kern="0" baseline="-25000" dirty="0" smtClean="0">
                  <a:solidFill>
                    <a:srgbClr val="0000FF"/>
                  </a:solidFill>
                  <a:cs typeface="+mn-cs"/>
                </a:rPr>
                <a:t>i</a:t>
              </a:r>
              <a:r>
                <a:rPr lang="en-IN" sz="2400" kern="0" dirty="0" smtClean="0">
                  <a:solidFill>
                    <a:srgbClr val="0000FF"/>
                  </a:solidFill>
                  <a:cs typeface="+mn-cs"/>
                </a:rPr>
                <a:t>(y) publicly known </a:t>
              </a:r>
              <a:r>
                <a:rPr lang="en-IN" sz="2400" kern="0" dirty="0" smtClean="0">
                  <a:cs typeface="+mn-cs"/>
                </a:rPr>
                <a:t>during </a:t>
              </a:r>
              <a:r>
                <a:rPr lang="en-IN" sz="2400" kern="0" dirty="0" smtClean="0">
                  <a:solidFill>
                    <a:srgbClr val="0000FF"/>
                  </a:solidFill>
                  <a:cs typeface="+mn-cs"/>
                </a:rPr>
                <a:t>sharing phase</a:t>
              </a:r>
            </a:p>
            <a:p>
              <a:pPr marL="342900" lvl="0" indent="-342900" eaLnBrk="0" hangingPunct="0">
                <a:spcBef>
                  <a:spcPct val="20000"/>
                </a:spcBef>
                <a:buFont typeface="Wingdings" pitchFamily="2" charset="2"/>
                <a:buChar char="§"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dirty="0" smtClean="0">
                  <a:cs typeface="+mn-cs"/>
                </a:rPr>
                <a:t> </a:t>
              </a:r>
              <a:r>
                <a:rPr lang="en-IN" sz="2400" kern="0" dirty="0" err="1" smtClean="0">
                  <a:solidFill>
                    <a:srgbClr val="FF0000"/>
                  </a:solidFill>
                  <a:cs typeface="+mn-cs"/>
                </a:rPr>
                <a:t>g</a:t>
              </a:r>
              <a:r>
                <a:rPr lang="en-IN" sz="2400" kern="0" baseline="-25000" dirty="0" err="1" smtClean="0">
                  <a:solidFill>
                    <a:srgbClr val="FF0000"/>
                  </a:solidFill>
                  <a:cs typeface="+mn-cs"/>
                </a:rPr>
                <a:t>i</a:t>
              </a:r>
              <a:r>
                <a:rPr lang="en-IN" sz="2400" kern="0" dirty="0" smtClean="0">
                  <a:solidFill>
                    <a:srgbClr val="FF0000"/>
                  </a:solidFill>
                  <a:cs typeface="+mn-cs"/>
                </a:rPr>
                <a:t>(y) publicly reconstructed in </a:t>
              </a:r>
              <a:r>
                <a:rPr lang="en-IN" sz="2400" kern="0" dirty="0" err="1" smtClean="0">
                  <a:solidFill>
                    <a:srgbClr val="FF0000"/>
                  </a:solidFill>
                </a:rPr>
                <a:t>WSS</a:t>
              </a:r>
              <a:r>
                <a:rPr lang="en-IN" sz="2400" kern="0" baseline="30000" dirty="0" err="1" smtClean="0">
                  <a:solidFill>
                    <a:srgbClr val="FF0000"/>
                  </a:solidFill>
                </a:rPr>
                <a:t>P</a:t>
              </a:r>
              <a:r>
                <a:rPr lang="en-IN" sz="2400" kern="0" baseline="-5000" dirty="0" err="1" smtClean="0">
                  <a:solidFill>
                    <a:srgbClr val="FF0000"/>
                  </a:solidFill>
                </a:rPr>
                <a:t>i</a:t>
              </a:r>
              <a:r>
                <a:rPr lang="en-IN" sz="2400" kern="0" dirty="0" smtClean="0">
                  <a:solidFill>
                    <a:srgbClr val="FF0000"/>
                  </a:solidFill>
                  <a:cs typeface="+mn-cs"/>
                </a:rPr>
                <a:t>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4" grpId="0"/>
      <p:bldP spid="25" grpId="0"/>
      <p:bldP spid="26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3929058" y="4929198"/>
            <a:ext cx="285752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500694" y="2000240"/>
            <a:ext cx="285752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-24"/>
            <a:ext cx="8715436" cy="714380"/>
          </a:xfrm>
        </p:spPr>
        <p:txBody>
          <a:bodyPr/>
          <a:lstStyle/>
          <a:p>
            <a:r>
              <a:rPr lang="en-US" sz="4000" dirty="0" smtClean="0">
                <a:solidFill>
                  <a:srgbClr val="009900"/>
                </a:solidFill>
                <a:latin typeface="Comic Sans MS" pitchFamily="66" charset="0"/>
              </a:rPr>
              <a:t>Round Complexity of VSS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71438" y="928670"/>
            <a:ext cx="878684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Studied in [GIKR01]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500034" y="1785926"/>
            <a:ext cx="757239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 </a:t>
            </a:r>
            <a:endParaRPr kumimoji="0" lang="en-IN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500034" y="1428736"/>
            <a:ext cx="8215338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Assumed that protocols are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error-free (perfect)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500066" y="2000240"/>
            <a:ext cx="821533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Lower bound : </a:t>
            </a:r>
            <a:r>
              <a:rPr lang="en-IN" sz="2400" kern="0" dirty="0" smtClean="0">
                <a:cs typeface="+mn-cs"/>
              </a:rPr>
              <a:t>perfect VSS with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3 rounds of sharing 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                          is possible </a:t>
            </a:r>
            <a:r>
              <a:rPr lang="en-IN" sz="2400" kern="0" dirty="0" err="1" smtClean="0">
                <a:cs typeface="+mn-cs"/>
              </a:rPr>
              <a:t>iff</a:t>
            </a:r>
            <a:r>
              <a:rPr lang="en-IN" sz="2400" kern="0" dirty="0" smtClean="0">
                <a:cs typeface="+mn-cs"/>
              </a:rPr>
              <a:t> </a:t>
            </a:r>
            <a:r>
              <a:rPr lang="en-IN" sz="2400" kern="0" dirty="0" smtClean="0">
                <a:solidFill>
                  <a:srgbClr val="009900"/>
                </a:solidFill>
                <a:cs typeface="+mn-cs"/>
              </a:rPr>
              <a:t>n ≥ 3t + 1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solidFill>
                  <a:srgbClr val="009900"/>
                </a:solidFill>
                <a:cs typeface="+mn-cs"/>
              </a:rPr>
              <a:t>                          (1 round of reconstruction)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71406" y="3357562"/>
            <a:ext cx="2286016" cy="500066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Our Result: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500066" y="4000504"/>
            <a:ext cx="8215338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Existing lower bound can be </a:t>
            </a:r>
            <a:r>
              <a:rPr lang="en-IN" sz="2400" kern="0" dirty="0" smtClean="0">
                <a:solidFill>
                  <a:srgbClr val="009900"/>
                </a:solidFill>
                <a:cs typeface="+mn-cs"/>
              </a:rPr>
              <a:t>circumvented</a:t>
            </a:r>
            <a:r>
              <a:rPr lang="en-IN" sz="2400" kern="0" dirty="0" smtClean="0">
                <a:cs typeface="+mn-cs"/>
              </a:rPr>
              <a:t> by allowing a </a:t>
            </a:r>
            <a:r>
              <a:rPr lang="en-IN" sz="2400" kern="0" dirty="0" smtClean="0">
                <a:solidFill>
                  <a:srgbClr val="009900"/>
                </a:solidFill>
                <a:cs typeface="+mn-cs"/>
              </a:rPr>
              <a:t>negligible error probability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500066" y="4929198"/>
            <a:ext cx="821533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Statistical VSS </a:t>
            </a:r>
            <a:r>
              <a:rPr lang="en-IN" sz="2400" kern="0" dirty="0" smtClean="0">
                <a:cs typeface="+mn-cs"/>
              </a:rPr>
              <a:t>with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 2 rounds of sharing </a:t>
            </a:r>
            <a:r>
              <a:rPr lang="en-IN" sz="2400" kern="0" dirty="0" smtClean="0">
                <a:cs typeface="+mn-cs"/>
              </a:rPr>
              <a:t>is possible </a:t>
            </a:r>
            <a:r>
              <a:rPr lang="en-IN" sz="2400" kern="0" dirty="0" err="1" smtClean="0">
                <a:cs typeface="+mn-cs"/>
              </a:rPr>
              <a:t>iff</a:t>
            </a:r>
            <a:r>
              <a:rPr lang="en-IN" sz="2400" kern="0" dirty="0" smtClean="0">
                <a:solidFill>
                  <a:srgbClr val="009900"/>
                </a:solidFill>
                <a:cs typeface="+mn-cs"/>
              </a:rPr>
              <a:t> n ≥  3t + 1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solidFill>
                  <a:srgbClr val="009900"/>
                </a:solidFill>
                <a:cs typeface="+mn-cs"/>
              </a:rPr>
              <a:t>   (2 rounds of reconstruction)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785786" y="6286520"/>
            <a:ext cx="792958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solidFill>
                  <a:srgbClr val="009900"/>
                </a:solidFill>
                <a:cs typeface="+mn-cs"/>
              </a:rPr>
              <a:t>1 round </a:t>
            </a:r>
            <a:r>
              <a:rPr lang="en-IN" sz="2400" kern="0" dirty="0" smtClean="0">
                <a:cs typeface="+mn-cs"/>
              </a:rPr>
              <a:t>of </a:t>
            </a:r>
            <a:r>
              <a:rPr lang="en-IN" sz="2400" kern="0" dirty="0" smtClean="0">
                <a:solidFill>
                  <a:srgbClr val="009900"/>
                </a:solidFill>
                <a:cs typeface="+mn-cs"/>
              </a:rPr>
              <a:t>reconstruction</a:t>
            </a:r>
            <a:r>
              <a:rPr lang="en-IN" sz="2400" kern="0" dirty="0" smtClean="0">
                <a:cs typeface="+mn-cs"/>
              </a:rPr>
              <a:t> if A</a:t>
            </a:r>
            <a:r>
              <a:rPr lang="en-IN" sz="2400" kern="0" baseline="-25000" dirty="0" smtClean="0">
                <a:cs typeface="+mn-cs"/>
              </a:rPr>
              <a:t>t</a:t>
            </a:r>
            <a:r>
              <a:rPr lang="en-IN" sz="2400" kern="0" dirty="0" smtClean="0">
                <a:cs typeface="+mn-cs"/>
              </a:rPr>
              <a:t> is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non-rushing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6" grpId="0" animBg="1"/>
      <p:bldP spid="14" grpId="0" animBg="1"/>
      <p:bldP spid="15" grpId="0"/>
      <p:bldP spid="17" grpId="0"/>
      <p:bldP spid="1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-24"/>
            <a:ext cx="8715436" cy="714380"/>
          </a:xfrm>
        </p:spPr>
        <p:txBody>
          <a:bodyPr/>
          <a:lstStyle/>
          <a:p>
            <a:pPr algn="l"/>
            <a:r>
              <a:rPr lang="en-US" sz="3200" dirty="0" smtClean="0">
                <a:solidFill>
                  <a:srgbClr val="009900"/>
                </a:solidFill>
                <a:latin typeface="Comic Sans MS" pitchFamily="66" charset="0"/>
              </a:rPr>
              <a:t>Statistical VSS, 2 Round Sharing, n = 3t + 1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500034" y="2000240"/>
            <a:ext cx="757239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 </a:t>
            </a:r>
            <a:endParaRPr kumimoji="0" lang="en-IN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" name="Group 40"/>
          <p:cNvGrpSpPr/>
          <p:nvPr/>
        </p:nvGrpSpPr>
        <p:grpSpPr>
          <a:xfrm>
            <a:off x="1928794" y="921930"/>
            <a:ext cx="5072098" cy="578244"/>
            <a:chOff x="285720" y="1000108"/>
            <a:chExt cx="8643998" cy="578244"/>
          </a:xfrm>
        </p:grpSpPr>
        <p:sp>
          <p:nvSpPr>
            <p:cNvPr id="10" name="Rectangle 9"/>
            <p:cNvSpPr/>
            <p:nvPr/>
          </p:nvSpPr>
          <p:spPr>
            <a:xfrm>
              <a:off x="285720" y="1000108"/>
              <a:ext cx="8643998" cy="578244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2"/>
            <p:cNvSpPr txBox="1">
              <a:spLocks noChangeArrowheads="1"/>
            </p:cNvSpPr>
            <p:nvPr/>
          </p:nvSpPr>
          <p:spPr bwMode="auto">
            <a:xfrm>
              <a:off x="1381438" y="1078286"/>
              <a:ext cx="6973521" cy="5000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noProof="0" dirty="0" smtClean="0">
                  <a:cs typeface="+mn-cs"/>
                </a:rPr>
                <a:t> Properties of VSS-REC</a:t>
              </a:r>
              <a:endParaRPr kumimoji="0" lang="en-IN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71438" y="2071678"/>
            <a:ext cx="9144032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An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honest P</a:t>
            </a:r>
            <a:r>
              <a:rPr lang="en-IN" sz="2400" kern="0" baseline="-25000" dirty="0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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VSS-SH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 </a:t>
            </a:r>
            <a:r>
              <a:rPr lang="en-IN" sz="2400" kern="0" dirty="0" smtClean="0">
                <a:cs typeface="+mn-cs"/>
              </a:rPr>
              <a:t>will be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present in VSS-REC </a:t>
            </a:r>
            <a:r>
              <a:rPr lang="en-IN" sz="2400" kern="0" dirty="0" smtClean="0">
                <a:cs typeface="+mn-cs"/>
              </a:rPr>
              <a:t>with high probability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500034" y="3071810"/>
            <a:ext cx="842968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err="1" smtClean="0">
                <a:solidFill>
                  <a:srgbClr val="FF0000"/>
                </a:solidFill>
              </a:rPr>
              <a:t>WSS</a:t>
            </a:r>
            <a:r>
              <a:rPr lang="en-IN" sz="2400" kern="0" baseline="30000" dirty="0" err="1" smtClean="0">
                <a:solidFill>
                  <a:srgbClr val="FF0000"/>
                </a:solidFill>
              </a:rPr>
              <a:t>P</a:t>
            </a:r>
            <a:r>
              <a:rPr lang="en-IN" sz="2400" kern="0" baseline="-5000" dirty="0" err="1" smtClean="0">
                <a:solidFill>
                  <a:srgbClr val="FF0000"/>
                </a:solidFill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  <a:sym typeface="Symbol"/>
              </a:rPr>
              <a:t>  ≠ NULL with very high probability</a:t>
            </a:r>
            <a:r>
              <a:rPr lang="en-IN" sz="2400" kern="0" baseline="-5000" dirty="0" smtClean="0"/>
              <a:t>          </a:t>
            </a:r>
            <a:r>
              <a:rPr lang="en-IN" sz="2400" kern="0" dirty="0" smtClean="0">
                <a:cs typeface="+mn-cs"/>
                <a:sym typeface="Symbol"/>
              </a:rPr>
              <a:t>   </a:t>
            </a:r>
            <a:r>
              <a:rPr lang="en-IN" sz="2400" kern="0" dirty="0" smtClean="0">
                <a:cs typeface="+mn-cs"/>
              </a:rPr>
              <a:t>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-32" y="4143380"/>
            <a:ext cx="914403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From the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properties of VSS-SH and VSS-REC</a:t>
            </a:r>
            <a:r>
              <a:rPr lang="en-IN" sz="2400" kern="0" dirty="0" smtClean="0">
                <a:cs typeface="+mn-cs"/>
              </a:rPr>
              <a:t>, the protocol satisfies 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(1 -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  <a:sym typeface="Symbol"/>
              </a:rPr>
              <a:t>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)-correctness </a:t>
            </a:r>
            <a:r>
              <a:rPr lang="en-IN" sz="2400" kern="0" dirty="0" smtClean="0">
                <a:cs typeface="+mn-cs"/>
              </a:rPr>
              <a:t>and </a:t>
            </a:r>
            <a:r>
              <a:rPr lang="en-IN" sz="2400" kern="0" dirty="0" smtClean="0">
                <a:solidFill>
                  <a:srgbClr val="FF0000"/>
                </a:solidFill>
              </a:rPr>
              <a:t>(1 - </a:t>
            </a:r>
            <a:r>
              <a:rPr lang="en-IN" sz="2400" kern="0" dirty="0" smtClean="0">
                <a:solidFill>
                  <a:srgbClr val="FF0000"/>
                </a:solidFill>
                <a:sym typeface="Symbol"/>
              </a:rPr>
              <a:t></a:t>
            </a:r>
            <a:r>
              <a:rPr lang="en-IN" sz="2400" kern="0" dirty="0" smtClean="0">
                <a:solidFill>
                  <a:srgbClr val="FF0000"/>
                </a:solidFill>
              </a:rPr>
              <a:t>)-strong commitment</a:t>
            </a:r>
            <a:r>
              <a:rPr lang="en-IN" sz="2400" kern="0" dirty="0" smtClean="0">
                <a:cs typeface="+mn-cs"/>
              </a:rPr>
              <a:t>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-24"/>
            <a:ext cx="8715436" cy="714380"/>
          </a:xfrm>
        </p:spPr>
        <p:txBody>
          <a:bodyPr/>
          <a:lstStyle/>
          <a:p>
            <a:pPr algn="l"/>
            <a:r>
              <a:rPr lang="en-US" sz="3200" dirty="0" smtClean="0">
                <a:solidFill>
                  <a:srgbClr val="009900"/>
                </a:solidFill>
                <a:latin typeface="Comic Sans MS" pitchFamily="66" charset="0"/>
              </a:rPr>
              <a:t>Statistical VSS, 2 Round Sharing, n = 3t + 1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500034" y="2000240"/>
            <a:ext cx="757239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 </a:t>
            </a:r>
            <a:endParaRPr kumimoji="0" lang="en-IN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" name="Group 40"/>
          <p:cNvGrpSpPr/>
          <p:nvPr/>
        </p:nvGrpSpPr>
        <p:grpSpPr>
          <a:xfrm>
            <a:off x="1857356" y="921930"/>
            <a:ext cx="5857916" cy="578244"/>
            <a:chOff x="285720" y="1000108"/>
            <a:chExt cx="9451039" cy="578244"/>
          </a:xfrm>
        </p:grpSpPr>
        <p:sp>
          <p:nvSpPr>
            <p:cNvPr id="10" name="Rectangle 9"/>
            <p:cNvSpPr/>
            <p:nvPr/>
          </p:nvSpPr>
          <p:spPr>
            <a:xfrm>
              <a:off x="285720" y="1000108"/>
              <a:ext cx="8643998" cy="578244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2"/>
            <p:cNvSpPr txBox="1">
              <a:spLocks noChangeArrowheads="1"/>
            </p:cNvSpPr>
            <p:nvPr/>
          </p:nvSpPr>
          <p:spPr bwMode="auto">
            <a:xfrm>
              <a:off x="664166" y="1078286"/>
              <a:ext cx="9072593" cy="5000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noProof="0" dirty="0" smtClean="0">
                  <a:cs typeface="+mn-cs"/>
                </a:rPr>
                <a:t> Perfect Secrecy of the Protocol</a:t>
              </a:r>
              <a:endParaRPr kumimoji="0" lang="en-IN" sz="24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142844" y="2000240"/>
            <a:ext cx="878684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-  If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P</a:t>
            </a:r>
            <a:r>
              <a:rPr lang="en-IN" sz="2400" kern="0" baseline="-25000" dirty="0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 is honest </a:t>
            </a:r>
            <a:r>
              <a:rPr lang="en-IN" sz="2400" kern="0" dirty="0" smtClean="0">
                <a:cs typeface="+mn-cs"/>
              </a:rPr>
              <a:t>then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h</a:t>
            </a:r>
            <a:r>
              <a:rPr lang="en-IN" sz="2400" kern="0" baseline="-25000" dirty="0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(y) = </a:t>
            </a:r>
            <a:r>
              <a:rPr lang="en-IN" sz="2400" kern="0" dirty="0" err="1" smtClean="0">
                <a:solidFill>
                  <a:srgbClr val="FF0000"/>
                </a:solidFill>
                <a:cs typeface="+mn-cs"/>
              </a:rPr>
              <a:t>f</a:t>
            </a:r>
            <a:r>
              <a:rPr lang="en-IN" sz="2400" kern="0" baseline="-25000" dirty="0" err="1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(y) + </a:t>
            </a:r>
            <a:r>
              <a:rPr lang="en-IN" sz="2400" kern="0" dirty="0" err="1" smtClean="0">
                <a:solidFill>
                  <a:srgbClr val="FF0000"/>
                </a:solidFill>
                <a:cs typeface="+mn-cs"/>
              </a:rPr>
              <a:t>g</a:t>
            </a:r>
            <a:r>
              <a:rPr lang="en-IN" sz="2400" kern="0" baseline="-25000" dirty="0" err="1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(y) does not reveal any information about </a:t>
            </a:r>
            <a:r>
              <a:rPr lang="en-IN" sz="2400" kern="0" dirty="0" err="1" smtClean="0">
                <a:solidFill>
                  <a:srgbClr val="FF0000"/>
                </a:solidFill>
                <a:cs typeface="+mn-cs"/>
              </a:rPr>
              <a:t>f</a:t>
            </a:r>
            <a:r>
              <a:rPr lang="en-IN" sz="2400" kern="0" baseline="-25000" dirty="0" err="1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(0) </a:t>
            </a:r>
            <a:r>
              <a:rPr lang="en-IN" sz="2400" kern="0" dirty="0" smtClean="0">
                <a:cs typeface="+mn-cs"/>
              </a:rPr>
              <a:t>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500066" y="3071810"/>
            <a:ext cx="828677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Both </a:t>
            </a:r>
            <a:r>
              <a:rPr lang="en-IN" sz="2400" kern="0" dirty="0" err="1" smtClean="0">
                <a:solidFill>
                  <a:srgbClr val="0000FF"/>
                </a:solidFill>
                <a:cs typeface="+mn-cs"/>
              </a:rPr>
              <a:t>f</a:t>
            </a:r>
            <a:r>
              <a:rPr lang="en-IN" sz="2400" kern="0" baseline="-25000" dirty="0" err="1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(y) and </a:t>
            </a:r>
            <a:r>
              <a:rPr lang="en-IN" sz="2400" kern="0" dirty="0" err="1" smtClean="0">
                <a:solidFill>
                  <a:srgbClr val="0000FF"/>
                </a:solidFill>
                <a:cs typeface="+mn-cs"/>
              </a:rPr>
              <a:t>g</a:t>
            </a:r>
            <a:r>
              <a:rPr lang="en-IN" sz="2400" kern="0" baseline="-25000" dirty="0" err="1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(y) are of degree-t 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500034" y="3786190"/>
            <a:ext cx="8358246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err="1" smtClean="0">
                <a:solidFill>
                  <a:srgbClr val="FF0000"/>
                </a:solidFill>
              </a:rPr>
              <a:t>WSS</a:t>
            </a:r>
            <a:r>
              <a:rPr lang="en-IN" sz="2400" kern="0" baseline="30000" dirty="0" err="1" smtClean="0">
                <a:solidFill>
                  <a:srgbClr val="FF0000"/>
                </a:solidFill>
              </a:rPr>
              <a:t>P</a:t>
            </a:r>
            <a:r>
              <a:rPr lang="en-IN" sz="2400" kern="0" baseline="-5000" dirty="0" err="1" smtClean="0">
                <a:solidFill>
                  <a:srgbClr val="FF0000"/>
                </a:solidFill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  does not reveal any information about </a:t>
            </a:r>
            <a:r>
              <a:rPr lang="en-IN" sz="2400" kern="0" dirty="0" err="1" smtClean="0">
                <a:solidFill>
                  <a:srgbClr val="FF0000"/>
                </a:solidFill>
                <a:cs typeface="+mn-cs"/>
              </a:rPr>
              <a:t>g</a:t>
            </a:r>
            <a:r>
              <a:rPr lang="en-IN" sz="2400" kern="0" baseline="-25000" dirty="0" err="1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(0) </a:t>
            </a:r>
            <a:r>
              <a:rPr lang="en-IN" sz="2400" kern="0" dirty="0" smtClean="0">
                <a:cs typeface="+mn-cs"/>
              </a:rPr>
              <a:t>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142844" y="4714884"/>
            <a:ext cx="878684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-  Secrecy now follows from the properties of </a:t>
            </a:r>
            <a:r>
              <a:rPr lang="en-IN" sz="2400" kern="0" dirty="0" err="1" smtClean="0">
                <a:cs typeface="+mn-cs"/>
              </a:rPr>
              <a:t>bivariate</a:t>
            </a:r>
            <a:r>
              <a:rPr lang="en-IN" sz="2400" kern="0" dirty="0" smtClean="0">
                <a:cs typeface="+mn-cs"/>
              </a:rPr>
              <a:t> polynomial of degree-t in x and y 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" name="Group 18"/>
          <p:cNvGrpSpPr/>
          <p:nvPr/>
        </p:nvGrpSpPr>
        <p:grpSpPr>
          <a:xfrm>
            <a:off x="2571736" y="2643182"/>
            <a:ext cx="6572296" cy="1000132"/>
            <a:chOff x="3252811" y="3286124"/>
            <a:chExt cx="5857884" cy="894528"/>
          </a:xfrm>
        </p:grpSpPr>
        <p:sp>
          <p:nvSpPr>
            <p:cNvPr id="25" name="Rounded Rectangular Callout 24"/>
            <p:cNvSpPr/>
            <p:nvPr/>
          </p:nvSpPr>
          <p:spPr>
            <a:xfrm>
              <a:off x="3286116" y="3286124"/>
              <a:ext cx="5643602" cy="894528"/>
            </a:xfrm>
            <a:prstGeom prst="wedgeRound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"/>
            <p:cNvSpPr txBox="1">
              <a:spLocks noChangeArrowheads="1"/>
            </p:cNvSpPr>
            <p:nvPr/>
          </p:nvSpPr>
          <p:spPr bwMode="auto">
            <a:xfrm>
              <a:off x="3252811" y="3311826"/>
              <a:ext cx="5857884" cy="838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dirty="0" smtClean="0">
                  <a:cs typeface="+mn-cs"/>
                </a:rPr>
                <a:t>Follows from the </a:t>
              </a:r>
              <a:r>
                <a:rPr lang="en-IN" sz="2400" kern="0" dirty="0" smtClean="0">
                  <a:solidFill>
                    <a:srgbClr val="0000FF"/>
                  </a:solidFill>
                  <a:cs typeface="+mn-cs"/>
                </a:rPr>
                <a:t>secrecy property of 2 Round WSS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3" grpId="0"/>
      <p:bldP spid="24" grpId="0"/>
      <p:bldP spid="1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-32" y="285728"/>
            <a:ext cx="9144000" cy="714380"/>
          </a:xfrm>
        </p:spPr>
        <p:txBody>
          <a:bodyPr/>
          <a:lstStyle/>
          <a:p>
            <a:r>
              <a:rPr lang="en-US" sz="3200" dirty="0" smtClean="0">
                <a:solidFill>
                  <a:srgbClr val="009900"/>
                </a:solidFill>
                <a:latin typeface="Comic Sans MS" pitchFamily="66" charset="0"/>
              </a:rPr>
              <a:t>Statistical VSS --- 1 Round of Reconstruction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42844" y="1357298"/>
            <a:ext cx="814393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If the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adversary is non-rushing</a:t>
            </a:r>
            <a:r>
              <a:rPr lang="en-IN" sz="2400" kern="0" dirty="0" smtClean="0">
                <a:cs typeface="+mn-cs"/>
              </a:rPr>
              <a:t>, then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two rounds of reconstruction can be collapsed into single round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500034" y="2000240"/>
            <a:ext cx="757239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 </a:t>
            </a:r>
            <a:endParaRPr kumimoji="0" lang="en-IN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571472" y="2643182"/>
            <a:ext cx="8358246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The reconstruction phase of the VSS is simply the execution of reconstruction phase of underlying WSS     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571472" y="4071942"/>
            <a:ext cx="7500990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If the adversary is non-rushing, then the reconstruction of underlying WSS and hence overall VSS can be done in one round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-71470" y="214290"/>
            <a:ext cx="9501254" cy="714380"/>
          </a:xfrm>
        </p:spPr>
        <p:txBody>
          <a:bodyPr/>
          <a:lstStyle/>
          <a:p>
            <a:pPr algn="l"/>
            <a:r>
              <a:rPr lang="en-US" sz="3200" dirty="0" smtClean="0">
                <a:solidFill>
                  <a:srgbClr val="009900"/>
                </a:solidFill>
                <a:latin typeface="Comic Sans MS" pitchFamily="66" charset="0"/>
              </a:rPr>
              <a:t>Statistical VSS with Only 1 Round of Broadcast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71406" y="1142984"/>
            <a:ext cx="900115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We can modify the VSS protocol so that it uses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broadcast channel in ONLY ONE ROUND </a:t>
            </a:r>
            <a:r>
              <a:rPr lang="en-IN" sz="2400" kern="0" dirty="0" smtClean="0">
                <a:cs typeface="+mn-cs"/>
              </a:rPr>
              <a:t>throughout the protocol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500034" y="2000240"/>
            <a:ext cx="757239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 </a:t>
            </a:r>
            <a:endParaRPr kumimoji="0" lang="en-IN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357158" y="2214554"/>
            <a:ext cx="878684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Idea</a:t>
            </a:r>
            <a:r>
              <a:rPr lang="en-IN" sz="2400" kern="0" dirty="0" smtClean="0">
                <a:cs typeface="+mn-cs"/>
              </a:rPr>
              <a:t>: To replace the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underlying WSS </a:t>
            </a:r>
            <a:r>
              <a:rPr lang="en-IN" sz="2400" kern="0" dirty="0" smtClean="0">
                <a:cs typeface="+mn-cs"/>
              </a:rPr>
              <a:t>with the one which does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only private communication </a:t>
            </a:r>
            <a:r>
              <a:rPr lang="en-IN" sz="2400" kern="0" dirty="0" smtClean="0">
                <a:cs typeface="+mn-cs"/>
              </a:rPr>
              <a:t>for reconstruction phase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57158" y="3214686"/>
            <a:ext cx="871540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If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honest P</a:t>
            </a:r>
            <a:r>
              <a:rPr lang="en-IN" sz="2400" kern="0" baseline="-25000" dirty="0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 VSS-SH</a:t>
            </a:r>
            <a:r>
              <a:rPr lang="en-IN" sz="2400" kern="0" dirty="0" smtClean="0">
                <a:cs typeface="+mn-cs"/>
                <a:sym typeface="Symbol"/>
              </a:rPr>
              <a:t>, then at the end of </a:t>
            </a:r>
            <a:r>
              <a:rPr lang="en-IN" sz="2400" kern="0" dirty="0" err="1" smtClean="0">
                <a:solidFill>
                  <a:srgbClr val="0000FF"/>
                </a:solidFill>
              </a:rPr>
              <a:t>WSS</a:t>
            </a:r>
            <a:r>
              <a:rPr lang="en-IN" sz="2400" kern="0" baseline="30000" dirty="0" err="1" smtClean="0">
                <a:solidFill>
                  <a:srgbClr val="0000FF"/>
                </a:solidFill>
              </a:rPr>
              <a:t>P</a:t>
            </a:r>
            <a:r>
              <a:rPr lang="en-IN" sz="2400" kern="0" baseline="-5000" dirty="0" err="1" smtClean="0">
                <a:solidFill>
                  <a:srgbClr val="0000FF"/>
                </a:solidFill>
              </a:rPr>
              <a:t>i</a:t>
            </a:r>
            <a:r>
              <a:rPr lang="en-IN" sz="2400" kern="0" dirty="0" smtClean="0">
                <a:cs typeface="+mn-cs"/>
                <a:sym typeface="Symbol"/>
              </a:rPr>
              <a:t>,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  <a:sym typeface="Symbol"/>
              </a:rPr>
              <a:t>all honest party will locally output SAME </a:t>
            </a:r>
            <a:r>
              <a:rPr lang="en-IN" sz="2400" kern="0" dirty="0" err="1" smtClean="0">
                <a:solidFill>
                  <a:srgbClr val="FF0000"/>
                </a:solidFill>
                <a:cs typeface="+mn-cs"/>
                <a:sym typeface="Symbol"/>
              </a:rPr>
              <a:t>g</a:t>
            </a:r>
            <a:r>
              <a:rPr lang="en-IN" sz="2400" kern="0" baseline="-25000" dirty="0" err="1" smtClean="0">
                <a:solidFill>
                  <a:srgbClr val="FF0000"/>
                </a:solidFill>
                <a:cs typeface="+mn-cs"/>
                <a:sym typeface="Symbol"/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  <a:sym typeface="Symbol"/>
              </a:rPr>
              <a:t>(y)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57158" y="4286256"/>
            <a:ext cx="8358246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If a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corrupted P</a:t>
            </a:r>
            <a:r>
              <a:rPr lang="en-IN" sz="2400" kern="0" baseline="-25000" dirty="0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 VSS-SH</a:t>
            </a:r>
            <a:r>
              <a:rPr lang="en-IN" sz="2400" kern="0" dirty="0" smtClean="0">
                <a:cs typeface="+mn-cs"/>
                <a:sym typeface="Symbol"/>
              </a:rPr>
              <a:t>, then at the end of </a:t>
            </a:r>
            <a:r>
              <a:rPr lang="en-IN" sz="2400" kern="0" dirty="0" err="1" smtClean="0">
                <a:solidFill>
                  <a:srgbClr val="0000FF"/>
                </a:solidFill>
              </a:rPr>
              <a:t>WSS</a:t>
            </a:r>
            <a:r>
              <a:rPr lang="en-IN" sz="2400" kern="0" baseline="30000" dirty="0" err="1" smtClean="0">
                <a:solidFill>
                  <a:srgbClr val="0000FF"/>
                </a:solidFill>
              </a:rPr>
              <a:t>P</a:t>
            </a:r>
            <a:r>
              <a:rPr lang="en-IN" sz="2400" kern="0" baseline="-5000" dirty="0" err="1" smtClean="0">
                <a:solidFill>
                  <a:srgbClr val="0000FF"/>
                </a:solidFill>
              </a:rPr>
              <a:t>i</a:t>
            </a:r>
            <a:r>
              <a:rPr lang="en-IN" sz="2400" kern="0" dirty="0" smtClean="0">
                <a:cs typeface="+mn-cs"/>
                <a:sym typeface="Symbol"/>
              </a:rPr>
              <a:t>, each honest party will locally output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  <a:sym typeface="Symbol"/>
              </a:rPr>
              <a:t>either </a:t>
            </a:r>
            <a:r>
              <a:rPr lang="en-IN" sz="2400" kern="0" dirty="0" err="1" smtClean="0">
                <a:solidFill>
                  <a:srgbClr val="FF0000"/>
                </a:solidFill>
                <a:cs typeface="+mn-cs"/>
                <a:sym typeface="Symbol"/>
              </a:rPr>
              <a:t>g</a:t>
            </a:r>
            <a:r>
              <a:rPr lang="en-IN" sz="2400" kern="0" baseline="-25000" dirty="0" err="1" smtClean="0">
                <a:solidFill>
                  <a:srgbClr val="FF0000"/>
                </a:solidFill>
                <a:cs typeface="+mn-cs"/>
                <a:sym typeface="Symbol"/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  <a:sym typeface="Symbol"/>
              </a:rPr>
              <a:t>(y) or NULL</a:t>
            </a:r>
            <a:r>
              <a:rPr lang="en-IN" sz="2400" kern="0" dirty="0" smtClean="0">
                <a:cs typeface="+mn-cs"/>
                <a:sym typeface="Symbol"/>
              </a:rPr>
              <a:t>, but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  <a:sym typeface="Symbol"/>
              </a:rPr>
              <a:t>nothing other than </a:t>
            </a:r>
            <a:r>
              <a:rPr lang="en-IN" sz="2400" kern="0" dirty="0" err="1" smtClean="0">
                <a:solidFill>
                  <a:srgbClr val="FF0000"/>
                </a:solidFill>
                <a:cs typeface="+mn-cs"/>
                <a:sym typeface="Symbol"/>
              </a:rPr>
              <a:t>g</a:t>
            </a:r>
            <a:r>
              <a:rPr lang="en-IN" sz="2400" kern="0" baseline="-25000" dirty="0" err="1" smtClean="0">
                <a:solidFill>
                  <a:srgbClr val="FF0000"/>
                </a:solidFill>
                <a:cs typeface="+mn-cs"/>
                <a:sym typeface="Symbol"/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  <a:sym typeface="Symbol"/>
              </a:rPr>
              <a:t>(y)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71406" y="5715016"/>
            <a:ext cx="814393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The resultant protocol will satisfy the properties of statistical VSS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" name="Group 13"/>
          <p:cNvGrpSpPr/>
          <p:nvPr/>
        </p:nvGrpSpPr>
        <p:grpSpPr>
          <a:xfrm>
            <a:off x="571472" y="2214554"/>
            <a:ext cx="4857752" cy="1714512"/>
            <a:chOff x="4286248" y="1857364"/>
            <a:chExt cx="4857752" cy="1714512"/>
          </a:xfrm>
        </p:grpSpPr>
        <p:sp>
          <p:nvSpPr>
            <p:cNvPr id="15" name="Oval Callout 14"/>
            <p:cNvSpPr/>
            <p:nvPr/>
          </p:nvSpPr>
          <p:spPr>
            <a:xfrm rot="10800000">
              <a:off x="4286248" y="1857364"/>
              <a:ext cx="4857752" cy="1714512"/>
            </a:xfrm>
            <a:prstGeom prst="wedgeEllipse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2"/>
            <p:cNvSpPr txBox="1">
              <a:spLocks noChangeArrowheads="1"/>
            </p:cNvSpPr>
            <p:nvPr/>
          </p:nvSpPr>
          <p:spPr bwMode="auto">
            <a:xfrm>
              <a:off x="4724400" y="2071678"/>
              <a:ext cx="4062442" cy="12858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dirty="0" smtClean="0">
                  <a:solidFill>
                    <a:srgbClr val="FF0000"/>
                  </a:solidFill>
                  <a:cs typeface="+mn-cs"/>
                </a:rPr>
                <a:t>Minimum number of rounds</a:t>
              </a:r>
            </a:p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dirty="0" smtClean="0">
                  <a:cs typeface="+mn-cs"/>
                </a:rPr>
                <a:t>in which broadcast is used </a:t>
              </a:r>
              <a:r>
                <a:rPr lang="en-IN" sz="2400" kern="0" dirty="0" smtClean="0">
                  <a:solidFill>
                    <a:srgbClr val="0000FF"/>
                  </a:solidFill>
                  <a:cs typeface="+mn-cs"/>
                </a:rPr>
                <a:t>[KKK08]</a:t>
              </a:r>
              <a:r>
                <a:rPr lang="en-IN" sz="2400" kern="0" dirty="0" smtClean="0">
                  <a:cs typeface="+mn-cs"/>
                </a:rPr>
                <a:t>              </a:t>
              </a:r>
              <a:endParaRPr kumimoji="0" lang="en-IN" sz="2400" b="0" i="0" u="none" strike="noStrike" kern="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9" grpId="0"/>
      <p:bldP spid="10" grpId="0"/>
      <p:bldP spid="1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-32" y="214290"/>
            <a:ext cx="9144000" cy="714380"/>
          </a:xfrm>
        </p:spPr>
        <p:txBody>
          <a:bodyPr/>
          <a:lstStyle/>
          <a:p>
            <a:r>
              <a:rPr lang="en-US" sz="4000" dirty="0" smtClean="0">
                <a:solidFill>
                  <a:srgbClr val="009900"/>
                </a:solidFill>
                <a:latin typeface="Comic Sans MS" pitchFamily="66" charset="0"/>
              </a:rPr>
              <a:t>Outline of the Talk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85720" y="1857364"/>
            <a:ext cx="7500990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800" kern="0" dirty="0" smtClean="0">
                <a:cs typeface="+mn-cs"/>
              </a:rPr>
              <a:t>Definition of VSS and WSS</a:t>
            </a:r>
            <a:endParaRPr kumimoji="0" lang="en-IN" sz="28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500034" y="1785926"/>
            <a:ext cx="757239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 </a:t>
            </a:r>
            <a:endParaRPr kumimoji="0" lang="en-IN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214282" y="2714620"/>
            <a:ext cx="8429684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800" kern="0" dirty="0" smtClean="0">
                <a:cs typeface="+mn-cs"/>
              </a:rPr>
              <a:t>Existing Results and Outline of Our Results</a:t>
            </a:r>
            <a:endParaRPr kumimoji="0" lang="en-IN" sz="28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 bwMode="auto">
          <a:xfrm>
            <a:off x="214282" y="3643314"/>
            <a:ext cx="7500990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800" kern="0" dirty="0" smtClean="0">
                <a:cs typeface="+mn-cs"/>
              </a:rPr>
              <a:t>2 Round (3t+1, t) Statistical WSS</a:t>
            </a:r>
            <a:endParaRPr kumimoji="0" lang="en-IN" sz="28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6" name="Rectangle 2"/>
          <p:cNvSpPr txBox="1">
            <a:spLocks noChangeArrowheads="1"/>
          </p:cNvSpPr>
          <p:nvPr/>
        </p:nvSpPr>
        <p:spPr bwMode="auto">
          <a:xfrm>
            <a:off x="214282" y="4500570"/>
            <a:ext cx="7500990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800" kern="0" dirty="0" smtClean="0">
                <a:cs typeface="+mn-cs"/>
              </a:rPr>
              <a:t>2 Round (3t+1, t) Statistical VSS</a:t>
            </a:r>
            <a:endParaRPr kumimoji="0" lang="en-IN" sz="28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85720" y="5357826"/>
            <a:ext cx="7500990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800" kern="0" dirty="0" smtClean="0">
                <a:cs typeface="+mn-cs"/>
              </a:rPr>
              <a:t>Open Problems</a:t>
            </a:r>
            <a:endParaRPr kumimoji="0" lang="en-IN" sz="28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9900"/>
                </a:solidFill>
                <a:latin typeface="Comic Sans MS" pitchFamily="66" charset="0"/>
              </a:rPr>
              <a:t>Verifiable Secret Sharing (VSS) </a:t>
            </a:r>
            <a:r>
              <a:rPr lang="en-US" sz="3200" dirty="0">
                <a:solidFill>
                  <a:srgbClr val="009900"/>
                </a:solidFill>
                <a:latin typeface="Comic Sans MS" pitchFamily="66" charset="0"/>
              </a:rPr>
              <a:t>[CGMA85]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2071678"/>
            <a:ext cx="8186738" cy="3429024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latin typeface="Comic Sans MS" pitchFamily="66" charset="0"/>
              </a:rPr>
              <a:t>Extends secret sharing to the case of </a:t>
            </a:r>
            <a:r>
              <a:rPr lang="en-US" sz="2400" i="1" dirty="0">
                <a:solidFill>
                  <a:srgbClr val="FF0000"/>
                </a:solidFill>
                <a:latin typeface="Comic Sans MS" pitchFamily="66" charset="0"/>
              </a:rPr>
              <a:t>active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corruptions </a:t>
            </a:r>
            <a:endParaRPr lang="en-US" sz="24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endParaRPr lang="en-US" sz="24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Comic Sans MS" pitchFamily="66" charset="0"/>
              </a:rPr>
              <a:t> A</a:t>
            </a:r>
            <a:r>
              <a:rPr lang="en-US" sz="2400" baseline="-25000" dirty="0" smtClean="0">
                <a:latin typeface="Comic Sans MS" pitchFamily="66" charset="0"/>
              </a:rPr>
              <a:t>t</a:t>
            </a:r>
            <a:r>
              <a:rPr lang="en-US" sz="2400" dirty="0" smtClean="0">
                <a:latin typeface="Comic Sans MS" pitchFamily="66" charset="0"/>
              </a:rPr>
              <a:t> may 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actively corrupt </a:t>
            </a:r>
            <a:r>
              <a:rPr lang="en-US" sz="2400" dirty="0" smtClean="0">
                <a:latin typeface="Comic Sans MS" pitchFamily="66" charset="0"/>
              </a:rPr>
              <a:t>at most 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t parties </a:t>
            </a:r>
            <a:r>
              <a:rPr lang="en-US" sz="2400" dirty="0" smtClean="0">
                <a:solidFill>
                  <a:srgbClr val="0000FF"/>
                </a:solidFill>
                <a:latin typeface="Comic Sans MS" pitchFamily="66" charset="0"/>
              </a:rPr>
              <a:t>(possibly including the dealer D)</a:t>
            </a:r>
          </a:p>
          <a:p>
            <a:pPr>
              <a:buFont typeface="Wingdings" pitchFamily="2" charset="2"/>
              <a:buChar char="§"/>
            </a:pPr>
            <a:endParaRPr lang="en-US" sz="24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Comic Sans MS" pitchFamily="66" charset="0"/>
              </a:rPr>
              <a:t> Corrupted parties, incl. D may 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behave arbitrarily </a:t>
            </a:r>
            <a:r>
              <a:rPr lang="en-US" sz="2400" dirty="0" smtClean="0">
                <a:latin typeface="Comic Sans MS" pitchFamily="66" charset="0"/>
              </a:rPr>
              <a:t>during the protocol</a:t>
            </a:r>
            <a:endParaRPr lang="en-US" sz="2400" i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84" y="-24"/>
            <a:ext cx="8643934" cy="857256"/>
          </a:xfrm>
        </p:spPr>
        <p:txBody>
          <a:bodyPr/>
          <a:lstStyle/>
          <a:p>
            <a:r>
              <a:rPr lang="en-US" sz="3600" dirty="0" smtClean="0">
                <a:solidFill>
                  <a:srgbClr val="009900"/>
                </a:solidFill>
                <a:latin typeface="Comic Sans MS" pitchFamily="66" charset="0"/>
              </a:rPr>
              <a:t>Statistical WSS and VSS</a:t>
            </a:r>
          </a:p>
        </p:txBody>
      </p:sp>
      <p:sp>
        <p:nvSpPr>
          <p:cNvPr id="6" name="Rectangle 5"/>
          <p:cNvSpPr/>
          <p:nvPr/>
        </p:nvSpPr>
        <p:spPr>
          <a:xfrm>
            <a:off x="142844" y="1206853"/>
            <a:ext cx="8715436" cy="222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2800" kern="0" dirty="0" smtClean="0">
                <a:solidFill>
                  <a:srgbClr val="0000FF"/>
                </a:solidFill>
              </a:rPr>
              <a:t>Statistical WSS</a:t>
            </a:r>
            <a:endParaRPr lang="en-US" sz="2800" kern="0" dirty="0">
              <a:solidFill>
                <a:srgbClr val="0000FF"/>
              </a:solidFill>
              <a:cs typeface="Arial" charset="0"/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2400" kern="0" dirty="0" smtClean="0">
                <a:cs typeface="Arial" charset="0"/>
              </a:rPr>
              <a:t>Satisfies </a:t>
            </a:r>
            <a:r>
              <a:rPr lang="en-US" sz="2400" kern="0" dirty="0" smtClean="0">
                <a:solidFill>
                  <a:srgbClr val="FF0000"/>
                </a:solidFill>
                <a:cs typeface="Arial" charset="0"/>
              </a:rPr>
              <a:t>Correctness </a:t>
            </a:r>
            <a:r>
              <a:rPr lang="en-US" sz="2400" kern="0" dirty="0" smtClean="0">
                <a:cs typeface="Arial" charset="0"/>
              </a:rPr>
              <a:t>and </a:t>
            </a:r>
            <a:r>
              <a:rPr lang="en-US" sz="2400" kern="0" dirty="0" smtClean="0">
                <a:solidFill>
                  <a:srgbClr val="FF0000"/>
                </a:solidFill>
                <a:cs typeface="Arial" charset="0"/>
              </a:rPr>
              <a:t>Weak Commitment </a:t>
            </a:r>
            <a:r>
              <a:rPr lang="en-US" sz="2400" kern="0" dirty="0" smtClean="0">
                <a:cs typeface="Arial" charset="0"/>
              </a:rPr>
              <a:t>with </a:t>
            </a:r>
            <a:r>
              <a:rPr lang="en-US" sz="2400" kern="0" dirty="0" smtClean="0">
                <a:solidFill>
                  <a:srgbClr val="FF0000"/>
                </a:solidFill>
                <a:cs typeface="Arial" charset="0"/>
              </a:rPr>
              <a:t>probability (1 - </a:t>
            </a:r>
            <a:r>
              <a:rPr lang="en-US" sz="2400" kern="0" dirty="0" smtClean="0">
                <a:solidFill>
                  <a:srgbClr val="FF0000"/>
                </a:solidFill>
                <a:cs typeface="Arial" charset="0"/>
                <a:sym typeface="Symbol"/>
              </a:rPr>
              <a:t>)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2400" i="1" kern="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kern="0" dirty="0" smtClean="0">
                <a:solidFill>
                  <a:srgbClr val="0000FF"/>
                </a:solidFill>
                <a:sym typeface="Symbol"/>
              </a:rPr>
              <a:t> = 2</a:t>
            </a:r>
            <a:r>
              <a:rPr lang="en-US" sz="2400" kern="0" baseline="30000" dirty="0" smtClean="0">
                <a:solidFill>
                  <a:srgbClr val="0000FF"/>
                </a:solidFill>
                <a:sym typeface="Symbol"/>
              </a:rPr>
              <a:t>-(k)</a:t>
            </a:r>
            <a:r>
              <a:rPr lang="en-US" sz="2400" kern="0" dirty="0" smtClean="0">
                <a:sym typeface="Symbol"/>
              </a:rPr>
              <a:t> and </a:t>
            </a:r>
            <a:r>
              <a:rPr lang="en-US" sz="2400" kern="0" dirty="0" smtClean="0">
                <a:solidFill>
                  <a:srgbClr val="0000FF"/>
                </a:solidFill>
                <a:sym typeface="Symbol"/>
              </a:rPr>
              <a:t>k = security parameter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2400" i="1" kern="0" dirty="0" smtClean="0">
                <a:solidFill>
                  <a:srgbClr val="FF0000"/>
                </a:solidFill>
                <a:cs typeface="Arial" charset="0"/>
                <a:sym typeface="Symbol"/>
              </a:rPr>
              <a:t> </a:t>
            </a:r>
            <a:r>
              <a:rPr lang="en-US" sz="2400" kern="0" dirty="0" smtClean="0">
                <a:solidFill>
                  <a:srgbClr val="FF0000"/>
                </a:solidFill>
                <a:sym typeface="Symbol"/>
              </a:rPr>
              <a:t>No compromise </a:t>
            </a:r>
            <a:r>
              <a:rPr lang="en-US" sz="2400" kern="0" dirty="0" smtClean="0">
                <a:sym typeface="Symbol"/>
              </a:rPr>
              <a:t>in </a:t>
            </a:r>
            <a:r>
              <a:rPr lang="en-US" sz="2400" kern="0" dirty="0" smtClean="0">
                <a:solidFill>
                  <a:srgbClr val="FF0000"/>
                </a:solidFill>
                <a:sym typeface="Symbol"/>
              </a:rPr>
              <a:t>Secrecy</a:t>
            </a:r>
            <a:endParaRPr lang="en-US" sz="2400" i="1" kern="0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2844" y="3929066"/>
            <a:ext cx="8715436" cy="222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2800" kern="0" dirty="0" smtClean="0">
                <a:solidFill>
                  <a:srgbClr val="0000FF"/>
                </a:solidFill>
              </a:rPr>
              <a:t>Statistical VSS</a:t>
            </a:r>
            <a:endParaRPr lang="en-US" sz="2800" kern="0" dirty="0">
              <a:solidFill>
                <a:srgbClr val="0000FF"/>
              </a:solidFill>
              <a:cs typeface="Arial" charset="0"/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2400" kern="0" dirty="0" smtClean="0">
                <a:cs typeface="Arial" charset="0"/>
              </a:rPr>
              <a:t>Satisfies </a:t>
            </a:r>
            <a:r>
              <a:rPr lang="en-US" sz="2400" kern="0" dirty="0" smtClean="0">
                <a:solidFill>
                  <a:srgbClr val="FF0000"/>
                </a:solidFill>
                <a:cs typeface="Arial" charset="0"/>
              </a:rPr>
              <a:t>Correctness </a:t>
            </a:r>
            <a:r>
              <a:rPr lang="en-US" sz="2400" kern="0" dirty="0" smtClean="0">
                <a:cs typeface="Arial" charset="0"/>
              </a:rPr>
              <a:t>and </a:t>
            </a:r>
            <a:r>
              <a:rPr lang="en-US" sz="2400" kern="0" dirty="0" smtClean="0">
                <a:solidFill>
                  <a:srgbClr val="FF0000"/>
                </a:solidFill>
              </a:rPr>
              <a:t>Strong</a:t>
            </a:r>
            <a:r>
              <a:rPr lang="en-US" sz="2400" kern="0" dirty="0" smtClean="0">
                <a:solidFill>
                  <a:srgbClr val="FF0000"/>
                </a:solidFill>
                <a:cs typeface="Arial" charset="0"/>
              </a:rPr>
              <a:t> Commitment </a:t>
            </a:r>
            <a:r>
              <a:rPr lang="en-US" sz="2400" kern="0" dirty="0" smtClean="0">
                <a:cs typeface="Arial" charset="0"/>
              </a:rPr>
              <a:t>with </a:t>
            </a:r>
            <a:r>
              <a:rPr lang="en-US" sz="2400" kern="0" dirty="0" smtClean="0">
                <a:solidFill>
                  <a:srgbClr val="FF0000"/>
                </a:solidFill>
                <a:cs typeface="Arial" charset="0"/>
              </a:rPr>
              <a:t>probability (1 - </a:t>
            </a:r>
            <a:r>
              <a:rPr lang="en-US" sz="2400" kern="0" dirty="0" smtClean="0">
                <a:solidFill>
                  <a:srgbClr val="FF0000"/>
                </a:solidFill>
                <a:cs typeface="Arial" charset="0"/>
                <a:sym typeface="Symbol"/>
              </a:rPr>
              <a:t>)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2400" i="1" kern="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kern="0" dirty="0" smtClean="0">
                <a:solidFill>
                  <a:srgbClr val="0000FF"/>
                </a:solidFill>
                <a:sym typeface="Symbol"/>
              </a:rPr>
              <a:t> = 2</a:t>
            </a:r>
            <a:r>
              <a:rPr lang="en-US" sz="2400" kern="0" baseline="30000" dirty="0" smtClean="0">
                <a:solidFill>
                  <a:srgbClr val="0000FF"/>
                </a:solidFill>
                <a:sym typeface="Symbol"/>
              </a:rPr>
              <a:t>-(k)</a:t>
            </a:r>
            <a:r>
              <a:rPr lang="en-US" sz="2400" kern="0" dirty="0" smtClean="0">
                <a:sym typeface="Symbol"/>
              </a:rPr>
              <a:t> and </a:t>
            </a:r>
            <a:r>
              <a:rPr lang="en-US" sz="2400" kern="0" dirty="0" smtClean="0">
                <a:solidFill>
                  <a:srgbClr val="0000FF"/>
                </a:solidFill>
                <a:sym typeface="Symbol"/>
              </a:rPr>
              <a:t>k = security parameter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2400" i="1" kern="0" dirty="0" smtClean="0">
                <a:solidFill>
                  <a:srgbClr val="FF0000"/>
                </a:solidFill>
                <a:cs typeface="Arial" charset="0"/>
                <a:sym typeface="Symbol"/>
              </a:rPr>
              <a:t> </a:t>
            </a:r>
            <a:r>
              <a:rPr lang="en-US" sz="2400" kern="0" dirty="0" smtClean="0">
                <a:solidFill>
                  <a:srgbClr val="FF0000"/>
                </a:solidFill>
                <a:sym typeface="Symbol"/>
              </a:rPr>
              <a:t>No compromise </a:t>
            </a:r>
            <a:r>
              <a:rPr lang="en-US" sz="2400" kern="0" dirty="0" smtClean="0">
                <a:sym typeface="Symbol"/>
              </a:rPr>
              <a:t>in </a:t>
            </a:r>
            <a:r>
              <a:rPr lang="en-US" sz="2400" kern="0" dirty="0" smtClean="0">
                <a:solidFill>
                  <a:srgbClr val="FF0000"/>
                </a:solidFill>
                <a:sym typeface="Symbol"/>
              </a:rPr>
              <a:t>Secrecy</a:t>
            </a:r>
            <a:endParaRPr lang="en-US" sz="2400" i="1" kern="0" dirty="0">
              <a:solidFill>
                <a:srgbClr val="FF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-24"/>
            <a:ext cx="8786812" cy="671493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009900"/>
                </a:solidFill>
                <a:latin typeface="Comic Sans MS" pitchFamily="66" charset="0"/>
              </a:rPr>
              <a:t>Existing results on Perfect VSS</a:t>
            </a:r>
          </a:p>
        </p:txBody>
      </p:sp>
      <p:sp>
        <p:nvSpPr>
          <p:cNvPr id="9219" name="Rectangle 41"/>
          <p:cNvSpPr>
            <a:spLocks noChangeArrowheads="1"/>
          </p:cNvSpPr>
          <p:nvPr/>
        </p:nvSpPr>
        <p:spPr bwMode="auto">
          <a:xfrm>
            <a:off x="428625" y="3357563"/>
            <a:ext cx="8001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42902" y="812053"/>
            <a:ext cx="878681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- </a:t>
            </a:r>
            <a:r>
              <a:rPr lang="en-US" sz="2400" dirty="0" smtClean="0">
                <a:solidFill>
                  <a:srgbClr val="0000FF"/>
                </a:solidFill>
              </a:rPr>
              <a:t>Perfect VSS </a:t>
            </a:r>
            <a:r>
              <a:rPr lang="en-US" sz="2400" dirty="0" smtClean="0">
                <a:solidFill>
                  <a:srgbClr val="FF0000"/>
                </a:solidFill>
              </a:rPr>
              <a:t>(without any error) </a:t>
            </a:r>
            <a:r>
              <a:rPr lang="en-US" sz="2400" dirty="0" smtClean="0"/>
              <a:t>is </a:t>
            </a:r>
            <a:r>
              <a:rPr lang="en-US" sz="2400" dirty="0"/>
              <a:t>(efficiently) achievable </a:t>
            </a:r>
            <a:r>
              <a:rPr lang="en-US" sz="2400" dirty="0" err="1" smtClean="0"/>
              <a:t>iff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n &gt; 3t </a:t>
            </a:r>
            <a:r>
              <a:rPr lang="en-US" sz="2400" dirty="0" smtClean="0"/>
              <a:t>[BGW88, DDWY90]</a:t>
            </a:r>
            <a:endParaRPr lang="en-US" sz="24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14282" y="2465080"/>
          <a:ext cx="8572560" cy="2392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4446"/>
                <a:gridCol w="2214578"/>
                <a:gridCol w="1285884"/>
                <a:gridCol w="2071702"/>
                <a:gridCol w="17859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# Rounds</a:t>
                      </a:r>
                      <a:endParaRPr lang="en-US" sz="1800" b="0" dirty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Characterization</a:t>
                      </a:r>
                      <a:endParaRPr lang="en-US" sz="1800" b="0" dirty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Efficient?</a:t>
                      </a:r>
                      <a:endParaRPr lang="en-US" sz="1800" b="0" dirty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Optimal Rounds? </a:t>
                      </a:r>
                      <a:endParaRPr lang="en-US" sz="1800" b="0" dirty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Optimal Fault Tolerance?</a:t>
                      </a:r>
                      <a:endParaRPr lang="en-US" sz="1800" b="0" dirty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t = 1; n &gt; 4</a:t>
                      </a:r>
                    </a:p>
                    <a:p>
                      <a:pPr algn="ctr"/>
                      <a:r>
                        <a:rPr kumimoji="0" lang="en-US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No protocol for t &gt; 1</a:t>
                      </a:r>
                      <a:endParaRPr lang="en-US" sz="1800" i="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 &gt; 4t , t &gt;= 1</a:t>
                      </a:r>
                      <a:endParaRPr lang="en-US" sz="1800" i="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n&gt; 3t , t &gt;= 1</a:t>
                      </a:r>
                      <a:endParaRPr lang="en-US" sz="1800" i="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No*</a:t>
                      </a:r>
                      <a:endParaRPr lang="en-US" sz="1800" dirty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 &gt; 3t , t &gt;=1</a:t>
                      </a:r>
                      <a:endParaRPr lang="en-US" sz="1800" i="0" dirty="0" smtClean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No</a:t>
                      </a:r>
                      <a:endParaRPr lang="en-US" sz="1800" dirty="0">
                        <a:solidFill>
                          <a:srgbClr val="FF0000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259" name="Rectangle 7"/>
          <p:cNvSpPr>
            <a:spLocks noChangeArrowheads="1"/>
          </p:cNvSpPr>
          <p:nvPr/>
        </p:nvSpPr>
        <p:spPr bwMode="auto">
          <a:xfrm>
            <a:off x="285720" y="1844666"/>
            <a:ext cx="8215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/>
              <a:t>- Round </a:t>
            </a:r>
            <a:r>
              <a:rPr lang="en-US" sz="2400" dirty="0"/>
              <a:t>Complexity of Perfect VSS </a:t>
            </a:r>
            <a:r>
              <a:rPr lang="en-US" sz="2400" dirty="0" smtClean="0"/>
              <a:t>--- [GIKR01]</a:t>
            </a:r>
            <a:endParaRPr lang="en-US" sz="2400" dirty="0"/>
          </a:p>
        </p:txBody>
      </p:sp>
      <p:sp>
        <p:nvSpPr>
          <p:cNvPr id="9260" name="Rectangle 8"/>
          <p:cNvSpPr>
            <a:spLocks noChangeArrowheads="1"/>
          </p:cNvSpPr>
          <p:nvPr/>
        </p:nvSpPr>
        <p:spPr bwMode="auto">
          <a:xfrm>
            <a:off x="214282" y="5110475"/>
            <a:ext cx="8215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/>
              <a:t>- 3 </a:t>
            </a:r>
            <a:r>
              <a:rPr lang="en-US" sz="2400" dirty="0"/>
              <a:t>Round </a:t>
            </a:r>
            <a:r>
              <a:rPr lang="en-US" sz="2400" dirty="0">
                <a:solidFill>
                  <a:srgbClr val="0000FF"/>
                </a:solidFill>
              </a:rPr>
              <a:t>efficient </a:t>
            </a:r>
            <a:r>
              <a:rPr lang="en-US" sz="2400" dirty="0" smtClean="0">
                <a:solidFill>
                  <a:srgbClr val="0000FF"/>
                </a:solidFill>
              </a:rPr>
              <a:t>VSS </a:t>
            </a:r>
            <a:r>
              <a:rPr lang="en-US" sz="2400" dirty="0" smtClean="0"/>
              <a:t>with </a:t>
            </a:r>
            <a:r>
              <a:rPr lang="en-US" sz="2400" dirty="0" smtClean="0">
                <a:solidFill>
                  <a:srgbClr val="0000FF"/>
                </a:solidFill>
              </a:rPr>
              <a:t>n = 3t + 1 </a:t>
            </a:r>
            <a:r>
              <a:rPr lang="en-US" sz="2400" dirty="0" smtClean="0"/>
              <a:t>--- [FGGPS06]</a:t>
            </a:r>
            <a:endParaRPr lang="en-US" sz="2400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14282" y="5681979"/>
            <a:ext cx="82153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/>
              <a:t>- [KKK08] --- 3 round efficient VSS with </a:t>
            </a:r>
            <a:r>
              <a:rPr lang="en-US" sz="2400" dirty="0" smtClean="0">
                <a:solidFill>
                  <a:srgbClr val="0000FF"/>
                </a:solidFill>
              </a:rPr>
              <a:t>n = 3t + 1 </a:t>
            </a:r>
            <a:r>
              <a:rPr lang="en-US" sz="2400" dirty="0" smtClean="0"/>
              <a:t>using </a:t>
            </a:r>
            <a:r>
              <a:rPr lang="en-US" sz="2400" dirty="0" smtClean="0">
                <a:solidFill>
                  <a:srgbClr val="0000FF"/>
                </a:solidFill>
              </a:rPr>
              <a:t>broadcast channel in ONLY one round</a:t>
            </a:r>
            <a:endParaRPr lang="en-US" sz="2400" dirty="0">
              <a:solidFill>
                <a:srgbClr val="0000FF"/>
              </a:solidFill>
            </a:endParaRPr>
          </a:p>
        </p:txBody>
      </p:sp>
      <p:grpSp>
        <p:nvGrpSpPr>
          <p:cNvPr id="2" name="Group 9"/>
          <p:cNvGrpSpPr/>
          <p:nvPr/>
        </p:nvGrpSpPr>
        <p:grpSpPr>
          <a:xfrm>
            <a:off x="428596" y="1500174"/>
            <a:ext cx="7786742" cy="3786214"/>
            <a:chOff x="3214678" y="3286124"/>
            <a:chExt cx="5967377" cy="1285884"/>
          </a:xfrm>
        </p:grpSpPr>
        <p:sp>
          <p:nvSpPr>
            <p:cNvPr id="11" name="Rounded Rectangular Callout 10"/>
            <p:cNvSpPr/>
            <p:nvPr/>
          </p:nvSpPr>
          <p:spPr>
            <a:xfrm>
              <a:off x="3214678" y="3286124"/>
              <a:ext cx="5643602" cy="1285884"/>
            </a:xfrm>
            <a:prstGeom prst="wedgeRound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2"/>
            <p:cNvSpPr txBox="1">
              <a:spLocks noChangeArrowheads="1"/>
            </p:cNvSpPr>
            <p:nvPr/>
          </p:nvSpPr>
          <p:spPr bwMode="auto">
            <a:xfrm>
              <a:off x="3324171" y="3334648"/>
              <a:ext cx="5857884" cy="1214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endParaRPr lang="en-IN" sz="2400" kern="0" dirty="0" smtClean="0">
                <a:solidFill>
                  <a:srgbClr val="0000FF"/>
                </a:solidFill>
                <a:cs typeface="+mn-cs"/>
              </a:endParaRPr>
            </a:p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§"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dirty="0" smtClean="0">
                  <a:solidFill>
                    <a:srgbClr val="0000FF"/>
                  </a:solidFill>
                  <a:cs typeface="+mn-cs"/>
                </a:rPr>
                <a:t>Optimal fault tolerance  --- (n = 3t + 1)</a:t>
              </a:r>
            </a:p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§"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endParaRPr lang="en-IN" sz="2400" kern="0" dirty="0" smtClean="0">
                <a:solidFill>
                  <a:srgbClr val="0000FF"/>
                </a:solidFill>
                <a:cs typeface="+mn-cs"/>
              </a:endParaRPr>
            </a:p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§"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dirty="0" smtClean="0">
                  <a:solidFill>
                    <a:srgbClr val="0000FF"/>
                  </a:solidFill>
                  <a:cs typeface="+mn-cs"/>
                </a:rPr>
                <a:t> Optimal number of sharing rounds --- 3</a:t>
              </a:r>
            </a:p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§"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endParaRPr lang="en-IN" sz="2400" kern="0" dirty="0" smtClean="0">
                <a:solidFill>
                  <a:srgbClr val="0000FF"/>
                </a:solidFill>
                <a:cs typeface="+mn-cs"/>
              </a:endParaRPr>
            </a:p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§"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dirty="0" smtClean="0">
                  <a:solidFill>
                    <a:srgbClr val="0000FF"/>
                  </a:solidFill>
                  <a:cs typeface="+mn-cs"/>
                </a:rPr>
                <a:t> Optimal number of rounds in which broadcast channel is used --- 1</a:t>
              </a:r>
            </a:p>
          </p:txBody>
        </p:sp>
      </p:grpSp>
      <p:grpSp>
        <p:nvGrpSpPr>
          <p:cNvPr id="3" name="Group 12"/>
          <p:cNvGrpSpPr/>
          <p:nvPr/>
        </p:nvGrpSpPr>
        <p:grpSpPr>
          <a:xfrm>
            <a:off x="1285884" y="5143512"/>
            <a:ext cx="6786578" cy="1357322"/>
            <a:chOff x="3214678" y="3286124"/>
            <a:chExt cx="5857884" cy="894528"/>
          </a:xfrm>
        </p:grpSpPr>
        <p:sp>
          <p:nvSpPr>
            <p:cNvPr id="14" name="Rounded Rectangular Callout 13"/>
            <p:cNvSpPr/>
            <p:nvPr/>
          </p:nvSpPr>
          <p:spPr>
            <a:xfrm>
              <a:off x="3286116" y="3286124"/>
              <a:ext cx="5643602" cy="894528"/>
            </a:xfrm>
            <a:prstGeom prst="wedgeRound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2"/>
            <p:cNvSpPr txBox="1">
              <a:spLocks noChangeArrowheads="1"/>
            </p:cNvSpPr>
            <p:nvPr/>
          </p:nvSpPr>
          <p:spPr bwMode="auto">
            <a:xfrm>
              <a:off x="3214678" y="3342032"/>
              <a:ext cx="5857884" cy="838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§"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dirty="0" smtClean="0">
                  <a:solidFill>
                    <a:srgbClr val="0000FF"/>
                  </a:solidFill>
                  <a:cs typeface="+mn-cs"/>
                </a:rPr>
                <a:t>Reconstruction phase of perfect VSS requires ONLY one round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59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-23"/>
            <a:ext cx="8786812" cy="642942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009900"/>
                </a:solidFill>
                <a:latin typeface="Comic Sans MS" pitchFamily="66" charset="0"/>
              </a:rPr>
              <a:t>Our Results</a:t>
            </a:r>
          </a:p>
        </p:txBody>
      </p:sp>
      <p:sp>
        <p:nvSpPr>
          <p:cNvPr id="9219" name="Rectangle 41"/>
          <p:cNvSpPr>
            <a:spLocks noChangeArrowheads="1"/>
          </p:cNvSpPr>
          <p:nvPr/>
        </p:nvSpPr>
        <p:spPr bwMode="auto">
          <a:xfrm>
            <a:off x="428625" y="3357563"/>
            <a:ext cx="8001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14282" y="2571744"/>
          <a:ext cx="8572560" cy="1651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4446"/>
                <a:gridCol w="2214578"/>
                <a:gridCol w="1285884"/>
                <a:gridCol w="2071702"/>
                <a:gridCol w="17859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# Rounds</a:t>
                      </a:r>
                      <a:endParaRPr lang="en-US" sz="1800" b="0" dirty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Characterization</a:t>
                      </a:r>
                      <a:endParaRPr lang="en-US" sz="1800" b="0" dirty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Efficient?</a:t>
                      </a:r>
                      <a:endParaRPr lang="en-US" sz="1800" b="0" dirty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Optimal Rounds? </a:t>
                      </a:r>
                      <a:endParaRPr lang="en-US" sz="1800" b="0" dirty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Optimal Fault Tolerance?</a:t>
                      </a:r>
                      <a:endParaRPr lang="en-US" sz="1800" b="0" dirty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t = 1; n &gt; 3</a:t>
                      </a:r>
                    </a:p>
                    <a:p>
                      <a:pPr algn="ctr"/>
                      <a:r>
                        <a:rPr kumimoji="0" lang="en-US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No protocol for t &gt; 1</a:t>
                      </a:r>
                      <a:endParaRPr lang="en-US" sz="1800" i="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 &gt; 3t , t &gt;= 1</a:t>
                      </a:r>
                      <a:endParaRPr lang="en-US" sz="1800" i="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260" name="Rectangle 8"/>
          <p:cNvSpPr>
            <a:spLocks noChangeArrowheads="1"/>
          </p:cNvSpPr>
          <p:nvPr/>
        </p:nvSpPr>
        <p:spPr bwMode="auto">
          <a:xfrm>
            <a:off x="71406" y="4538971"/>
            <a:ext cx="8215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/>
              <a:t>- Our protocol requires </a:t>
            </a:r>
            <a:r>
              <a:rPr lang="en-US" sz="2400" dirty="0" smtClean="0">
                <a:solidFill>
                  <a:srgbClr val="0000FF"/>
                </a:solidFill>
              </a:rPr>
              <a:t>TWO rounds of reconstruction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71406" y="812053"/>
            <a:ext cx="90011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- Statistical VSS </a:t>
            </a:r>
            <a:r>
              <a:rPr lang="en-US" sz="2400" dirty="0" smtClean="0">
                <a:solidFill>
                  <a:srgbClr val="0000FF"/>
                </a:solidFill>
              </a:rPr>
              <a:t>possible </a:t>
            </a:r>
            <a:r>
              <a:rPr lang="en-US" sz="2400" dirty="0" err="1" smtClean="0">
                <a:solidFill>
                  <a:srgbClr val="0000FF"/>
                </a:solidFill>
              </a:rPr>
              <a:t>iff</a:t>
            </a:r>
            <a:r>
              <a:rPr lang="en-US" sz="2400" dirty="0" smtClean="0">
                <a:solidFill>
                  <a:srgbClr val="0000FF"/>
                </a:solidFill>
              </a:rPr>
              <a:t> n &gt; 2t </a:t>
            </a:r>
            <a:r>
              <a:rPr lang="en-US" sz="2400" dirty="0" smtClean="0"/>
              <a:t>and </a:t>
            </a:r>
            <a:r>
              <a:rPr lang="en-US" sz="2400" dirty="0" smtClean="0">
                <a:solidFill>
                  <a:srgbClr val="0000FF"/>
                </a:solidFill>
              </a:rPr>
              <a:t>broadcast channel is available 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[RB89] </a:t>
            </a:r>
            <a:r>
              <a:rPr lang="en-US" sz="2400" dirty="0" smtClean="0"/>
              <a:t>---- </a:t>
            </a:r>
            <a:r>
              <a:rPr lang="en-US" sz="2400" dirty="0" smtClean="0">
                <a:solidFill>
                  <a:srgbClr val="FF0000"/>
                </a:solidFill>
              </a:rPr>
              <a:t>nothing known about round complexity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142902" y="1857364"/>
            <a:ext cx="87868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- We the study of round complexity of statistical VSS</a:t>
            </a:r>
            <a:endParaRPr lang="en-US" sz="2400" dirty="0"/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71406" y="5143512"/>
            <a:ext cx="88583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- If A</a:t>
            </a:r>
            <a:r>
              <a:rPr lang="en-US" sz="2400" baseline="-25000" dirty="0" smtClean="0"/>
              <a:t>t</a:t>
            </a:r>
            <a:r>
              <a:rPr lang="en-US" sz="2400" dirty="0" smtClean="0"/>
              <a:t> is </a:t>
            </a:r>
            <a:r>
              <a:rPr lang="en-US" sz="2400" dirty="0" smtClean="0">
                <a:solidFill>
                  <a:srgbClr val="FF0000"/>
                </a:solidFill>
              </a:rPr>
              <a:t>non-rushing</a:t>
            </a:r>
            <a:r>
              <a:rPr lang="en-US" sz="2400" dirty="0" smtClean="0"/>
              <a:t> then </a:t>
            </a:r>
            <a:r>
              <a:rPr lang="en-US" sz="2400" dirty="0" smtClean="0">
                <a:solidFill>
                  <a:srgbClr val="0000FF"/>
                </a:solidFill>
              </a:rPr>
              <a:t>reconstruction </a:t>
            </a:r>
            <a:r>
              <a:rPr lang="en-US" sz="2400" dirty="0" smtClean="0"/>
              <a:t>can be done in </a:t>
            </a:r>
            <a:r>
              <a:rPr lang="en-US" sz="2400" dirty="0" smtClean="0">
                <a:solidFill>
                  <a:srgbClr val="0000FF"/>
                </a:solidFill>
              </a:rPr>
              <a:t>SINGLE </a:t>
            </a:r>
            <a:r>
              <a:rPr lang="en-US" sz="2400" dirty="0" smtClean="0"/>
              <a:t>round</a:t>
            </a:r>
            <a:endParaRPr lang="en-US" sz="2400" dirty="0"/>
          </a:p>
        </p:txBody>
      </p:sp>
      <p:sp>
        <p:nvSpPr>
          <p:cNvPr id="20" name="Rectangle 8"/>
          <p:cNvSpPr>
            <a:spLocks noChangeArrowheads="1"/>
          </p:cNvSpPr>
          <p:nvPr/>
        </p:nvSpPr>
        <p:spPr bwMode="auto">
          <a:xfrm>
            <a:off x="71406" y="6110607"/>
            <a:ext cx="8858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- Our protocols use </a:t>
            </a:r>
            <a:r>
              <a:rPr lang="en-US" sz="2400" dirty="0" smtClean="0">
                <a:solidFill>
                  <a:srgbClr val="0000FF"/>
                </a:solidFill>
              </a:rPr>
              <a:t>broadcast channel </a:t>
            </a:r>
            <a:r>
              <a:rPr lang="en-US" sz="2400" dirty="0" smtClean="0"/>
              <a:t>in </a:t>
            </a:r>
            <a:r>
              <a:rPr lang="en-US" sz="2400" dirty="0" smtClean="0">
                <a:solidFill>
                  <a:srgbClr val="0000FF"/>
                </a:solidFill>
              </a:rPr>
              <a:t>ONLY ONE</a:t>
            </a:r>
            <a:r>
              <a:rPr lang="en-US" sz="2400" dirty="0" smtClean="0"/>
              <a:t> round</a:t>
            </a:r>
            <a:endParaRPr lang="en-US" sz="2400" dirty="0"/>
          </a:p>
        </p:txBody>
      </p:sp>
      <p:grpSp>
        <p:nvGrpSpPr>
          <p:cNvPr id="2" name="Group 20"/>
          <p:cNvGrpSpPr/>
          <p:nvPr/>
        </p:nvGrpSpPr>
        <p:grpSpPr>
          <a:xfrm>
            <a:off x="1285884" y="3000372"/>
            <a:ext cx="6786578" cy="1357322"/>
            <a:chOff x="3214678" y="3286124"/>
            <a:chExt cx="5857884" cy="894528"/>
          </a:xfrm>
        </p:grpSpPr>
        <p:sp>
          <p:nvSpPr>
            <p:cNvPr id="22" name="Rounded Rectangular Callout 21"/>
            <p:cNvSpPr/>
            <p:nvPr/>
          </p:nvSpPr>
          <p:spPr>
            <a:xfrm>
              <a:off x="3286116" y="3286124"/>
              <a:ext cx="5643602" cy="894528"/>
            </a:xfrm>
            <a:prstGeom prst="wedgeRound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"/>
            <p:cNvSpPr txBox="1">
              <a:spLocks noChangeArrowheads="1"/>
            </p:cNvSpPr>
            <p:nvPr/>
          </p:nvSpPr>
          <p:spPr bwMode="auto">
            <a:xfrm>
              <a:off x="3214678" y="3342032"/>
              <a:ext cx="5857884" cy="838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§"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dirty="0" smtClean="0">
                  <a:solidFill>
                    <a:srgbClr val="0000FF"/>
                  </a:solidFill>
                  <a:cs typeface="+mn-cs"/>
                </a:rPr>
                <a:t>Reconstruction phase of perfect VSS requires ONLY one round</a:t>
              </a:r>
            </a:p>
          </p:txBody>
        </p:sp>
      </p:grpSp>
      <p:grpSp>
        <p:nvGrpSpPr>
          <p:cNvPr id="3" name="Group 23"/>
          <p:cNvGrpSpPr/>
          <p:nvPr/>
        </p:nvGrpSpPr>
        <p:grpSpPr>
          <a:xfrm>
            <a:off x="1928826" y="5214950"/>
            <a:ext cx="3714744" cy="785818"/>
            <a:chOff x="3214678" y="3286124"/>
            <a:chExt cx="5857884" cy="894528"/>
          </a:xfrm>
        </p:grpSpPr>
        <p:sp>
          <p:nvSpPr>
            <p:cNvPr id="25" name="Rounded Rectangular Callout 24"/>
            <p:cNvSpPr/>
            <p:nvPr/>
          </p:nvSpPr>
          <p:spPr>
            <a:xfrm>
              <a:off x="3286116" y="3286124"/>
              <a:ext cx="5643602" cy="894528"/>
            </a:xfrm>
            <a:prstGeom prst="wedgeRound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"/>
            <p:cNvSpPr txBox="1">
              <a:spLocks noChangeArrowheads="1"/>
            </p:cNvSpPr>
            <p:nvPr/>
          </p:nvSpPr>
          <p:spPr bwMode="auto">
            <a:xfrm>
              <a:off x="3214678" y="3342032"/>
              <a:ext cx="5857884" cy="838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§"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dirty="0" smtClean="0">
                  <a:solidFill>
                    <a:srgbClr val="0000FF"/>
                  </a:solidFill>
                  <a:cs typeface="+mn-cs"/>
                </a:rPr>
                <a:t>Same as in [KKK08]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60" grpId="0"/>
      <p:bldP spid="17" grpId="0"/>
      <p:bldP spid="18" grpId="0"/>
      <p:bldP spid="2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1470" y="71414"/>
            <a:ext cx="9144000" cy="714380"/>
          </a:xfrm>
        </p:spPr>
        <p:txBody>
          <a:bodyPr/>
          <a:lstStyle/>
          <a:p>
            <a:r>
              <a:rPr lang="en-US" sz="3200" dirty="0" smtClean="0">
                <a:solidFill>
                  <a:srgbClr val="009900"/>
                </a:solidFill>
                <a:latin typeface="Comic Sans MS" pitchFamily="66" charset="0"/>
              </a:rPr>
              <a:t>Statistical WSS --- 1 Round of Reconstruction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42844" y="1500174"/>
            <a:ext cx="8143932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If the adversary is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non-rushing</a:t>
            </a:r>
            <a:r>
              <a:rPr lang="en-IN" sz="2400" kern="0" dirty="0" smtClean="0">
                <a:cs typeface="+mn-cs"/>
              </a:rPr>
              <a:t>, then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two rounds of reconstruction</a:t>
            </a:r>
            <a:r>
              <a:rPr lang="en-IN" sz="2400" kern="0" dirty="0" smtClean="0">
                <a:cs typeface="+mn-cs"/>
              </a:rPr>
              <a:t> can be collapsed into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single round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500034" y="2000240"/>
            <a:ext cx="757239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 </a:t>
            </a:r>
            <a:endParaRPr kumimoji="0" lang="en-IN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571472" y="2928934"/>
            <a:ext cx="750099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Two rounds are required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to force the rushing adversary to commit the </a:t>
            </a:r>
            <a:r>
              <a:rPr lang="en-IN" sz="2400" kern="0" dirty="0" err="1" smtClean="0">
                <a:solidFill>
                  <a:srgbClr val="FF0000"/>
                </a:solidFill>
                <a:cs typeface="+mn-cs"/>
              </a:rPr>
              <a:t>f</a:t>
            </a:r>
            <a:r>
              <a:rPr lang="en-IN" sz="2400" kern="0" baseline="-25000" dirty="0" err="1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(x) polynomials of corrupted parties</a:t>
            </a:r>
            <a:r>
              <a:rPr lang="en-IN" sz="2400" kern="0" dirty="0" smtClean="0">
                <a:cs typeface="+mn-cs"/>
              </a:rPr>
              <a:t> before seeing the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evaluation points of honest parties     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571472" y="5000636"/>
            <a:ext cx="828680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If the adversary is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non-rushing</a:t>
            </a:r>
            <a:r>
              <a:rPr lang="en-IN" sz="2400" kern="0" dirty="0" smtClean="0">
                <a:cs typeface="+mn-cs"/>
              </a:rPr>
              <a:t>, then the task of both the rounds can be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merged </a:t>
            </a:r>
            <a:r>
              <a:rPr lang="en-IN" sz="2400" kern="0" dirty="0" smtClean="0">
                <a:cs typeface="+mn-cs"/>
              </a:rPr>
              <a:t>into a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single round</a:t>
            </a:r>
            <a:r>
              <a:rPr lang="en-IN" sz="2400" kern="0" dirty="0" smtClean="0">
                <a:cs typeface="+mn-cs"/>
              </a:rPr>
              <a:t>   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" name="Group 6"/>
          <p:cNvGrpSpPr/>
          <p:nvPr/>
        </p:nvGrpSpPr>
        <p:grpSpPr>
          <a:xfrm>
            <a:off x="4214810" y="1714488"/>
            <a:ext cx="4429156" cy="1071570"/>
            <a:chOff x="3189138" y="3282865"/>
            <a:chExt cx="5857884" cy="897787"/>
          </a:xfrm>
        </p:grpSpPr>
        <p:sp>
          <p:nvSpPr>
            <p:cNvPr id="8" name="Rounded Rectangular Callout 7"/>
            <p:cNvSpPr/>
            <p:nvPr/>
          </p:nvSpPr>
          <p:spPr>
            <a:xfrm>
              <a:off x="3286116" y="3286124"/>
              <a:ext cx="5643602" cy="894528"/>
            </a:xfrm>
            <a:prstGeom prst="wedgeRound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2"/>
            <p:cNvSpPr txBox="1">
              <a:spLocks noChangeArrowheads="1"/>
            </p:cNvSpPr>
            <p:nvPr/>
          </p:nvSpPr>
          <p:spPr bwMode="auto">
            <a:xfrm>
              <a:off x="3189138" y="3282865"/>
              <a:ext cx="5857884" cy="838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§"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dirty="0" smtClean="0">
                  <a:solidFill>
                    <a:srgbClr val="0000FF"/>
                  </a:solidFill>
                  <a:cs typeface="+mn-cs"/>
                </a:rPr>
                <a:t>Ensures CORRECTNESS property</a:t>
              </a:r>
              <a:endParaRPr lang="en-IN" sz="2000" kern="0" dirty="0" smtClean="0">
                <a:solidFill>
                  <a:srgbClr val="0000FF"/>
                </a:solidFill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20" y="71414"/>
            <a:ext cx="8686800" cy="642934"/>
          </a:xfrm>
        </p:spPr>
        <p:txBody>
          <a:bodyPr/>
          <a:lstStyle/>
          <a:p>
            <a:r>
              <a:rPr lang="en-US" sz="3200" dirty="0" smtClean="0">
                <a:solidFill>
                  <a:srgbClr val="009900"/>
                </a:solidFill>
                <a:latin typeface="Comic Sans MS" pitchFamily="66" charset="0"/>
              </a:rPr>
              <a:t>Verifiable Secret Sharing (VSS) [CGMA85]</a:t>
            </a:r>
            <a:endParaRPr lang="en-US" sz="3200" dirty="0">
              <a:solidFill>
                <a:srgbClr val="009900"/>
              </a:solidFill>
              <a:latin typeface="Comic Sans MS" pitchFamily="66" charset="0"/>
            </a:endParaRPr>
          </a:p>
        </p:txBody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3071810"/>
            <a:ext cx="8258205" cy="2214578"/>
          </a:xfrm>
        </p:spPr>
        <p:txBody>
          <a:bodyPr/>
          <a:lstStyle/>
          <a:p>
            <a:pPr marL="342900" indent="-342900"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00FF"/>
                </a:solidFill>
                <a:latin typeface="Comic Sans MS" pitchFamily="66" charset="0"/>
              </a:rPr>
              <a:t>Sharing </a:t>
            </a:r>
            <a:r>
              <a:rPr lang="en-US" sz="2400" dirty="0">
                <a:solidFill>
                  <a:srgbClr val="0000FF"/>
                </a:solidFill>
                <a:latin typeface="Comic Sans MS" pitchFamily="66" charset="0"/>
              </a:rPr>
              <a:t>Phase</a:t>
            </a:r>
          </a:p>
          <a:p>
            <a:pPr marL="742950" lvl="1" indent="-285750"/>
            <a:r>
              <a:rPr lang="en-US" sz="2400" dirty="0">
                <a:latin typeface="Comic Sans MS" pitchFamily="66" charset="0"/>
              </a:rPr>
              <a:t>D initially holds </a:t>
            </a:r>
            <a:r>
              <a:rPr lang="en-US" sz="2400" dirty="0" smtClean="0">
                <a:latin typeface="Comic Sans MS" pitchFamily="66" charset="0"/>
              </a:rPr>
              <a:t>secret </a:t>
            </a:r>
            <a:r>
              <a:rPr lang="en-US" sz="2400" b="1" dirty="0" smtClean="0">
                <a:latin typeface="Comic Sans MS" pitchFamily="66" charset="0"/>
              </a:rPr>
              <a:t>s</a:t>
            </a:r>
            <a:r>
              <a:rPr lang="en-US" sz="2400" dirty="0" smtClean="0">
                <a:latin typeface="Comic Sans MS" pitchFamily="66" charset="0"/>
              </a:rPr>
              <a:t> </a:t>
            </a:r>
            <a:r>
              <a:rPr lang="en-US" sz="2400" dirty="0">
                <a:latin typeface="Comic Sans MS" pitchFamily="66" charset="0"/>
              </a:rPr>
              <a:t>and each </a:t>
            </a:r>
            <a:r>
              <a:rPr lang="en-US" sz="2400" dirty="0" smtClean="0">
                <a:latin typeface="Comic Sans MS" pitchFamily="66" charset="0"/>
              </a:rPr>
              <a:t>party </a:t>
            </a:r>
            <a:r>
              <a:rPr lang="en-US" sz="2400" dirty="0">
                <a:latin typeface="Comic Sans MS" pitchFamily="66" charset="0"/>
              </a:rPr>
              <a:t>P</a:t>
            </a:r>
            <a:r>
              <a:rPr lang="en-US" sz="2400" baseline="-25000" dirty="0">
                <a:latin typeface="Comic Sans MS" pitchFamily="66" charset="0"/>
              </a:rPr>
              <a:t>i</a:t>
            </a:r>
            <a:r>
              <a:rPr lang="en-US" sz="2400" dirty="0">
                <a:latin typeface="Comic Sans MS" pitchFamily="66" charset="0"/>
              </a:rPr>
              <a:t> finally holds some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private information 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v</a:t>
            </a:r>
            <a:r>
              <a:rPr lang="en-US" sz="2400" baseline="-25000" dirty="0" smtClean="0">
                <a:solidFill>
                  <a:srgbClr val="FF0000"/>
                </a:solidFill>
                <a:latin typeface="Comic Sans MS" pitchFamily="66" charset="0"/>
              </a:rPr>
              <a:t>i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Comic Sans MS" pitchFamily="66" charset="0"/>
              </a:rPr>
              <a:t>---</a:t>
            </a:r>
            <a:r>
              <a:rPr lang="en-US" sz="24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dirty="0" smtClean="0">
                <a:solidFill>
                  <a:srgbClr val="0000FF"/>
                </a:solidFill>
                <a:latin typeface="Comic Sans MS" pitchFamily="66" charset="0"/>
              </a:rPr>
              <a:t>share of s</a:t>
            </a:r>
          </a:p>
          <a:p>
            <a:pPr marL="742950" lvl="1" indent="-285750"/>
            <a:r>
              <a:rPr lang="en-US" sz="2400" dirty="0" smtClean="0">
                <a:solidFill>
                  <a:srgbClr val="0000FF"/>
                </a:solidFill>
                <a:latin typeface="Comic Sans MS" pitchFamily="66" charset="0"/>
              </a:rPr>
              <a:t> A</a:t>
            </a:r>
            <a:r>
              <a:rPr lang="en-US" sz="2400" baseline="-25000" dirty="0" smtClean="0">
                <a:solidFill>
                  <a:srgbClr val="0000FF"/>
                </a:solidFill>
                <a:latin typeface="Comic Sans MS" pitchFamily="66" charset="0"/>
              </a:rPr>
              <a:t>t</a:t>
            </a:r>
            <a:r>
              <a:rPr lang="en-US" sz="2400" dirty="0" smtClean="0">
                <a:solidFill>
                  <a:srgbClr val="0000FF"/>
                </a:solidFill>
                <a:latin typeface="Comic Sans MS" pitchFamily="66" charset="0"/>
              </a:rPr>
              <a:t> gets no information about s from the private information of corrupted parties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14282" y="928670"/>
            <a:ext cx="878684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Extends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Secret Sharing </a:t>
            </a:r>
            <a:r>
              <a:rPr lang="en-IN" sz="2400" kern="0" dirty="0" smtClean="0">
                <a:cs typeface="+mn-cs"/>
              </a:rPr>
              <a:t>[Sha79, Bla79] to the case of </a:t>
            </a:r>
            <a:r>
              <a:rPr lang="en-IN" sz="2400" kern="0" dirty="0" smtClean="0">
                <a:solidFill>
                  <a:srgbClr val="009900"/>
                </a:solidFill>
                <a:cs typeface="+mn-cs"/>
              </a:rPr>
              <a:t>active corruption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214314" y="1785926"/>
            <a:ext cx="878684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n parties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P = {P</a:t>
            </a:r>
            <a:r>
              <a:rPr lang="en-IN" sz="2400" kern="0" baseline="-25000" dirty="0" smtClean="0">
                <a:solidFill>
                  <a:srgbClr val="0000FF"/>
                </a:solidFill>
                <a:cs typeface="+mn-cs"/>
              </a:rPr>
              <a:t>1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, …, </a:t>
            </a:r>
            <a:r>
              <a:rPr lang="en-IN" sz="2400" kern="0" dirty="0" err="1" smtClean="0">
                <a:solidFill>
                  <a:srgbClr val="0000FF"/>
                </a:solidFill>
                <a:cs typeface="+mn-cs"/>
              </a:rPr>
              <a:t>P</a:t>
            </a:r>
            <a:r>
              <a:rPr lang="en-IN" sz="2400" kern="0" baseline="-25000" dirty="0" err="1" smtClean="0">
                <a:solidFill>
                  <a:srgbClr val="0000FF"/>
                </a:solidFill>
                <a:cs typeface="+mn-cs"/>
              </a:rPr>
              <a:t>n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}</a:t>
            </a:r>
            <a:r>
              <a:rPr lang="en-IN" sz="2400" kern="0" dirty="0" smtClean="0">
                <a:cs typeface="+mn-cs"/>
              </a:rPr>
              <a:t>,   </a:t>
            </a:r>
            <a:r>
              <a:rPr lang="en-IN" sz="2400" kern="0" dirty="0" smtClean="0">
                <a:solidFill>
                  <a:srgbClr val="009900"/>
                </a:solidFill>
                <a:cs typeface="+mn-cs"/>
              </a:rPr>
              <a:t>dealer D (e.g., D = P</a:t>
            </a:r>
            <a:r>
              <a:rPr lang="en-IN" sz="2400" kern="0" baseline="-25000" dirty="0" smtClean="0">
                <a:solidFill>
                  <a:srgbClr val="009900"/>
                </a:solidFill>
                <a:cs typeface="+mn-cs"/>
              </a:rPr>
              <a:t>1</a:t>
            </a:r>
            <a:r>
              <a:rPr lang="en-IN" sz="2400" kern="0" dirty="0" smtClean="0">
                <a:solidFill>
                  <a:srgbClr val="009900"/>
                </a:solidFill>
                <a:cs typeface="+mn-cs"/>
              </a:rPr>
              <a:t>)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0099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214282" y="2428868"/>
            <a:ext cx="878684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solidFill>
                  <a:srgbClr val="009900"/>
                </a:solidFill>
                <a:cs typeface="+mn-cs"/>
              </a:rPr>
              <a:t>t corrupted parties </a:t>
            </a:r>
            <a:r>
              <a:rPr lang="en-IN" sz="2400" kern="0" dirty="0" smtClean="0">
                <a:cs typeface="+mn-cs"/>
              </a:rPr>
              <a:t>(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possibly including D</a:t>
            </a:r>
            <a:r>
              <a:rPr lang="en-IN" sz="2400" kern="0" dirty="0" smtClean="0">
                <a:cs typeface="+mn-cs"/>
              </a:rPr>
              <a:t>) </a:t>
            </a:r>
            <a:r>
              <a:rPr lang="en-IN" sz="2400" kern="0" dirty="0" smtClean="0">
                <a:cs typeface="+mn-cs"/>
                <a:sym typeface="Symbol"/>
              </a:rPr>
              <a:t> A</a:t>
            </a:r>
            <a:r>
              <a:rPr lang="en-IN" sz="2400" kern="0" baseline="-25000" dirty="0" smtClean="0">
                <a:cs typeface="+mn-cs"/>
                <a:sym typeface="Symbol"/>
              </a:rPr>
              <a:t>t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5720" y="5357826"/>
            <a:ext cx="8143932" cy="1348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400" kern="0" dirty="0" smtClean="0">
                <a:solidFill>
                  <a:srgbClr val="FF0000"/>
                </a:solidFill>
                <a:cs typeface="+mn-cs"/>
              </a:rPr>
              <a:t>Reconstruction Phase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sz="2400" kern="0" dirty="0" smtClean="0">
                <a:solidFill>
                  <a:srgbClr val="0000FF"/>
                </a:solidFill>
              </a:rPr>
              <a:t>Reconstruction function </a:t>
            </a:r>
            <a:r>
              <a:rPr lang="en-US" sz="2400" kern="0" dirty="0" smtClean="0">
                <a:solidFill>
                  <a:srgbClr val="000000"/>
                </a:solidFill>
              </a:rPr>
              <a:t>is applied to obtain</a:t>
            </a:r>
          </a:p>
          <a:p>
            <a:pPr marL="742950" lvl="1" indent="-285750" eaLnBrk="0" hangingPunct="0">
              <a:spcBef>
                <a:spcPct val="20000"/>
              </a:spcBef>
            </a:pPr>
            <a:r>
              <a:rPr lang="en-US" sz="2400" kern="0" dirty="0" smtClean="0">
                <a:solidFill>
                  <a:srgbClr val="000000"/>
                </a:solidFill>
              </a:rPr>
              <a:t>   </a:t>
            </a:r>
            <a:r>
              <a:rPr lang="en-US" sz="2400" b="1" kern="0" dirty="0" smtClean="0">
                <a:solidFill>
                  <a:srgbClr val="0000FF"/>
                </a:solidFill>
              </a:rPr>
              <a:t>s</a:t>
            </a:r>
            <a:r>
              <a:rPr lang="en-US" sz="2400" kern="0" dirty="0" smtClean="0">
                <a:solidFill>
                  <a:srgbClr val="0000FF"/>
                </a:solidFill>
              </a:rPr>
              <a:t> = </a:t>
            </a:r>
            <a:r>
              <a:rPr lang="en-US" sz="2400" kern="0" dirty="0" err="1" smtClean="0">
                <a:solidFill>
                  <a:srgbClr val="0000FF"/>
                </a:solidFill>
              </a:rPr>
              <a:t>Rec</a:t>
            </a:r>
            <a:r>
              <a:rPr lang="en-US" sz="2400" kern="0" dirty="0" smtClean="0">
                <a:solidFill>
                  <a:srgbClr val="0000FF"/>
                </a:solidFill>
              </a:rPr>
              <a:t>(v</a:t>
            </a:r>
            <a:r>
              <a:rPr lang="en-US" sz="2400" kern="0" baseline="-25000" dirty="0" smtClean="0">
                <a:solidFill>
                  <a:srgbClr val="0000FF"/>
                </a:solidFill>
              </a:rPr>
              <a:t>1</a:t>
            </a:r>
            <a:r>
              <a:rPr lang="en-US" sz="2400" kern="0" dirty="0" smtClean="0">
                <a:solidFill>
                  <a:srgbClr val="0000FF"/>
                </a:solidFill>
              </a:rPr>
              <a:t>, … , </a:t>
            </a:r>
            <a:r>
              <a:rPr lang="en-US" sz="2400" kern="0" dirty="0" err="1" smtClean="0">
                <a:solidFill>
                  <a:srgbClr val="0000FF"/>
                </a:solidFill>
              </a:rPr>
              <a:t>v</a:t>
            </a:r>
            <a:r>
              <a:rPr lang="en-US" sz="2400" kern="0" baseline="-25000" dirty="0" err="1" smtClean="0">
                <a:solidFill>
                  <a:srgbClr val="0000FF"/>
                </a:solidFill>
              </a:rPr>
              <a:t>n</a:t>
            </a:r>
            <a:r>
              <a:rPr lang="en-US" sz="2400" kern="0" dirty="0" smtClean="0">
                <a:solidFill>
                  <a:srgbClr val="0000FF"/>
                </a:solidFill>
              </a:rPr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15" grpId="0" build="p"/>
      <p:bldP spid="11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1406" y="-24"/>
            <a:ext cx="9001188" cy="714380"/>
          </a:xfrm>
        </p:spPr>
        <p:txBody>
          <a:bodyPr/>
          <a:lstStyle/>
          <a:p>
            <a:r>
              <a:rPr lang="en-US" sz="3200" dirty="0" smtClean="0">
                <a:solidFill>
                  <a:srgbClr val="009900"/>
                </a:solidFill>
                <a:latin typeface="Comic Sans MS" pitchFamily="66" charset="0"/>
              </a:rPr>
              <a:t>Statistical WSS with 1 Round of Broadcast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71406" y="928670"/>
            <a:ext cx="885831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We can modify the protocol so that it uses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broadcast channel in ONLY ONE ROUND </a:t>
            </a:r>
            <a:r>
              <a:rPr lang="en-IN" sz="2400" kern="0" dirty="0" smtClean="0">
                <a:cs typeface="+mn-cs"/>
              </a:rPr>
              <a:t>throughout the protocol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500034" y="2000240"/>
            <a:ext cx="757239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 </a:t>
            </a:r>
            <a:endParaRPr kumimoji="0" lang="en-IN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428596" y="2000240"/>
            <a:ext cx="7500990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Idea</a:t>
            </a:r>
            <a:r>
              <a:rPr lang="en-IN" sz="2400" kern="0" dirty="0" smtClean="0">
                <a:cs typeface="+mn-cs"/>
              </a:rPr>
              <a:t>: Parties do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only private communication </a:t>
            </a:r>
            <a:r>
              <a:rPr lang="en-IN" sz="2400" kern="0" dirty="0" smtClean="0">
                <a:cs typeface="+mn-cs"/>
              </a:rPr>
              <a:t>during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both the rounds</a:t>
            </a:r>
            <a:r>
              <a:rPr lang="en-IN" sz="2400" kern="0" dirty="0" smtClean="0">
                <a:cs typeface="+mn-cs"/>
              </a:rPr>
              <a:t> of reconstruction phase      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428596" y="3214686"/>
            <a:ext cx="835824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The resultant protocol will satisfy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(1 -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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)-correctness </a:t>
            </a:r>
            <a:r>
              <a:rPr lang="en-IN" sz="2400" kern="0" dirty="0" smtClean="0">
                <a:cs typeface="+mn-cs"/>
              </a:rPr>
              <a:t>and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perfect secrecy</a:t>
            </a:r>
            <a:r>
              <a:rPr lang="en-IN" sz="2400" kern="0" dirty="0" smtClean="0">
                <a:cs typeface="+mn-cs"/>
              </a:rPr>
              <a:t>  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28596" y="4357694"/>
            <a:ext cx="821537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The resultant protocol will also satisfy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(1 -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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)-weak commitment but without agreement  </a:t>
            </a:r>
            <a:r>
              <a:rPr lang="en-IN" sz="2400" kern="0" dirty="0" smtClean="0">
                <a:cs typeface="+mn-cs"/>
              </a:rPr>
              <a:t> 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28596" y="5357826"/>
            <a:ext cx="821537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Some honest party(</a:t>
            </a:r>
            <a:r>
              <a:rPr lang="en-IN" sz="2400" kern="0" dirty="0" err="1" smtClean="0">
                <a:solidFill>
                  <a:srgbClr val="FF0000"/>
                </a:solidFill>
                <a:cs typeface="+mn-cs"/>
              </a:rPr>
              <a:t>ies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) may output committed secret s* while some may output NULL</a:t>
            </a:r>
            <a:r>
              <a:rPr lang="en-IN" sz="2400" kern="0" dirty="0" smtClean="0">
                <a:cs typeface="+mn-cs"/>
              </a:rPr>
              <a:t>   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" name="Group 10"/>
          <p:cNvGrpSpPr/>
          <p:nvPr/>
        </p:nvGrpSpPr>
        <p:grpSpPr>
          <a:xfrm>
            <a:off x="571472" y="2000240"/>
            <a:ext cx="4857752" cy="1714512"/>
            <a:chOff x="4286248" y="1857364"/>
            <a:chExt cx="4857752" cy="1714512"/>
          </a:xfrm>
        </p:grpSpPr>
        <p:sp>
          <p:nvSpPr>
            <p:cNvPr id="9" name="Oval Callout 8"/>
            <p:cNvSpPr/>
            <p:nvPr/>
          </p:nvSpPr>
          <p:spPr>
            <a:xfrm rot="10800000">
              <a:off x="4286248" y="1857364"/>
              <a:ext cx="4857752" cy="1714512"/>
            </a:xfrm>
            <a:prstGeom prst="wedgeEllipse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2"/>
            <p:cNvSpPr txBox="1">
              <a:spLocks noChangeArrowheads="1"/>
            </p:cNvSpPr>
            <p:nvPr/>
          </p:nvSpPr>
          <p:spPr bwMode="auto">
            <a:xfrm>
              <a:off x="4724400" y="2071678"/>
              <a:ext cx="4062442" cy="12858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dirty="0" smtClean="0">
                  <a:solidFill>
                    <a:srgbClr val="FF0000"/>
                  </a:solidFill>
                  <a:cs typeface="+mn-cs"/>
                </a:rPr>
                <a:t>Minimum number of rounds</a:t>
              </a:r>
            </a:p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dirty="0" smtClean="0">
                  <a:cs typeface="+mn-cs"/>
                </a:rPr>
                <a:t>in which broadcast is used </a:t>
              </a:r>
              <a:r>
                <a:rPr lang="en-IN" sz="2400" kern="0" dirty="0" smtClean="0">
                  <a:solidFill>
                    <a:srgbClr val="0000FF"/>
                  </a:solidFill>
                  <a:cs typeface="+mn-cs"/>
                </a:rPr>
                <a:t>[KKK08]</a:t>
              </a:r>
              <a:r>
                <a:rPr lang="en-IN" sz="2400" kern="0" dirty="0" smtClean="0">
                  <a:cs typeface="+mn-cs"/>
                </a:rPr>
                <a:t>              </a:t>
              </a:r>
              <a:endParaRPr kumimoji="0" lang="en-IN" sz="2400" b="0" i="0" u="none" strike="noStrike" kern="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3" name="Group 13"/>
          <p:cNvGrpSpPr/>
          <p:nvPr/>
        </p:nvGrpSpPr>
        <p:grpSpPr>
          <a:xfrm>
            <a:off x="2357454" y="3071810"/>
            <a:ext cx="4857752" cy="1714512"/>
            <a:chOff x="4286248" y="1857364"/>
            <a:chExt cx="4857752" cy="1714512"/>
          </a:xfrm>
        </p:grpSpPr>
        <p:sp>
          <p:nvSpPr>
            <p:cNvPr id="16" name="Oval Callout 15"/>
            <p:cNvSpPr/>
            <p:nvPr/>
          </p:nvSpPr>
          <p:spPr>
            <a:xfrm rot="10800000">
              <a:off x="4286248" y="1857364"/>
              <a:ext cx="4857752" cy="1714512"/>
            </a:xfrm>
            <a:prstGeom prst="wedgeEllipse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2"/>
            <p:cNvSpPr txBox="1">
              <a:spLocks noChangeArrowheads="1"/>
            </p:cNvSpPr>
            <p:nvPr/>
          </p:nvSpPr>
          <p:spPr bwMode="auto">
            <a:xfrm>
              <a:off x="4714876" y="2143116"/>
              <a:ext cx="4062442" cy="12858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dirty="0" smtClean="0">
                  <a:solidFill>
                    <a:srgbClr val="0000FF"/>
                  </a:solidFill>
                  <a:cs typeface="+mn-cs"/>
                </a:rPr>
                <a:t>Privately reveal</a:t>
              </a:r>
              <a:r>
                <a:rPr lang="en-IN" sz="2400" kern="0" dirty="0" smtClean="0">
                  <a:cs typeface="+mn-cs"/>
                </a:rPr>
                <a:t> the </a:t>
              </a:r>
              <a:r>
                <a:rPr lang="en-IN" sz="2400" kern="0" dirty="0" err="1" smtClean="0">
                  <a:solidFill>
                    <a:srgbClr val="FF0000"/>
                  </a:solidFill>
                  <a:cs typeface="+mn-cs"/>
                </a:rPr>
                <a:t>f</a:t>
              </a:r>
              <a:r>
                <a:rPr lang="en-IN" sz="2400" kern="0" baseline="-25000" dirty="0" err="1" smtClean="0">
                  <a:solidFill>
                    <a:srgbClr val="FF0000"/>
                  </a:solidFill>
                  <a:cs typeface="+mn-cs"/>
                </a:rPr>
                <a:t>i</a:t>
              </a:r>
              <a:r>
                <a:rPr lang="en-IN" sz="2400" kern="0" dirty="0" smtClean="0">
                  <a:solidFill>
                    <a:srgbClr val="FF0000"/>
                  </a:solidFill>
                  <a:cs typeface="+mn-cs"/>
                </a:rPr>
                <a:t>(x) polynomials </a:t>
              </a:r>
              <a:r>
                <a:rPr lang="en-IN" sz="2400" kern="0" dirty="0" smtClean="0">
                  <a:cs typeface="+mn-cs"/>
                </a:rPr>
                <a:t>and </a:t>
              </a:r>
              <a:r>
                <a:rPr lang="en-IN" sz="2400" kern="0" dirty="0" smtClean="0">
                  <a:solidFill>
                    <a:srgbClr val="FF0000"/>
                  </a:solidFill>
                  <a:cs typeface="+mn-cs"/>
                </a:rPr>
                <a:t>secret evaluation points</a:t>
              </a:r>
              <a:r>
                <a:rPr lang="en-IN" sz="2400" kern="0" dirty="0" smtClean="0">
                  <a:cs typeface="+mn-cs"/>
                </a:rPr>
                <a:t>              </a:t>
              </a:r>
              <a:endParaRPr kumimoji="0" lang="en-IN" sz="2400" b="0" i="0" u="none" strike="noStrike" kern="0" cap="none" spc="0" normalizeH="0" baseline="-2500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4" name="Group 20"/>
          <p:cNvGrpSpPr/>
          <p:nvPr/>
        </p:nvGrpSpPr>
        <p:grpSpPr>
          <a:xfrm>
            <a:off x="2928958" y="3500438"/>
            <a:ext cx="4857752" cy="1714512"/>
            <a:chOff x="2928958" y="3429000"/>
            <a:chExt cx="4857752" cy="1714512"/>
          </a:xfrm>
        </p:grpSpPr>
        <p:sp>
          <p:nvSpPr>
            <p:cNvPr id="19" name="Oval Callout 18"/>
            <p:cNvSpPr/>
            <p:nvPr/>
          </p:nvSpPr>
          <p:spPr>
            <a:xfrm>
              <a:off x="2928958" y="3429000"/>
              <a:ext cx="4857752" cy="1714512"/>
            </a:xfrm>
            <a:prstGeom prst="wedgeEllipse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2"/>
            <p:cNvSpPr txBox="1">
              <a:spLocks noChangeArrowheads="1"/>
            </p:cNvSpPr>
            <p:nvPr/>
          </p:nvSpPr>
          <p:spPr bwMode="auto">
            <a:xfrm>
              <a:off x="3214678" y="3714752"/>
              <a:ext cx="4062442" cy="12858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ctr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dirty="0" smtClean="0">
                  <a:cs typeface="+mn-cs"/>
                </a:rPr>
                <a:t>A </a:t>
              </a:r>
              <a:r>
                <a:rPr lang="en-IN" sz="2400" kern="0" dirty="0" smtClean="0">
                  <a:solidFill>
                    <a:srgbClr val="0000FF"/>
                  </a:solidFill>
                  <a:cs typeface="+mn-cs"/>
                </a:rPr>
                <a:t>corrupted P</a:t>
              </a:r>
              <a:r>
                <a:rPr lang="en-IN" sz="2400" kern="0" baseline="-25000" dirty="0" smtClean="0">
                  <a:solidFill>
                    <a:srgbClr val="0000FF"/>
                  </a:solidFill>
                  <a:cs typeface="+mn-cs"/>
                </a:rPr>
                <a:t>i</a:t>
              </a:r>
              <a:r>
                <a:rPr lang="en-IN" sz="2400" kern="0" dirty="0" smtClean="0">
                  <a:solidFill>
                    <a:srgbClr val="0000FF"/>
                  </a:solidFill>
                  <a:cs typeface="+mn-cs"/>
                </a:rPr>
                <a:t> </a:t>
              </a:r>
              <a:r>
                <a:rPr lang="en-IN" sz="2400" kern="0" dirty="0" smtClean="0">
                  <a:cs typeface="+mn-cs"/>
                </a:rPr>
                <a:t>may reveal </a:t>
              </a:r>
              <a:r>
                <a:rPr lang="en-IN" sz="2400" kern="0" dirty="0" smtClean="0">
                  <a:solidFill>
                    <a:srgbClr val="0000FF"/>
                  </a:solidFill>
                  <a:cs typeface="+mn-cs"/>
                </a:rPr>
                <a:t>different  </a:t>
              </a:r>
              <a:r>
                <a:rPr lang="en-IN" sz="2400" kern="0" dirty="0" err="1" smtClean="0">
                  <a:solidFill>
                    <a:srgbClr val="0000FF"/>
                  </a:solidFill>
                  <a:cs typeface="+mn-cs"/>
                </a:rPr>
                <a:t>f</a:t>
              </a:r>
              <a:r>
                <a:rPr lang="en-IN" sz="2400" kern="0" baseline="-25000" dirty="0" err="1" smtClean="0">
                  <a:solidFill>
                    <a:srgbClr val="0000FF"/>
                  </a:solidFill>
                  <a:cs typeface="+mn-cs"/>
                </a:rPr>
                <a:t>i</a:t>
              </a:r>
              <a:r>
                <a:rPr lang="en-IN" sz="2400" kern="0" dirty="0" smtClean="0">
                  <a:solidFill>
                    <a:srgbClr val="0000FF"/>
                  </a:solidFill>
                  <a:cs typeface="+mn-cs"/>
                </a:rPr>
                <a:t>(x)’s </a:t>
              </a:r>
              <a:r>
                <a:rPr lang="en-IN" sz="2400" kern="0" dirty="0" smtClean="0">
                  <a:cs typeface="+mn-cs"/>
                </a:rPr>
                <a:t>to each honest party             </a:t>
              </a:r>
              <a:endParaRPr kumimoji="0" lang="en-IN" sz="2400" b="0" i="0" u="none" strike="noStrike" kern="0" cap="none" spc="0" normalizeH="0" baseline="-25000" noProof="0" dirty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5" grpId="0"/>
      <p:bldP spid="7" grpId="0"/>
      <p:bldP spid="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84" y="71414"/>
            <a:ext cx="8643934" cy="1000132"/>
          </a:xfrm>
        </p:spPr>
        <p:txBody>
          <a:bodyPr/>
          <a:lstStyle/>
          <a:p>
            <a:r>
              <a:rPr lang="en-US" sz="3600" dirty="0" smtClean="0">
                <a:solidFill>
                  <a:srgbClr val="009900"/>
                </a:solidFill>
                <a:latin typeface="Comic Sans MS" pitchFamily="66" charset="0"/>
              </a:rPr>
              <a:t>Idea of Our 2 Round (3t + 1, t) Statistical WSS 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1438" y="1285860"/>
            <a:ext cx="9072594" cy="571504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cs typeface="+mn-cs"/>
              </a:rPr>
              <a:t>- D selects F(x, y), 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</a:rPr>
              <a:t>degree(x) = </a:t>
            </a:r>
            <a:r>
              <a:rPr lang="en-US" sz="2400" kern="0" dirty="0" err="1" smtClean="0">
                <a:solidFill>
                  <a:srgbClr val="0000FF"/>
                </a:solidFill>
                <a:cs typeface="+mn-cs"/>
              </a:rPr>
              <a:t>nk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</a:rPr>
              <a:t> + 1</a:t>
            </a:r>
            <a:r>
              <a:rPr lang="en-US" sz="2400" kern="0" dirty="0" smtClean="0">
                <a:cs typeface="+mn-cs"/>
              </a:rPr>
              <a:t>, 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</a:rPr>
              <a:t>degree(y) = t</a:t>
            </a:r>
            <a:r>
              <a:rPr lang="en-US" sz="2400" kern="0" dirty="0" smtClean="0">
                <a:cs typeface="+mn-cs"/>
              </a:rPr>
              <a:t>, F(0, 0) = s</a:t>
            </a:r>
            <a:endParaRPr lang="en-US" sz="2400" kern="0" dirty="0">
              <a:cs typeface="+mn-cs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57158" y="1857364"/>
            <a:ext cx="8429623" cy="500066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400" kern="0" dirty="0" smtClean="0">
                <a:solidFill>
                  <a:srgbClr val="009900"/>
                </a:solidFill>
                <a:cs typeface="+mn-cs"/>
              </a:rPr>
              <a:t>Standard </a:t>
            </a:r>
            <a:r>
              <a:rPr lang="en-US" sz="2400" kern="0" dirty="0" smtClean="0">
                <a:cs typeface="+mn-cs"/>
              </a:rPr>
              <a:t>is to select </a:t>
            </a:r>
            <a:r>
              <a:rPr lang="en-US" sz="2400" kern="0" dirty="0" smtClean="0">
                <a:solidFill>
                  <a:srgbClr val="009900"/>
                </a:solidFill>
                <a:cs typeface="+mn-cs"/>
              </a:rPr>
              <a:t>degree(x) = degree(y) = t</a:t>
            </a:r>
            <a:endParaRPr lang="en-US" sz="2400" kern="0" dirty="0">
              <a:solidFill>
                <a:srgbClr val="009900"/>
              </a:solidFill>
              <a:cs typeface="+mn-c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71406" y="2538416"/>
            <a:ext cx="3571900" cy="604832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cs typeface="+mn-cs"/>
              </a:rPr>
              <a:t>- D </a:t>
            </a:r>
            <a:r>
              <a:rPr lang="en-US" sz="2400" kern="0" dirty="0" smtClean="0">
                <a:cs typeface="+mn-cs"/>
                <a:sym typeface="Symbol"/>
              </a:rPr>
              <a:t> 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  <a:sym typeface="Symbol"/>
              </a:rPr>
              <a:t>P</a:t>
            </a:r>
            <a:r>
              <a:rPr lang="en-US" sz="2400" kern="0" baseline="-25000" dirty="0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  <a:sym typeface="Symbol"/>
              </a:rPr>
              <a:t> : </a:t>
            </a:r>
            <a:r>
              <a:rPr lang="en-US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f</a:t>
            </a:r>
            <a:r>
              <a:rPr lang="en-US" sz="24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  <a:sym typeface="Symbol"/>
              </a:rPr>
              <a:t>(x) = F(x, </a:t>
            </a:r>
            <a:r>
              <a:rPr lang="en-US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  <a:sym typeface="Symbol"/>
              </a:rPr>
              <a:t>)</a:t>
            </a:r>
            <a:endParaRPr lang="en-US" sz="2400" kern="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71406" y="3109920"/>
            <a:ext cx="5357850" cy="890584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cs typeface="+mn-cs"/>
              </a:rPr>
              <a:t>- D </a:t>
            </a:r>
            <a:r>
              <a:rPr lang="en-US" sz="2400" kern="0" dirty="0" smtClean="0">
                <a:cs typeface="+mn-cs"/>
                <a:sym typeface="Symbol"/>
              </a:rPr>
              <a:t> </a:t>
            </a:r>
            <a:r>
              <a:rPr lang="en-US" sz="2400" kern="0" dirty="0" err="1" smtClean="0">
                <a:solidFill>
                  <a:srgbClr val="009900"/>
                </a:solidFill>
                <a:cs typeface="+mn-cs"/>
                <a:sym typeface="Symbol"/>
              </a:rPr>
              <a:t>P</a:t>
            </a:r>
            <a:r>
              <a:rPr lang="en-US" sz="2400" kern="0" baseline="-25000" dirty="0" err="1" smtClean="0">
                <a:solidFill>
                  <a:srgbClr val="009900"/>
                </a:solidFill>
                <a:cs typeface="+mn-cs"/>
                <a:sym typeface="Symbol"/>
              </a:rPr>
              <a:t>j</a:t>
            </a:r>
            <a:r>
              <a:rPr lang="en-US" sz="2400" kern="0" dirty="0" smtClean="0">
                <a:solidFill>
                  <a:srgbClr val="009900"/>
                </a:solidFill>
                <a:cs typeface="+mn-cs"/>
                <a:sym typeface="Symbol"/>
              </a:rPr>
              <a:t> : </a:t>
            </a:r>
            <a:r>
              <a:rPr lang="en-US" sz="2400" kern="0" dirty="0" err="1" smtClean="0">
                <a:solidFill>
                  <a:srgbClr val="009900"/>
                </a:solidFill>
                <a:cs typeface="+mn-cs"/>
                <a:sym typeface="Symbol"/>
              </a:rPr>
              <a:t>f</a:t>
            </a:r>
            <a:r>
              <a:rPr lang="en-US" sz="2400" kern="0" baseline="-25000" dirty="0" err="1" smtClean="0">
                <a:solidFill>
                  <a:srgbClr val="009900"/>
                </a:solidFill>
                <a:cs typeface="+mn-cs"/>
                <a:sym typeface="Symbol"/>
              </a:rPr>
              <a:t>i</a:t>
            </a:r>
            <a:r>
              <a:rPr lang="en-US" sz="2400" kern="0" dirty="0" smtClean="0">
                <a:solidFill>
                  <a:srgbClr val="009900"/>
                </a:solidFill>
                <a:cs typeface="+mn-cs"/>
                <a:sym typeface="Symbol"/>
              </a:rPr>
              <a:t>(x) evaluated at k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solidFill>
                  <a:srgbClr val="009900"/>
                </a:solidFill>
                <a:cs typeface="+mn-cs"/>
                <a:sym typeface="Symbol"/>
              </a:rPr>
              <a:t>                secret evaluation points</a:t>
            </a:r>
            <a:endParaRPr lang="en-US" sz="2400" kern="0" dirty="0">
              <a:solidFill>
                <a:srgbClr val="009900"/>
              </a:solidFill>
              <a:cs typeface="+mn-cs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5500694" y="2428868"/>
            <a:ext cx="3571900" cy="1633550"/>
          </a:xfrm>
          <a:prstGeom prst="rect">
            <a:avLst/>
          </a:prstGeom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Corrupted P</a:t>
            </a:r>
            <a:r>
              <a:rPr lang="en-US" sz="2200" kern="0" baseline="-25000" dirty="0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 </a:t>
            </a:r>
            <a:r>
              <a:rPr lang="en-US" sz="2200" kern="0" dirty="0" smtClean="0">
                <a:cs typeface="+mn-cs"/>
              </a:rPr>
              <a:t>revealing</a:t>
            </a: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200" kern="0" dirty="0" err="1" smtClean="0">
                <a:solidFill>
                  <a:srgbClr val="009900"/>
                </a:solidFill>
                <a:cs typeface="+mn-cs"/>
              </a:rPr>
              <a:t>f’</a:t>
            </a:r>
            <a:r>
              <a:rPr lang="en-US" sz="2200" kern="0" baseline="-25000" dirty="0" err="1" smtClean="0">
                <a:solidFill>
                  <a:srgbClr val="009900"/>
                </a:solidFill>
                <a:cs typeface="+mn-cs"/>
              </a:rPr>
              <a:t>i</a:t>
            </a:r>
            <a:r>
              <a:rPr lang="en-US" sz="2200" kern="0" dirty="0" smtClean="0">
                <a:solidFill>
                  <a:srgbClr val="009900"/>
                </a:solidFill>
                <a:cs typeface="+mn-cs"/>
              </a:rPr>
              <a:t>(x) ≠ </a:t>
            </a:r>
            <a:r>
              <a:rPr lang="en-US" sz="2200" kern="0" dirty="0" err="1" smtClean="0">
                <a:solidFill>
                  <a:srgbClr val="009900"/>
                </a:solidFill>
                <a:cs typeface="+mn-cs"/>
              </a:rPr>
              <a:t>f</a:t>
            </a:r>
            <a:r>
              <a:rPr lang="en-US" sz="2200" kern="0" baseline="-25000" dirty="0" err="1" smtClean="0">
                <a:solidFill>
                  <a:srgbClr val="009900"/>
                </a:solidFill>
                <a:cs typeface="+mn-cs"/>
              </a:rPr>
              <a:t>i</a:t>
            </a:r>
            <a:r>
              <a:rPr lang="en-US" sz="2200" kern="0" dirty="0" smtClean="0">
                <a:solidFill>
                  <a:srgbClr val="009900"/>
                </a:solidFill>
                <a:cs typeface="+mn-cs"/>
              </a:rPr>
              <a:t>(x) </a:t>
            </a:r>
            <a:r>
              <a:rPr lang="en-US" sz="2200" kern="0" dirty="0" smtClean="0">
                <a:cs typeface="+mn-cs"/>
              </a:rPr>
              <a:t>will be </a:t>
            </a:r>
            <a:r>
              <a:rPr lang="en-US" sz="2200" kern="0" dirty="0" smtClean="0">
                <a:solidFill>
                  <a:srgbClr val="009900"/>
                </a:solidFill>
                <a:cs typeface="+mn-cs"/>
              </a:rPr>
              <a:t>caught</a:t>
            </a:r>
            <a:r>
              <a:rPr lang="en-US" sz="2200" kern="0" dirty="0" smtClean="0">
                <a:cs typeface="+mn-cs"/>
              </a:rPr>
              <a:t> </a:t>
            </a: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200" kern="0" dirty="0" smtClean="0">
                <a:cs typeface="+mn-cs"/>
              </a:rPr>
              <a:t>by an 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honest </a:t>
            </a:r>
            <a:r>
              <a:rPr lang="en-US" sz="2200" kern="0" dirty="0" err="1" smtClean="0">
                <a:solidFill>
                  <a:srgbClr val="0000FF"/>
                </a:solidFill>
                <a:cs typeface="+mn-cs"/>
              </a:rPr>
              <a:t>P</a:t>
            </a:r>
            <a:r>
              <a:rPr lang="en-US" sz="2200" kern="0" baseline="-25000" dirty="0" err="1" smtClean="0">
                <a:solidFill>
                  <a:srgbClr val="0000FF"/>
                </a:solidFill>
                <a:cs typeface="+mn-cs"/>
              </a:rPr>
              <a:t>j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 </a:t>
            </a:r>
            <a:r>
              <a:rPr lang="en-US" sz="2200" kern="0" dirty="0" smtClean="0">
                <a:cs typeface="+mn-cs"/>
              </a:rPr>
              <a:t>with 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high  </a:t>
            </a: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probability</a:t>
            </a:r>
            <a:endParaRPr lang="en-US" sz="2200" kern="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71406" y="4143380"/>
            <a:ext cx="8929750" cy="928694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cs typeface="+mn-cs"/>
              </a:rPr>
              <a:t>- 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</a:rPr>
              <a:t>Corrupted D</a:t>
            </a:r>
            <a:r>
              <a:rPr lang="en-US" sz="2400" kern="0" dirty="0" smtClean="0">
                <a:cs typeface="+mn-cs"/>
              </a:rPr>
              <a:t> may give </a:t>
            </a:r>
            <a:r>
              <a:rPr lang="en-US" sz="2400" kern="0" dirty="0" smtClean="0">
                <a:solidFill>
                  <a:srgbClr val="009900"/>
                </a:solidFill>
                <a:cs typeface="+mn-cs"/>
              </a:rPr>
              <a:t>inconsistent </a:t>
            </a:r>
            <a:r>
              <a:rPr lang="en-US" sz="2400" kern="0" dirty="0" err="1" smtClean="0">
                <a:solidFill>
                  <a:srgbClr val="009900"/>
                </a:solidFill>
                <a:cs typeface="+mn-cs"/>
              </a:rPr>
              <a:t>f</a:t>
            </a:r>
            <a:r>
              <a:rPr lang="en-US" sz="2400" kern="0" baseline="-25000" dirty="0" err="1" smtClean="0">
                <a:solidFill>
                  <a:srgbClr val="009900"/>
                </a:solidFill>
                <a:cs typeface="+mn-cs"/>
              </a:rPr>
              <a:t>i</a:t>
            </a:r>
            <a:r>
              <a:rPr lang="en-US" sz="2400" kern="0" dirty="0" smtClean="0">
                <a:solidFill>
                  <a:srgbClr val="009900"/>
                </a:solidFill>
                <a:cs typeface="+mn-cs"/>
              </a:rPr>
              <a:t>(x) and evaluation of </a:t>
            </a:r>
            <a:r>
              <a:rPr lang="en-US" sz="2400" kern="0" dirty="0" err="1" smtClean="0">
                <a:solidFill>
                  <a:srgbClr val="009900"/>
                </a:solidFill>
                <a:cs typeface="+mn-cs"/>
              </a:rPr>
              <a:t>f</a:t>
            </a:r>
            <a:r>
              <a:rPr lang="en-US" sz="2400" kern="0" baseline="-25000" dirty="0" err="1" smtClean="0">
                <a:solidFill>
                  <a:srgbClr val="009900"/>
                </a:solidFill>
                <a:cs typeface="+mn-cs"/>
              </a:rPr>
              <a:t>i</a:t>
            </a:r>
            <a:r>
              <a:rPr lang="en-US" sz="2400" kern="0" dirty="0" smtClean="0">
                <a:solidFill>
                  <a:srgbClr val="009900"/>
                </a:solidFill>
                <a:cs typeface="+mn-cs"/>
              </a:rPr>
              <a:t>(x)</a:t>
            </a:r>
            <a:r>
              <a:rPr lang="en-US" sz="2400" kern="0" dirty="0" smtClean="0">
                <a:cs typeface="+mn-cs"/>
              </a:rPr>
              <a:t> to 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</a:rPr>
              <a:t>honest P</a:t>
            </a:r>
            <a:r>
              <a:rPr lang="en-US" sz="2400" kern="0" baseline="-25000" dirty="0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</a:rPr>
              <a:t> and </a:t>
            </a:r>
            <a:r>
              <a:rPr lang="en-US" sz="2400" kern="0" dirty="0" err="1" smtClean="0">
                <a:solidFill>
                  <a:srgbClr val="0000FF"/>
                </a:solidFill>
                <a:cs typeface="+mn-cs"/>
              </a:rPr>
              <a:t>P</a:t>
            </a:r>
            <a:r>
              <a:rPr lang="en-US" sz="2400" kern="0" baseline="-25000" dirty="0" err="1" smtClean="0">
                <a:solidFill>
                  <a:srgbClr val="0000FF"/>
                </a:solidFill>
                <a:cs typeface="+mn-cs"/>
              </a:rPr>
              <a:t>j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</a:rPr>
              <a:t> </a:t>
            </a:r>
            <a:r>
              <a:rPr lang="en-US" sz="2400" kern="0" dirty="0" smtClean="0">
                <a:cs typeface="+mn-cs"/>
              </a:rPr>
              <a:t>respectively</a:t>
            </a:r>
            <a:endParaRPr lang="en-US" sz="2400" kern="0" dirty="0">
              <a:cs typeface="+mn-cs"/>
            </a:endParaRPr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214282" y="5072074"/>
            <a:ext cx="8715436" cy="857256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400" kern="0" dirty="0" smtClean="0">
                <a:cs typeface="+mn-cs"/>
              </a:rPr>
              <a:t>P</a:t>
            </a:r>
            <a:r>
              <a:rPr lang="en-US" sz="2400" kern="0" baseline="-25000" dirty="0" smtClean="0">
                <a:cs typeface="+mn-cs"/>
              </a:rPr>
              <a:t>i</a:t>
            </a:r>
            <a:r>
              <a:rPr lang="en-US" sz="2400" kern="0" dirty="0" smtClean="0">
                <a:cs typeface="+mn-cs"/>
              </a:rPr>
              <a:t> and </a:t>
            </a:r>
            <a:r>
              <a:rPr lang="en-US" sz="2400" kern="0" dirty="0" err="1" smtClean="0">
                <a:cs typeface="+mn-cs"/>
              </a:rPr>
              <a:t>P</a:t>
            </a:r>
            <a:r>
              <a:rPr lang="en-US" sz="2400" kern="0" baseline="-25000" dirty="0" err="1" smtClean="0">
                <a:cs typeface="+mn-cs"/>
              </a:rPr>
              <a:t>j</a:t>
            </a:r>
            <a:r>
              <a:rPr lang="en-US" sz="2400" kern="0" dirty="0" smtClean="0">
                <a:cs typeface="+mn-cs"/>
              </a:rPr>
              <a:t> interact in </a:t>
            </a:r>
            <a:r>
              <a:rPr lang="en-US" sz="2400" kern="0" dirty="0" smtClean="0">
                <a:solidFill>
                  <a:srgbClr val="009900"/>
                </a:solidFill>
                <a:cs typeface="+mn-cs"/>
              </a:rPr>
              <a:t>zero knowledge using cut-and-choose </a:t>
            </a:r>
            <a:r>
              <a:rPr lang="en-US" sz="2400" kern="0" dirty="0" smtClean="0">
                <a:cs typeface="+mn-cs"/>
              </a:rPr>
              <a:t>to check 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</a:rPr>
              <a:t>consistency of </a:t>
            </a:r>
            <a:r>
              <a:rPr lang="en-US" sz="2400" kern="0" dirty="0" err="1" smtClean="0">
                <a:solidFill>
                  <a:srgbClr val="0000FF"/>
                </a:solidFill>
                <a:cs typeface="+mn-cs"/>
              </a:rPr>
              <a:t>f</a:t>
            </a:r>
            <a:r>
              <a:rPr lang="en-US" sz="2400" kern="0" baseline="-25000" dirty="0" err="1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</a:rPr>
              <a:t>(x) and evaluation of </a:t>
            </a:r>
            <a:r>
              <a:rPr lang="en-US" sz="2400" kern="0" dirty="0" err="1" smtClean="0">
                <a:solidFill>
                  <a:srgbClr val="0000FF"/>
                </a:solidFill>
                <a:cs typeface="+mn-cs"/>
              </a:rPr>
              <a:t>f</a:t>
            </a:r>
            <a:r>
              <a:rPr lang="en-US" sz="2400" kern="0" baseline="-25000" dirty="0" err="1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</a:rPr>
              <a:t>(x)</a:t>
            </a:r>
            <a:endParaRPr lang="en-US" sz="2400" kern="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214282" y="6072206"/>
            <a:ext cx="8715436" cy="500066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cs typeface="+mn-cs"/>
              </a:rPr>
              <a:t>- Nowhere we need to reconstruct </a:t>
            </a:r>
            <a:r>
              <a:rPr lang="en-US" sz="2400" kern="0" dirty="0" err="1" smtClean="0">
                <a:cs typeface="+mn-cs"/>
              </a:rPr>
              <a:t>f</a:t>
            </a:r>
            <a:r>
              <a:rPr lang="en-US" sz="2400" kern="0" baseline="-25000" dirty="0" err="1" smtClean="0">
                <a:cs typeface="+mn-cs"/>
              </a:rPr>
              <a:t>i</a:t>
            </a:r>
            <a:r>
              <a:rPr lang="en-US" sz="2400" kern="0" dirty="0" smtClean="0">
                <a:cs typeface="+mn-cs"/>
              </a:rPr>
              <a:t>(x</a:t>
            </a:r>
            <a:r>
              <a:rPr lang="en-US" sz="2400" kern="0" smtClean="0">
                <a:cs typeface="+mn-cs"/>
              </a:rPr>
              <a:t>) polynomials.</a:t>
            </a:r>
            <a:endParaRPr lang="en-US" sz="2400" kern="0" dirty="0">
              <a:cs typeface="+mn-cs"/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4357686" y="271462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20"/>
          <p:cNvGrpSpPr/>
          <p:nvPr/>
        </p:nvGrpSpPr>
        <p:grpSpPr>
          <a:xfrm>
            <a:off x="857224" y="1643050"/>
            <a:ext cx="7572428" cy="3714776"/>
            <a:chOff x="857224" y="1643050"/>
            <a:chExt cx="7572428" cy="3714776"/>
          </a:xfrm>
        </p:grpSpPr>
        <p:sp>
          <p:nvSpPr>
            <p:cNvPr id="19" name="Rectangular Callout 18"/>
            <p:cNvSpPr/>
            <p:nvPr/>
          </p:nvSpPr>
          <p:spPr>
            <a:xfrm>
              <a:off x="857224" y="1643050"/>
              <a:ext cx="7572428" cy="3714776"/>
            </a:xfrm>
            <a:prstGeom prst="wedge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3"/>
            <p:cNvSpPr txBox="1">
              <a:spLocks noChangeArrowheads="1"/>
            </p:cNvSpPr>
            <p:nvPr/>
          </p:nvSpPr>
          <p:spPr>
            <a:xfrm>
              <a:off x="1214414" y="2786058"/>
              <a:ext cx="6858048" cy="1571636"/>
            </a:xfrm>
            <a:prstGeom prst="rect">
              <a:avLst/>
            </a:prstGeom>
          </p:spPr>
          <p:txBody>
            <a:bodyPr/>
            <a:lstStyle/>
            <a:p>
              <a:pPr marL="342900" indent="-342900" algn="ctr" eaLnBrk="0" hangingPunct="0">
                <a:spcBef>
                  <a:spcPct val="20000"/>
                </a:spcBef>
                <a:defRPr/>
              </a:pPr>
              <a:r>
                <a:rPr lang="en-US" sz="4400" kern="0" dirty="0" smtClean="0">
                  <a:cs typeface="+mn-cs"/>
                </a:rPr>
                <a:t>All this is done in only 2 rounds of sharing</a:t>
              </a:r>
              <a:endParaRPr lang="en-US" sz="4400" kern="0" dirty="0"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/>
      <p:bldP spid="14" grpId="0"/>
      <p:bldP spid="15" grpId="0"/>
      <p:bldP spid="17" grpId="0"/>
      <p:bldP spid="18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-32" y="-24"/>
            <a:ext cx="9144000" cy="642942"/>
          </a:xfrm>
        </p:spPr>
        <p:txBody>
          <a:bodyPr/>
          <a:lstStyle/>
          <a:p>
            <a:r>
              <a:rPr lang="en-US" sz="3200" dirty="0" smtClean="0">
                <a:solidFill>
                  <a:srgbClr val="009900"/>
                </a:solidFill>
                <a:latin typeface="Comic Sans MS" pitchFamily="66" charset="0"/>
              </a:rPr>
              <a:t>Proof of the Properties of 2 Round WSS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500034" y="1500174"/>
            <a:ext cx="8643966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All honest parties (at least 2t + 1) will be present in SH --- An honest D is not discarded during sharing phase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500034" y="2000240"/>
            <a:ext cx="757239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 </a:t>
            </a:r>
            <a:endParaRPr kumimoji="0" lang="en-IN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2844" y="834078"/>
            <a:ext cx="66506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00FF"/>
                </a:solidFill>
              </a:rPr>
              <a:t> CORRECTNESS: </a:t>
            </a:r>
            <a:r>
              <a:rPr lang="en-US" sz="2800" b="1" dirty="0" smtClean="0">
                <a:solidFill>
                  <a:srgbClr val="FF0000"/>
                </a:solidFill>
              </a:rPr>
              <a:t>(D is honest)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500034" y="2428868"/>
            <a:ext cx="8143932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All honest parties will also be present in REC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500034" y="3071810"/>
            <a:ext cx="814393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If D is honest then with very high probability no corrupted party will be present in REC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857224" y="4000504"/>
            <a:ext cx="8001056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A corrupted P</a:t>
            </a:r>
            <a:r>
              <a:rPr lang="en-IN" sz="2400" kern="0" baseline="-25000" dirty="0" smtClean="0">
                <a:cs typeface="+mn-cs"/>
              </a:rPr>
              <a:t>i</a:t>
            </a:r>
            <a:r>
              <a:rPr lang="en-IN" sz="2400" kern="0" dirty="0" smtClean="0">
                <a:cs typeface="+mn-cs"/>
              </a:rPr>
              <a:t> broadcasts </a:t>
            </a:r>
            <a:r>
              <a:rPr lang="en-IN" sz="2400" kern="0" dirty="0" err="1" smtClean="0">
                <a:solidFill>
                  <a:srgbClr val="FF0000"/>
                </a:solidFill>
                <a:cs typeface="+mn-cs"/>
              </a:rPr>
              <a:t>f’</a:t>
            </a:r>
            <a:r>
              <a:rPr lang="en-IN" sz="2400" kern="0" baseline="-25000" dirty="0" err="1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(x) ≠ </a:t>
            </a:r>
            <a:r>
              <a:rPr lang="en-IN" sz="2400" kern="0" dirty="0" err="1" smtClean="0">
                <a:solidFill>
                  <a:srgbClr val="FF0000"/>
                </a:solidFill>
                <a:cs typeface="+mn-cs"/>
              </a:rPr>
              <a:t>f</a:t>
            </a:r>
            <a:r>
              <a:rPr lang="en-IN" sz="2400" kern="0" baseline="-25000" dirty="0" err="1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(x) in Round 1 of reconstruction phase</a:t>
            </a:r>
            <a:r>
              <a:rPr lang="en-IN" sz="2400" kern="0" dirty="0" smtClean="0">
                <a:cs typeface="+mn-cs"/>
              </a:rPr>
              <a:t> ---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no information about evaluation  points of honest parties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785786" y="5286388"/>
            <a:ext cx="807249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Honest parties reveal their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secret evaluation points and values ONLY in Round 2 of reconstruction phase</a:t>
            </a:r>
            <a:r>
              <a:rPr lang="en-IN" sz="2400" kern="0" dirty="0" smtClean="0">
                <a:cs typeface="+mn-cs"/>
              </a:rPr>
              <a:t>         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785786" y="6215082"/>
            <a:ext cx="8358214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With high probability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no honest party will re-accept P</a:t>
            </a:r>
            <a:r>
              <a:rPr lang="en-IN" sz="2400" kern="0" baseline="-25000" dirty="0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 </a:t>
            </a:r>
            <a:r>
              <a:rPr lang="en-IN" sz="2400" kern="0" dirty="0" smtClean="0">
                <a:cs typeface="+mn-cs"/>
              </a:rPr>
              <a:t>        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" name="Group 10"/>
          <p:cNvGrpSpPr/>
          <p:nvPr/>
        </p:nvGrpSpPr>
        <p:grpSpPr>
          <a:xfrm>
            <a:off x="5214942" y="766384"/>
            <a:ext cx="3359207" cy="1448170"/>
            <a:chOff x="3189138" y="3282865"/>
            <a:chExt cx="5857884" cy="897787"/>
          </a:xfrm>
        </p:grpSpPr>
        <p:sp>
          <p:nvSpPr>
            <p:cNvPr id="18" name="Rounded Rectangular Callout 17"/>
            <p:cNvSpPr/>
            <p:nvPr/>
          </p:nvSpPr>
          <p:spPr>
            <a:xfrm>
              <a:off x="3286116" y="3286124"/>
              <a:ext cx="5643602" cy="894528"/>
            </a:xfrm>
            <a:prstGeom prst="wedgeRound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2"/>
            <p:cNvSpPr txBox="1">
              <a:spLocks noChangeArrowheads="1"/>
            </p:cNvSpPr>
            <p:nvPr/>
          </p:nvSpPr>
          <p:spPr bwMode="auto">
            <a:xfrm>
              <a:off x="3189138" y="3282865"/>
              <a:ext cx="5857884" cy="838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§"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000" kern="0" dirty="0" smtClean="0">
                  <a:solidFill>
                    <a:srgbClr val="0000FF"/>
                  </a:solidFill>
                  <a:cs typeface="+mn-cs"/>
                </a:rPr>
                <a:t>If D is honest then all honest parties will </a:t>
              </a:r>
              <a:r>
                <a:rPr lang="en-IN" sz="2000" kern="0" dirty="0" smtClean="0">
                  <a:solidFill>
                    <a:srgbClr val="FF0000"/>
                  </a:solidFill>
                  <a:cs typeface="+mn-cs"/>
                </a:rPr>
                <a:t>accept as well as  re-accept </a:t>
              </a:r>
              <a:r>
                <a:rPr lang="en-IN" sz="2000" kern="0" dirty="0" smtClean="0">
                  <a:solidFill>
                    <a:srgbClr val="0000FF"/>
                  </a:solidFill>
                  <a:cs typeface="+mn-cs"/>
                </a:rPr>
                <a:t>each other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6" grpId="0"/>
      <p:bldP spid="17" grpId="0"/>
      <p:bldP spid="22" grpId="0"/>
      <p:bldP spid="2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-32" y="-24"/>
            <a:ext cx="9144000" cy="571504"/>
          </a:xfrm>
        </p:spPr>
        <p:txBody>
          <a:bodyPr/>
          <a:lstStyle/>
          <a:p>
            <a:r>
              <a:rPr lang="en-US" sz="3200" dirty="0" smtClean="0">
                <a:solidFill>
                  <a:srgbClr val="009900"/>
                </a:solidFill>
                <a:latin typeface="Comic Sans MS" pitchFamily="66" charset="0"/>
              </a:rPr>
              <a:t>Proof of the Properties of 2 Round WSS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357158" y="1357298"/>
            <a:ext cx="864399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Let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P</a:t>
            </a:r>
            <a:r>
              <a:rPr lang="en-IN" sz="2400" kern="0" baseline="-25000" dirty="0" smtClean="0">
                <a:solidFill>
                  <a:srgbClr val="FF0000"/>
                </a:solidFill>
                <a:cs typeface="+mn-cs"/>
              </a:rPr>
              <a:t>1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, …, P</a:t>
            </a:r>
            <a:r>
              <a:rPr lang="en-IN" sz="2400" kern="0" baseline="-25000" dirty="0" smtClean="0">
                <a:solidFill>
                  <a:srgbClr val="FF0000"/>
                </a:solidFill>
                <a:cs typeface="+mn-cs"/>
              </a:rPr>
              <a:t>t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 </a:t>
            </a:r>
            <a:r>
              <a:rPr lang="en-IN" sz="2400" kern="0" dirty="0" smtClean="0">
                <a:cs typeface="+mn-cs"/>
              </a:rPr>
              <a:t>be under the control of A</a:t>
            </a:r>
            <a:r>
              <a:rPr lang="en-IN" sz="2400" kern="0" baseline="-25000" dirty="0" smtClean="0">
                <a:cs typeface="+mn-cs"/>
              </a:rPr>
              <a:t>t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500034" y="2000240"/>
            <a:ext cx="757239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 </a:t>
            </a:r>
            <a:endParaRPr kumimoji="0" lang="en-IN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-32" y="785794"/>
            <a:ext cx="55791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00FF"/>
                </a:solidFill>
              </a:rPr>
              <a:t> SECRECY: </a:t>
            </a:r>
            <a:r>
              <a:rPr lang="en-US" sz="2400" b="1" dirty="0" smtClean="0">
                <a:solidFill>
                  <a:srgbClr val="FF0000"/>
                </a:solidFill>
              </a:rPr>
              <a:t>(D is honest)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357158" y="1928802"/>
            <a:ext cx="8786842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During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Round 1 of sharing phase</a:t>
            </a:r>
            <a:r>
              <a:rPr lang="en-IN" sz="2400" kern="0" dirty="0" smtClean="0">
                <a:cs typeface="+mn-cs"/>
              </a:rPr>
              <a:t>, A</a:t>
            </a:r>
            <a:r>
              <a:rPr lang="en-IN" sz="2400" kern="0" baseline="-25000" dirty="0" smtClean="0">
                <a:cs typeface="+mn-cs"/>
              </a:rPr>
              <a:t>t</a:t>
            </a:r>
            <a:r>
              <a:rPr lang="en-IN" sz="2400" kern="0" dirty="0" smtClean="0">
                <a:cs typeface="+mn-cs"/>
              </a:rPr>
              <a:t> learns the following: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714348" y="2500306"/>
            <a:ext cx="750099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Polynomials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f</a:t>
            </a:r>
            <a:r>
              <a:rPr lang="en-IN" sz="2400" kern="0" baseline="-25000" dirty="0" smtClean="0">
                <a:solidFill>
                  <a:srgbClr val="FF0000"/>
                </a:solidFill>
                <a:cs typeface="+mn-cs"/>
              </a:rPr>
              <a:t>1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(x), …., f</a:t>
            </a:r>
            <a:r>
              <a:rPr lang="en-IN" sz="2400" kern="0" baseline="-25000" dirty="0" smtClean="0">
                <a:solidFill>
                  <a:srgbClr val="FF0000"/>
                </a:solidFill>
                <a:cs typeface="+mn-cs"/>
              </a:rPr>
              <a:t>t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(x)  and r</a:t>
            </a:r>
            <a:r>
              <a:rPr lang="en-IN" sz="2400" kern="0" baseline="-25000" dirty="0" smtClean="0">
                <a:solidFill>
                  <a:srgbClr val="FF0000"/>
                </a:solidFill>
                <a:cs typeface="+mn-cs"/>
              </a:rPr>
              <a:t>1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(x), …., </a:t>
            </a:r>
            <a:r>
              <a:rPr lang="en-IN" sz="2400" kern="0" dirty="0" err="1" smtClean="0">
                <a:solidFill>
                  <a:srgbClr val="FF0000"/>
                </a:solidFill>
                <a:cs typeface="+mn-cs"/>
              </a:rPr>
              <a:t>r</a:t>
            </a:r>
            <a:r>
              <a:rPr lang="en-IN" sz="2400" kern="0" baseline="-25000" dirty="0" err="1" smtClean="0">
                <a:solidFill>
                  <a:srgbClr val="FF0000"/>
                </a:solidFill>
                <a:cs typeface="+mn-cs"/>
              </a:rPr>
              <a:t>t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(x) </a:t>
            </a:r>
            <a:r>
              <a:rPr lang="en-IN" sz="2400" kern="0" dirty="0" smtClean="0">
                <a:cs typeface="+mn-cs"/>
              </a:rPr>
              <a:t>      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714348" y="3143248"/>
            <a:ext cx="750099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Kt points </a:t>
            </a:r>
            <a:r>
              <a:rPr lang="en-IN" sz="2400" kern="0" dirty="0" smtClean="0">
                <a:cs typeface="+mn-cs"/>
              </a:rPr>
              <a:t>on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f</a:t>
            </a:r>
            <a:r>
              <a:rPr lang="en-IN" sz="2400" kern="0" baseline="-25000" dirty="0" smtClean="0">
                <a:solidFill>
                  <a:srgbClr val="0000FF"/>
                </a:solidFill>
                <a:cs typeface="+mn-cs"/>
              </a:rPr>
              <a:t>t+1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(x), …., f</a:t>
            </a:r>
            <a:r>
              <a:rPr lang="en-IN" sz="2400" kern="0" baseline="-25000" dirty="0" smtClean="0">
                <a:solidFill>
                  <a:srgbClr val="0000FF"/>
                </a:solidFill>
                <a:cs typeface="+mn-cs"/>
              </a:rPr>
              <a:t>n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(x)  and r</a:t>
            </a:r>
            <a:r>
              <a:rPr lang="en-IN" sz="2400" kern="0" baseline="-25000" dirty="0" smtClean="0">
                <a:solidFill>
                  <a:srgbClr val="0000FF"/>
                </a:solidFill>
                <a:cs typeface="+mn-cs"/>
              </a:rPr>
              <a:t>t+1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(x), …., </a:t>
            </a:r>
            <a:r>
              <a:rPr lang="en-IN" sz="2400" kern="0" dirty="0" err="1" smtClean="0">
                <a:solidFill>
                  <a:srgbClr val="0000FF"/>
                </a:solidFill>
                <a:cs typeface="+mn-cs"/>
              </a:rPr>
              <a:t>r</a:t>
            </a:r>
            <a:r>
              <a:rPr lang="en-IN" sz="2400" kern="0" baseline="-25000" dirty="0" err="1" smtClean="0">
                <a:solidFill>
                  <a:srgbClr val="0000FF"/>
                </a:solidFill>
                <a:cs typeface="+mn-cs"/>
              </a:rPr>
              <a:t>n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(x)</a:t>
            </a:r>
            <a:r>
              <a:rPr lang="en-IN" sz="2400" kern="0" dirty="0" smtClean="0">
                <a:cs typeface="+mn-cs"/>
              </a:rPr>
              <a:t>                       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357158" y="3786190"/>
            <a:ext cx="8786842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During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Round 2 of sharing phase</a:t>
            </a:r>
            <a:r>
              <a:rPr lang="en-IN" sz="2400" kern="0" dirty="0" smtClean="0">
                <a:cs typeface="+mn-cs"/>
              </a:rPr>
              <a:t>, A</a:t>
            </a:r>
            <a:r>
              <a:rPr lang="en-IN" sz="2400" kern="0" baseline="-25000" dirty="0" smtClean="0">
                <a:cs typeface="+mn-cs"/>
              </a:rPr>
              <a:t>t</a:t>
            </a:r>
            <a:r>
              <a:rPr lang="en-IN" sz="2400" kern="0" dirty="0" smtClean="0">
                <a:cs typeface="+mn-cs"/>
              </a:rPr>
              <a:t> learns the following: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" name="Group 63"/>
          <p:cNvGrpSpPr/>
          <p:nvPr/>
        </p:nvGrpSpPr>
        <p:grpSpPr>
          <a:xfrm>
            <a:off x="642910" y="4214818"/>
            <a:ext cx="8429620" cy="714380"/>
            <a:chOff x="642910" y="4214818"/>
            <a:chExt cx="8429620" cy="714380"/>
          </a:xfrm>
        </p:grpSpPr>
        <p:sp>
          <p:nvSpPr>
            <p:cNvPr id="19" name="Rectangle 2"/>
            <p:cNvSpPr txBox="1">
              <a:spLocks noChangeArrowheads="1"/>
            </p:cNvSpPr>
            <p:nvPr/>
          </p:nvSpPr>
          <p:spPr bwMode="auto">
            <a:xfrm>
              <a:off x="642910" y="4357694"/>
              <a:ext cx="8429620" cy="5000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Ø"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dirty="0" smtClean="0">
                  <a:cs typeface="+mn-cs"/>
                </a:rPr>
                <a:t>  </a:t>
              </a:r>
              <a:r>
                <a:rPr lang="en-IN" sz="2400" kern="0" dirty="0" smtClean="0">
                  <a:solidFill>
                    <a:srgbClr val="0000FF"/>
                  </a:solidFill>
                  <a:cs typeface="+mn-cs"/>
                </a:rPr>
                <a:t>(2t+1) more  points </a:t>
              </a:r>
              <a:r>
                <a:rPr lang="en-IN" sz="2400" kern="0" dirty="0" smtClean="0">
                  <a:cs typeface="+mn-cs"/>
                </a:rPr>
                <a:t>on </a:t>
              </a:r>
              <a:r>
                <a:rPr lang="en-IN" sz="2400" kern="0" dirty="0" smtClean="0">
                  <a:solidFill>
                    <a:srgbClr val="FF0000"/>
                  </a:solidFill>
                  <a:cs typeface="+mn-cs"/>
                </a:rPr>
                <a:t>f</a:t>
              </a:r>
              <a:r>
                <a:rPr lang="en-IN" sz="2400" kern="0" baseline="-25000" dirty="0" smtClean="0">
                  <a:solidFill>
                    <a:srgbClr val="FF0000"/>
                  </a:solidFill>
                  <a:cs typeface="+mn-cs"/>
                </a:rPr>
                <a:t>t+1</a:t>
              </a:r>
              <a:r>
                <a:rPr lang="en-IN" sz="2400" kern="0" dirty="0" smtClean="0">
                  <a:solidFill>
                    <a:srgbClr val="FF0000"/>
                  </a:solidFill>
                  <a:cs typeface="+mn-cs"/>
                </a:rPr>
                <a:t>(x),…,f</a:t>
              </a:r>
              <a:r>
                <a:rPr lang="en-IN" sz="2400" kern="0" baseline="-25000" dirty="0" smtClean="0">
                  <a:solidFill>
                    <a:srgbClr val="FF0000"/>
                  </a:solidFill>
                  <a:cs typeface="+mn-cs"/>
                </a:rPr>
                <a:t>n</a:t>
              </a:r>
              <a:r>
                <a:rPr lang="en-IN" sz="2400" kern="0" dirty="0" smtClean="0">
                  <a:solidFill>
                    <a:srgbClr val="FF0000"/>
                  </a:solidFill>
                  <a:cs typeface="+mn-cs"/>
                </a:rPr>
                <a:t>(x)  and r</a:t>
              </a:r>
              <a:r>
                <a:rPr lang="en-IN" sz="2400" kern="0" baseline="-25000" dirty="0" smtClean="0">
                  <a:solidFill>
                    <a:srgbClr val="FF0000"/>
                  </a:solidFill>
                  <a:cs typeface="+mn-cs"/>
                </a:rPr>
                <a:t>t+1</a:t>
              </a:r>
              <a:r>
                <a:rPr lang="en-IN" sz="2400" kern="0" dirty="0" smtClean="0">
                  <a:solidFill>
                    <a:srgbClr val="FF0000"/>
                  </a:solidFill>
                  <a:cs typeface="+mn-cs"/>
                </a:rPr>
                <a:t>(x),…,</a:t>
              </a:r>
              <a:r>
                <a:rPr lang="en-IN" sz="2400" kern="0" dirty="0" err="1" smtClean="0">
                  <a:solidFill>
                    <a:srgbClr val="FF0000"/>
                  </a:solidFill>
                  <a:cs typeface="+mn-cs"/>
                </a:rPr>
                <a:t>r</a:t>
              </a:r>
              <a:r>
                <a:rPr lang="en-IN" sz="2400" kern="0" baseline="-25000" dirty="0" err="1" smtClean="0">
                  <a:solidFill>
                    <a:srgbClr val="FF0000"/>
                  </a:solidFill>
                  <a:cs typeface="+mn-cs"/>
                </a:rPr>
                <a:t>n</a:t>
              </a:r>
              <a:r>
                <a:rPr lang="en-IN" sz="2400" kern="0" dirty="0" smtClean="0">
                  <a:solidFill>
                    <a:srgbClr val="FF0000"/>
                  </a:solidFill>
                  <a:cs typeface="+mn-cs"/>
                </a:rPr>
                <a:t>(x) </a:t>
              </a:r>
              <a:r>
                <a:rPr lang="en-IN" sz="2400" kern="0" dirty="0" smtClean="0">
                  <a:cs typeface="+mn-cs"/>
                </a:rPr>
                <a:t>                         </a:t>
              </a:r>
              <a:endParaRPr kumimoji="0" lang="en-IN" sz="2400" b="0" i="0" u="none" strike="noStrike" kern="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3" name="Group 24"/>
            <p:cNvGrpSpPr/>
            <p:nvPr/>
          </p:nvGrpSpPr>
          <p:grpSpPr>
            <a:xfrm>
              <a:off x="977975" y="4214818"/>
              <a:ext cx="522191" cy="714380"/>
              <a:chOff x="2643173" y="6000768"/>
              <a:chExt cx="500066" cy="714380"/>
            </a:xfrm>
          </p:grpSpPr>
          <p:sp>
            <p:nvSpPr>
              <p:cNvPr id="23" name="Rectangle 2"/>
              <p:cNvSpPr txBox="1">
                <a:spLocks noChangeArrowheads="1"/>
              </p:cNvSpPr>
              <p:nvPr/>
            </p:nvSpPr>
            <p:spPr bwMode="auto">
              <a:xfrm>
                <a:off x="2643174" y="6000768"/>
                <a:ext cx="285752" cy="357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342900" marR="0" lvl="0" indent="-34290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IN" sz="2000" kern="0" dirty="0" smtClean="0">
                    <a:solidFill>
                      <a:srgbClr val="0000FF"/>
                    </a:solidFill>
                    <a:cs typeface="+mn-cs"/>
                  </a:rPr>
                  <a:t>k</a:t>
                </a:r>
                <a:r>
                  <a:rPr lang="en-IN" sz="2000" kern="0" dirty="0" smtClean="0">
                    <a:cs typeface="+mn-cs"/>
                  </a:rPr>
                  <a:t>                          </a:t>
                </a:r>
                <a:endParaRPr kumimoji="0" lang="en-IN" sz="20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4" name="Group 23"/>
              <p:cNvGrpSpPr/>
              <p:nvPr/>
            </p:nvGrpSpPr>
            <p:grpSpPr>
              <a:xfrm>
                <a:off x="2643173" y="6143644"/>
                <a:ext cx="500066" cy="571504"/>
                <a:chOff x="1214413" y="6143644"/>
                <a:chExt cx="500066" cy="571504"/>
              </a:xfrm>
            </p:grpSpPr>
            <p:sp>
              <p:nvSpPr>
                <p:cNvPr id="20" name="Rectangle 2"/>
                <p:cNvSpPr txBox="1">
                  <a:spLocks noChangeArrowheads="1"/>
                </p:cNvSpPr>
                <p:nvPr/>
              </p:nvSpPr>
              <p:spPr bwMode="auto">
                <a:xfrm>
                  <a:off x="1214414" y="6357958"/>
                  <a:ext cx="285752" cy="3571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342900" marR="0" lvl="0" indent="-34290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Tx/>
                    <a:buSzTx/>
                    <a:tabLst>
                      <a:tab pos="911225" algn="l"/>
                      <a:tab pos="1825625" algn="l"/>
                      <a:tab pos="2740025" algn="l"/>
                      <a:tab pos="3654425" algn="l"/>
                      <a:tab pos="4568825" algn="l"/>
                      <a:tab pos="5483225" algn="l"/>
                      <a:tab pos="6397625" algn="l"/>
                      <a:tab pos="7312025" algn="l"/>
                      <a:tab pos="8226425" algn="l"/>
                      <a:tab pos="9140825" algn="l"/>
                      <a:tab pos="10055225" algn="l"/>
                    </a:tabLst>
                    <a:defRPr/>
                  </a:pPr>
                  <a:r>
                    <a:rPr lang="en-IN" sz="2000" kern="0" dirty="0" smtClean="0">
                      <a:solidFill>
                        <a:srgbClr val="0000FF"/>
                      </a:solidFill>
                      <a:cs typeface="+mn-cs"/>
                    </a:rPr>
                    <a:t>2</a:t>
                  </a:r>
                  <a:r>
                    <a:rPr lang="en-IN" sz="2000" kern="0" dirty="0" smtClean="0">
                      <a:cs typeface="+mn-cs"/>
                    </a:rPr>
                    <a:t>                          </a:t>
                  </a:r>
                  <a:endParaRPr kumimoji="0" lang="en-IN" sz="2000" b="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1" name="Rectangle 2"/>
                <p:cNvSpPr txBox="1">
                  <a:spLocks noChangeArrowheads="1"/>
                </p:cNvSpPr>
                <p:nvPr/>
              </p:nvSpPr>
              <p:spPr bwMode="auto">
                <a:xfrm>
                  <a:off x="1214413" y="6143644"/>
                  <a:ext cx="500066" cy="3571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342900" marR="0" lvl="0" indent="-34290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Tx/>
                    <a:buSzTx/>
                    <a:tabLst>
                      <a:tab pos="911225" algn="l"/>
                      <a:tab pos="1825625" algn="l"/>
                      <a:tab pos="2740025" algn="l"/>
                      <a:tab pos="3654425" algn="l"/>
                      <a:tab pos="4568825" algn="l"/>
                      <a:tab pos="5483225" algn="l"/>
                      <a:tab pos="6397625" algn="l"/>
                      <a:tab pos="7312025" algn="l"/>
                      <a:tab pos="8226425" algn="l"/>
                      <a:tab pos="9140825" algn="l"/>
                      <a:tab pos="10055225" algn="l"/>
                    </a:tabLst>
                    <a:defRPr/>
                  </a:pPr>
                  <a:r>
                    <a:rPr lang="en-IN" sz="2000" kern="0" dirty="0" smtClean="0">
                      <a:solidFill>
                        <a:srgbClr val="0000FF"/>
                      </a:solidFill>
                      <a:cs typeface="+mn-cs"/>
                    </a:rPr>
                    <a:t>-</a:t>
                  </a:r>
                  <a:r>
                    <a:rPr lang="en-IN" sz="2000" kern="0" dirty="0" smtClean="0">
                      <a:cs typeface="+mn-cs"/>
                    </a:rPr>
                    <a:t>                          </a:t>
                  </a:r>
                  <a:endParaRPr kumimoji="0" lang="en-IN" sz="2000" b="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43" name="Rectangle 2"/>
          <p:cNvSpPr txBox="1">
            <a:spLocks noChangeArrowheads="1"/>
          </p:cNvSpPr>
          <p:nvPr/>
        </p:nvSpPr>
        <p:spPr bwMode="auto">
          <a:xfrm>
            <a:off x="428596" y="6357958"/>
            <a:ext cx="8143932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So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s = f</a:t>
            </a:r>
            <a:r>
              <a:rPr lang="en-IN" sz="2400" kern="0" baseline="-25000" dirty="0" smtClean="0">
                <a:solidFill>
                  <a:srgbClr val="FF0000"/>
                </a:solidFill>
                <a:cs typeface="+mn-cs"/>
              </a:rPr>
              <a:t>0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(0) </a:t>
            </a:r>
            <a:r>
              <a:rPr lang="en-IN" sz="2400" kern="0" dirty="0" smtClean="0">
                <a:cs typeface="+mn-cs"/>
              </a:rPr>
              <a:t>will be secure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5" name="Group 64"/>
          <p:cNvGrpSpPr/>
          <p:nvPr/>
        </p:nvGrpSpPr>
        <p:grpSpPr>
          <a:xfrm>
            <a:off x="357158" y="4857760"/>
            <a:ext cx="8786842" cy="714380"/>
            <a:chOff x="357158" y="4857760"/>
            <a:chExt cx="8786842" cy="714380"/>
          </a:xfrm>
        </p:grpSpPr>
        <p:sp>
          <p:nvSpPr>
            <p:cNvPr id="27" name="Rectangle 2"/>
            <p:cNvSpPr txBox="1">
              <a:spLocks noChangeArrowheads="1"/>
            </p:cNvSpPr>
            <p:nvPr/>
          </p:nvSpPr>
          <p:spPr bwMode="auto">
            <a:xfrm>
              <a:off x="357158" y="5000636"/>
              <a:ext cx="8786842" cy="428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indent="-342900" eaLnBrk="0" hangingPunct="0">
                <a:spcBef>
                  <a:spcPct val="20000"/>
                </a:spcBef>
                <a:buFontTx/>
                <a:buChar char="•"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dirty="0" smtClean="0">
                  <a:cs typeface="+mn-cs"/>
                </a:rPr>
                <a:t>In total, A</a:t>
              </a:r>
              <a:r>
                <a:rPr lang="en-IN" sz="2400" kern="0" baseline="-25000" dirty="0" smtClean="0">
                  <a:cs typeface="+mn-cs"/>
                </a:rPr>
                <a:t>t</a:t>
              </a:r>
              <a:r>
                <a:rPr lang="en-IN" sz="2400" kern="0" dirty="0" smtClean="0">
                  <a:cs typeface="+mn-cs"/>
                </a:rPr>
                <a:t> will learn </a:t>
              </a:r>
              <a:r>
                <a:rPr lang="en-IN" sz="2400" kern="0" dirty="0" err="1" smtClean="0">
                  <a:solidFill>
                    <a:srgbClr val="0000FF"/>
                  </a:solidFill>
                  <a:cs typeface="+mn-cs"/>
                </a:rPr>
                <a:t>kt</a:t>
              </a:r>
              <a:r>
                <a:rPr lang="en-IN" sz="2400" kern="0" dirty="0" smtClean="0">
                  <a:cs typeface="+mn-cs"/>
                </a:rPr>
                <a:t> +    </a:t>
              </a:r>
              <a:r>
                <a:rPr lang="en-IN" sz="2400" kern="0" dirty="0" smtClean="0">
                  <a:solidFill>
                    <a:srgbClr val="0000FF"/>
                  </a:solidFill>
                  <a:cs typeface="+mn-cs"/>
                </a:rPr>
                <a:t>(2t+1) points</a:t>
              </a:r>
              <a:r>
                <a:rPr lang="en-IN" sz="2400" kern="0" dirty="0" smtClean="0">
                  <a:cs typeface="+mn-cs"/>
                </a:rPr>
                <a:t> on </a:t>
              </a:r>
              <a:r>
                <a:rPr lang="en-IN" sz="2400" kern="0" dirty="0" smtClean="0">
                  <a:solidFill>
                    <a:srgbClr val="FF0000"/>
                  </a:solidFill>
                </a:rPr>
                <a:t>f</a:t>
              </a:r>
              <a:r>
                <a:rPr lang="en-IN" sz="2400" kern="0" baseline="-25000" dirty="0" smtClean="0">
                  <a:solidFill>
                    <a:srgbClr val="FF0000"/>
                  </a:solidFill>
                </a:rPr>
                <a:t>t+1</a:t>
              </a:r>
              <a:r>
                <a:rPr lang="en-IN" sz="2400" kern="0" dirty="0" smtClean="0">
                  <a:solidFill>
                    <a:srgbClr val="FF0000"/>
                  </a:solidFill>
                </a:rPr>
                <a:t>(x), …,f</a:t>
              </a:r>
              <a:r>
                <a:rPr lang="en-IN" sz="2400" kern="0" baseline="-25000" dirty="0" smtClean="0">
                  <a:solidFill>
                    <a:srgbClr val="FF0000"/>
                  </a:solidFill>
                </a:rPr>
                <a:t>n</a:t>
              </a:r>
              <a:r>
                <a:rPr lang="en-IN" sz="2400" kern="0" dirty="0" smtClean="0">
                  <a:solidFill>
                    <a:srgbClr val="FF0000"/>
                  </a:solidFill>
                </a:rPr>
                <a:t>(x)  and r</a:t>
              </a:r>
              <a:r>
                <a:rPr lang="en-IN" sz="2400" kern="0" baseline="-25000" dirty="0" smtClean="0">
                  <a:solidFill>
                    <a:srgbClr val="FF0000"/>
                  </a:solidFill>
                </a:rPr>
                <a:t>t+1</a:t>
              </a:r>
              <a:r>
                <a:rPr lang="en-IN" sz="2400" kern="0" dirty="0" smtClean="0">
                  <a:solidFill>
                    <a:srgbClr val="FF0000"/>
                  </a:solidFill>
                </a:rPr>
                <a:t>(x), …., </a:t>
              </a:r>
              <a:r>
                <a:rPr lang="en-IN" sz="2400" kern="0" dirty="0" err="1" smtClean="0">
                  <a:solidFill>
                    <a:srgbClr val="FF0000"/>
                  </a:solidFill>
                </a:rPr>
                <a:t>r</a:t>
              </a:r>
              <a:r>
                <a:rPr lang="en-IN" sz="2400" kern="0" baseline="-25000" dirty="0" err="1" smtClean="0">
                  <a:solidFill>
                    <a:srgbClr val="FF0000"/>
                  </a:solidFill>
                </a:rPr>
                <a:t>n</a:t>
              </a:r>
              <a:r>
                <a:rPr lang="en-IN" sz="2400" kern="0" dirty="0" smtClean="0">
                  <a:solidFill>
                    <a:srgbClr val="FF0000"/>
                  </a:solidFill>
                </a:rPr>
                <a:t>(x)</a:t>
              </a:r>
              <a:r>
                <a:rPr lang="en-IN" sz="2400" kern="0" dirty="0" smtClean="0">
                  <a:solidFill>
                    <a:srgbClr val="FF0000"/>
                  </a:solidFill>
                  <a:cs typeface="+mn-cs"/>
                </a:rPr>
                <a:t> </a:t>
              </a:r>
              <a:endParaRPr kumimoji="0" lang="en-IN" sz="2400" b="0" i="0" u="none" strike="noStrike" kern="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6" name="Group 52"/>
            <p:cNvGrpSpPr/>
            <p:nvPr/>
          </p:nvGrpSpPr>
          <p:grpSpPr>
            <a:xfrm>
              <a:off x="4357686" y="4857760"/>
              <a:ext cx="522191" cy="714380"/>
              <a:chOff x="2643173" y="6000768"/>
              <a:chExt cx="500066" cy="714380"/>
            </a:xfrm>
          </p:grpSpPr>
          <p:sp>
            <p:nvSpPr>
              <p:cNvPr id="54" name="Rectangle 2"/>
              <p:cNvSpPr txBox="1">
                <a:spLocks noChangeArrowheads="1"/>
              </p:cNvSpPr>
              <p:nvPr/>
            </p:nvSpPr>
            <p:spPr bwMode="auto">
              <a:xfrm>
                <a:off x="2643174" y="6000768"/>
                <a:ext cx="285752" cy="357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342900" marR="0" lvl="0" indent="-34290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IN" sz="2000" kern="0" dirty="0" smtClean="0">
                    <a:solidFill>
                      <a:srgbClr val="0000FF"/>
                    </a:solidFill>
                    <a:cs typeface="+mn-cs"/>
                  </a:rPr>
                  <a:t>k</a:t>
                </a:r>
                <a:r>
                  <a:rPr lang="en-IN" sz="2000" kern="0" dirty="0" smtClean="0">
                    <a:cs typeface="+mn-cs"/>
                  </a:rPr>
                  <a:t>                          </a:t>
                </a:r>
                <a:endParaRPr kumimoji="0" lang="en-IN" sz="20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7" name="Group 23"/>
              <p:cNvGrpSpPr/>
              <p:nvPr/>
            </p:nvGrpSpPr>
            <p:grpSpPr>
              <a:xfrm>
                <a:off x="2643173" y="6143644"/>
                <a:ext cx="500066" cy="571504"/>
                <a:chOff x="1214413" y="6143644"/>
                <a:chExt cx="500066" cy="571504"/>
              </a:xfrm>
            </p:grpSpPr>
            <p:sp>
              <p:nvSpPr>
                <p:cNvPr id="56" name="Rectangle 2"/>
                <p:cNvSpPr txBox="1">
                  <a:spLocks noChangeArrowheads="1"/>
                </p:cNvSpPr>
                <p:nvPr/>
              </p:nvSpPr>
              <p:spPr bwMode="auto">
                <a:xfrm>
                  <a:off x="1214414" y="6357958"/>
                  <a:ext cx="285752" cy="3571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342900" marR="0" lvl="0" indent="-34290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Tx/>
                    <a:buSzTx/>
                    <a:tabLst>
                      <a:tab pos="911225" algn="l"/>
                      <a:tab pos="1825625" algn="l"/>
                      <a:tab pos="2740025" algn="l"/>
                      <a:tab pos="3654425" algn="l"/>
                      <a:tab pos="4568825" algn="l"/>
                      <a:tab pos="5483225" algn="l"/>
                      <a:tab pos="6397625" algn="l"/>
                      <a:tab pos="7312025" algn="l"/>
                      <a:tab pos="8226425" algn="l"/>
                      <a:tab pos="9140825" algn="l"/>
                      <a:tab pos="10055225" algn="l"/>
                    </a:tabLst>
                    <a:defRPr/>
                  </a:pPr>
                  <a:r>
                    <a:rPr lang="en-IN" sz="2000" kern="0" dirty="0" smtClean="0">
                      <a:solidFill>
                        <a:srgbClr val="0000FF"/>
                      </a:solidFill>
                      <a:cs typeface="+mn-cs"/>
                    </a:rPr>
                    <a:t>2</a:t>
                  </a:r>
                  <a:r>
                    <a:rPr lang="en-IN" sz="2000" kern="0" dirty="0" smtClean="0">
                      <a:cs typeface="+mn-cs"/>
                    </a:rPr>
                    <a:t>                          </a:t>
                  </a:r>
                  <a:endParaRPr kumimoji="0" lang="en-IN" sz="2000" b="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57" name="Rectangle 2"/>
                <p:cNvSpPr txBox="1">
                  <a:spLocks noChangeArrowheads="1"/>
                </p:cNvSpPr>
                <p:nvPr/>
              </p:nvSpPr>
              <p:spPr bwMode="auto">
                <a:xfrm>
                  <a:off x="1214413" y="6143644"/>
                  <a:ext cx="500066" cy="3571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342900" marR="0" lvl="0" indent="-34290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Tx/>
                    <a:buSzTx/>
                    <a:tabLst>
                      <a:tab pos="911225" algn="l"/>
                      <a:tab pos="1825625" algn="l"/>
                      <a:tab pos="2740025" algn="l"/>
                      <a:tab pos="3654425" algn="l"/>
                      <a:tab pos="4568825" algn="l"/>
                      <a:tab pos="5483225" algn="l"/>
                      <a:tab pos="6397625" algn="l"/>
                      <a:tab pos="7312025" algn="l"/>
                      <a:tab pos="8226425" algn="l"/>
                      <a:tab pos="9140825" algn="l"/>
                      <a:tab pos="10055225" algn="l"/>
                    </a:tabLst>
                    <a:defRPr/>
                  </a:pPr>
                  <a:r>
                    <a:rPr lang="en-IN" sz="2000" kern="0" dirty="0" smtClean="0">
                      <a:solidFill>
                        <a:srgbClr val="0000FF"/>
                      </a:solidFill>
                      <a:cs typeface="+mn-cs"/>
                    </a:rPr>
                    <a:t>-</a:t>
                  </a:r>
                  <a:r>
                    <a:rPr lang="en-IN" sz="2000" kern="0" dirty="0" smtClean="0">
                      <a:cs typeface="+mn-cs"/>
                    </a:rPr>
                    <a:t>                          </a:t>
                  </a:r>
                  <a:endParaRPr kumimoji="0" lang="en-IN" sz="2000" b="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grpSp>
        <p:nvGrpSpPr>
          <p:cNvPr id="8" name="Group 34"/>
          <p:cNvGrpSpPr/>
          <p:nvPr/>
        </p:nvGrpSpPr>
        <p:grpSpPr>
          <a:xfrm>
            <a:off x="428596" y="5715016"/>
            <a:ext cx="8143932" cy="714380"/>
            <a:chOff x="428596" y="5715016"/>
            <a:chExt cx="8143932" cy="714380"/>
          </a:xfrm>
        </p:grpSpPr>
        <p:sp>
          <p:nvSpPr>
            <p:cNvPr id="36" name="Rectangle 2"/>
            <p:cNvSpPr txBox="1">
              <a:spLocks noChangeArrowheads="1"/>
            </p:cNvSpPr>
            <p:nvPr/>
          </p:nvSpPr>
          <p:spPr bwMode="auto">
            <a:xfrm>
              <a:off x="428596" y="5857892"/>
              <a:ext cx="8143932" cy="428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indent="-342900" eaLnBrk="0" hangingPunct="0">
                <a:spcBef>
                  <a:spcPct val="20000"/>
                </a:spcBef>
                <a:buFontTx/>
                <a:buChar char="•"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dirty="0" smtClean="0">
                  <a:solidFill>
                    <a:srgbClr val="0000FF"/>
                  </a:solidFill>
                  <a:cs typeface="+mn-cs"/>
                </a:rPr>
                <a:t>Degree</a:t>
              </a:r>
              <a:r>
                <a:rPr lang="en-IN" sz="2400" kern="0" dirty="0" smtClean="0">
                  <a:cs typeface="+mn-cs"/>
                </a:rPr>
                <a:t> of </a:t>
              </a:r>
              <a:r>
                <a:rPr lang="en-IN" sz="2400" kern="0" dirty="0" smtClean="0"/>
                <a:t>f</a:t>
              </a:r>
              <a:r>
                <a:rPr lang="en-IN" sz="2400" kern="0" baseline="-25000" dirty="0" smtClean="0"/>
                <a:t>t+1</a:t>
              </a:r>
              <a:r>
                <a:rPr lang="en-IN" sz="2400" kern="0" dirty="0" smtClean="0"/>
                <a:t>(x), …., f</a:t>
              </a:r>
              <a:r>
                <a:rPr lang="en-IN" sz="2400" kern="0" baseline="-25000" dirty="0" smtClean="0"/>
                <a:t>n</a:t>
              </a:r>
              <a:r>
                <a:rPr lang="en-IN" sz="2400" kern="0" dirty="0" smtClean="0"/>
                <a:t>(x)  is </a:t>
              </a:r>
              <a:r>
                <a:rPr lang="en-IN" sz="2400" kern="0" dirty="0" smtClean="0">
                  <a:solidFill>
                    <a:srgbClr val="0000FF"/>
                  </a:solidFill>
                </a:rPr>
                <a:t>(</a:t>
              </a:r>
              <a:r>
                <a:rPr lang="en-IN" sz="2400" kern="0" dirty="0" err="1" smtClean="0">
                  <a:solidFill>
                    <a:srgbClr val="0000FF"/>
                  </a:solidFill>
                </a:rPr>
                <a:t>nk</a:t>
              </a:r>
              <a:r>
                <a:rPr lang="en-IN" sz="2400" kern="0" dirty="0" smtClean="0">
                  <a:solidFill>
                    <a:srgbClr val="0000FF"/>
                  </a:solidFill>
                </a:rPr>
                <a:t> + 1) </a:t>
              </a:r>
              <a:r>
                <a:rPr lang="en-IN" sz="2400" kern="0" dirty="0" smtClean="0"/>
                <a:t>&gt;  </a:t>
              </a:r>
              <a:r>
                <a:rPr lang="en-IN" sz="2400" kern="0" dirty="0" err="1" smtClean="0">
                  <a:solidFill>
                    <a:srgbClr val="0000FF"/>
                  </a:solidFill>
                </a:rPr>
                <a:t>kt</a:t>
              </a:r>
              <a:r>
                <a:rPr lang="en-IN" sz="2400" kern="0" dirty="0" smtClean="0"/>
                <a:t> </a:t>
              </a:r>
              <a:r>
                <a:rPr lang="en-IN" sz="2400" kern="0" dirty="0" smtClean="0">
                  <a:solidFill>
                    <a:srgbClr val="0000FF"/>
                  </a:solidFill>
                </a:rPr>
                <a:t>+</a:t>
              </a:r>
              <a:r>
                <a:rPr lang="en-IN" sz="2400" kern="0" dirty="0" smtClean="0"/>
                <a:t>    </a:t>
              </a:r>
              <a:r>
                <a:rPr lang="en-IN" sz="2400" kern="0" dirty="0" smtClean="0">
                  <a:solidFill>
                    <a:srgbClr val="0000FF"/>
                  </a:solidFill>
                </a:rPr>
                <a:t>(2t+1)</a:t>
              </a:r>
              <a:r>
                <a:rPr lang="en-IN" sz="2400" kern="0" dirty="0" smtClean="0">
                  <a:solidFill>
                    <a:srgbClr val="0000FF"/>
                  </a:solidFill>
                  <a:cs typeface="+mn-cs"/>
                </a:rPr>
                <a:t> </a:t>
              </a:r>
              <a:endParaRPr kumimoji="0" lang="en-IN" sz="2400" b="0" i="0" u="none" strike="noStrike" kern="0" cap="none" spc="0" normalizeH="0" baseline="-2500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9" name="Group 57"/>
            <p:cNvGrpSpPr/>
            <p:nvPr/>
          </p:nvGrpSpPr>
          <p:grpSpPr>
            <a:xfrm>
              <a:off x="6929454" y="5715016"/>
              <a:ext cx="522191" cy="714380"/>
              <a:chOff x="2643171" y="6000768"/>
              <a:chExt cx="500066" cy="714380"/>
            </a:xfrm>
          </p:grpSpPr>
          <p:sp>
            <p:nvSpPr>
              <p:cNvPr id="59" name="Rectangle 2"/>
              <p:cNvSpPr txBox="1">
                <a:spLocks noChangeArrowheads="1"/>
              </p:cNvSpPr>
              <p:nvPr/>
            </p:nvSpPr>
            <p:spPr bwMode="auto">
              <a:xfrm>
                <a:off x="2643174" y="6000768"/>
                <a:ext cx="285752" cy="357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342900" marR="0" lvl="0" indent="-34290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Tx/>
                  <a:buSzTx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IN" sz="2000" kern="0" dirty="0" smtClean="0">
                    <a:solidFill>
                      <a:srgbClr val="0000FF"/>
                    </a:solidFill>
                    <a:cs typeface="+mn-cs"/>
                  </a:rPr>
                  <a:t>k</a:t>
                </a:r>
                <a:r>
                  <a:rPr lang="en-IN" sz="2000" kern="0" dirty="0" smtClean="0">
                    <a:cs typeface="+mn-cs"/>
                  </a:rPr>
                  <a:t>                          </a:t>
                </a:r>
                <a:endParaRPr kumimoji="0" lang="en-IN" sz="20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10" name="Group 23"/>
              <p:cNvGrpSpPr/>
              <p:nvPr/>
            </p:nvGrpSpPr>
            <p:grpSpPr>
              <a:xfrm>
                <a:off x="2643171" y="6143644"/>
                <a:ext cx="500066" cy="571504"/>
                <a:chOff x="1214411" y="6143644"/>
                <a:chExt cx="500066" cy="571504"/>
              </a:xfrm>
            </p:grpSpPr>
            <p:sp>
              <p:nvSpPr>
                <p:cNvPr id="61" name="Rectangle 2"/>
                <p:cNvSpPr txBox="1">
                  <a:spLocks noChangeArrowheads="1"/>
                </p:cNvSpPr>
                <p:nvPr/>
              </p:nvSpPr>
              <p:spPr bwMode="auto">
                <a:xfrm>
                  <a:off x="1214414" y="6357958"/>
                  <a:ext cx="285752" cy="3571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342900" marR="0" lvl="0" indent="-34290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Tx/>
                    <a:buSzTx/>
                    <a:tabLst>
                      <a:tab pos="911225" algn="l"/>
                      <a:tab pos="1825625" algn="l"/>
                      <a:tab pos="2740025" algn="l"/>
                      <a:tab pos="3654425" algn="l"/>
                      <a:tab pos="4568825" algn="l"/>
                      <a:tab pos="5483225" algn="l"/>
                      <a:tab pos="6397625" algn="l"/>
                      <a:tab pos="7312025" algn="l"/>
                      <a:tab pos="8226425" algn="l"/>
                      <a:tab pos="9140825" algn="l"/>
                      <a:tab pos="10055225" algn="l"/>
                    </a:tabLst>
                    <a:defRPr/>
                  </a:pPr>
                  <a:r>
                    <a:rPr lang="en-IN" sz="2000" kern="0" dirty="0" smtClean="0">
                      <a:solidFill>
                        <a:srgbClr val="0000FF"/>
                      </a:solidFill>
                      <a:cs typeface="+mn-cs"/>
                    </a:rPr>
                    <a:t>2</a:t>
                  </a:r>
                  <a:r>
                    <a:rPr lang="en-IN" sz="2000" kern="0" dirty="0" smtClean="0">
                      <a:cs typeface="+mn-cs"/>
                    </a:rPr>
                    <a:t>                          </a:t>
                  </a:r>
                  <a:endParaRPr kumimoji="0" lang="en-IN" sz="2000" b="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62" name="Rectangle 2"/>
                <p:cNvSpPr txBox="1">
                  <a:spLocks noChangeArrowheads="1"/>
                </p:cNvSpPr>
                <p:nvPr/>
              </p:nvSpPr>
              <p:spPr bwMode="auto">
                <a:xfrm>
                  <a:off x="1214411" y="6143644"/>
                  <a:ext cx="500066" cy="35719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342900" marR="0" lvl="0" indent="-342900" algn="l" defTabSz="914400" rtl="0" eaLnBrk="0" fontAlgn="base" latinLnBrk="0" hangingPunct="0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Tx/>
                    <a:buSzTx/>
                    <a:tabLst>
                      <a:tab pos="911225" algn="l"/>
                      <a:tab pos="1825625" algn="l"/>
                      <a:tab pos="2740025" algn="l"/>
                      <a:tab pos="3654425" algn="l"/>
                      <a:tab pos="4568825" algn="l"/>
                      <a:tab pos="5483225" algn="l"/>
                      <a:tab pos="6397625" algn="l"/>
                      <a:tab pos="7312025" algn="l"/>
                      <a:tab pos="8226425" algn="l"/>
                      <a:tab pos="9140825" algn="l"/>
                      <a:tab pos="10055225" algn="l"/>
                    </a:tabLst>
                    <a:defRPr/>
                  </a:pPr>
                  <a:r>
                    <a:rPr lang="en-IN" sz="2000" kern="0" dirty="0" smtClean="0">
                      <a:solidFill>
                        <a:srgbClr val="0000FF"/>
                      </a:solidFill>
                      <a:cs typeface="+mn-cs"/>
                    </a:rPr>
                    <a:t>-</a:t>
                  </a:r>
                  <a:r>
                    <a:rPr lang="en-IN" sz="2000" kern="0" dirty="0" smtClean="0">
                      <a:cs typeface="+mn-cs"/>
                    </a:rPr>
                    <a:t>                          </a:t>
                  </a:r>
                  <a:endParaRPr kumimoji="0" lang="en-IN" sz="2000" b="0" i="0" u="none" strike="noStrike" kern="0" cap="none" spc="0" normalizeH="0" baseline="-2500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grpSp>
        <p:nvGrpSpPr>
          <p:cNvPr id="16" name="Group 65"/>
          <p:cNvGrpSpPr/>
          <p:nvPr/>
        </p:nvGrpSpPr>
        <p:grpSpPr>
          <a:xfrm>
            <a:off x="4929190" y="4624036"/>
            <a:ext cx="3857652" cy="1019542"/>
            <a:chOff x="3189138" y="3282865"/>
            <a:chExt cx="5857884" cy="897787"/>
          </a:xfrm>
        </p:grpSpPr>
        <p:sp>
          <p:nvSpPr>
            <p:cNvPr id="67" name="Rounded Rectangular Callout 66"/>
            <p:cNvSpPr/>
            <p:nvPr/>
          </p:nvSpPr>
          <p:spPr>
            <a:xfrm>
              <a:off x="3286116" y="3286124"/>
              <a:ext cx="5643602" cy="894528"/>
            </a:xfrm>
            <a:prstGeom prst="wedgeRound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2"/>
            <p:cNvSpPr txBox="1">
              <a:spLocks noChangeArrowheads="1"/>
            </p:cNvSpPr>
            <p:nvPr/>
          </p:nvSpPr>
          <p:spPr bwMode="auto">
            <a:xfrm>
              <a:off x="3189138" y="3282865"/>
              <a:ext cx="5857884" cy="838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§"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dirty="0" smtClean="0">
                  <a:solidFill>
                    <a:srgbClr val="0000FF"/>
                  </a:solidFill>
                  <a:cs typeface="+mn-cs"/>
                </a:rPr>
                <a:t>A</a:t>
              </a:r>
              <a:r>
                <a:rPr lang="en-IN" sz="2400" kern="0" baseline="-25000" dirty="0" smtClean="0">
                  <a:solidFill>
                    <a:srgbClr val="0000FF"/>
                  </a:solidFill>
                  <a:cs typeface="+mn-cs"/>
                </a:rPr>
                <a:t>t</a:t>
              </a:r>
              <a:r>
                <a:rPr lang="en-IN" sz="2400" kern="0" dirty="0" smtClean="0">
                  <a:solidFill>
                    <a:srgbClr val="0000FF"/>
                  </a:solidFill>
                  <a:cs typeface="+mn-cs"/>
                </a:rPr>
                <a:t> cannot interpolate back F(x, y</a:t>
              </a:r>
              <a:r>
                <a:rPr lang="en-IN" sz="2000" kern="0" dirty="0" smtClean="0">
                  <a:solidFill>
                    <a:srgbClr val="0000FF"/>
                  </a:solidFill>
                  <a:cs typeface="+mn-cs"/>
                </a:rPr>
                <a:t>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2" grpId="0"/>
      <p:bldP spid="11" grpId="0"/>
      <p:bldP spid="18" grpId="0"/>
      <p:bldP spid="4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-32" y="-71462"/>
            <a:ext cx="9144000" cy="714380"/>
          </a:xfrm>
        </p:spPr>
        <p:txBody>
          <a:bodyPr/>
          <a:lstStyle/>
          <a:p>
            <a:r>
              <a:rPr lang="en-US" sz="3200" dirty="0" smtClean="0">
                <a:solidFill>
                  <a:srgbClr val="009900"/>
                </a:solidFill>
                <a:latin typeface="Comic Sans MS" pitchFamily="66" charset="0"/>
              </a:rPr>
              <a:t>Proof of the Properties of 2 Round WSS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42844" y="2928934"/>
            <a:ext cx="8643966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With very high probability,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all HONEST parties in SH will be also present in REC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500034" y="2000240"/>
            <a:ext cx="757239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 </a:t>
            </a:r>
            <a:endParaRPr kumimoji="0" lang="en-IN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-32" y="714356"/>
            <a:ext cx="89297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solidFill>
                  <a:srgbClr val="0000FF"/>
                </a:solidFill>
              </a:rPr>
              <a:t> WEAK COMMITMENT: </a:t>
            </a:r>
            <a:r>
              <a:rPr lang="en-US" sz="2400" dirty="0" smtClean="0">
                <a:solidFill>
                  <a:srgbClr val="FF0000"/>
                </a:solidFill>
              </a:rPr>
              <a:t>(D is Corrupted and |SH| ≥ 2t+1)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500034" y="1285860"/>
            <a:ext cx="814390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200" kern="0" dirty="0" smtClean="0">
                <a:cs typeface="+mn-cs"/>
              </a:rPr>
              <a:t>Committed </a:t>
            </a:r>
            <a:r>
              <a:rPr lang="en-IN" sz="2200" kern="0" dirty="0" smtClean="0">
                <a:solidFill>
                  <a:srgbClr val="FF0000"/>
                </a:solidFill>
                <a:cs typeface="+mn-cs"/>
              </a:rPr>
              <a:t>s* is constant term </a:t>
            </a:r>
            <a:r>
              <a:rPr lang="en-IN" sz="2200" kern="0" dirty="0" smtClean="0">
                <a:cs typeface="+mn-cs"/>
              </a:rPr>
              <a:t>of the </a:t>
            </a:r>
            <a:r>
              <a:rPr lang="en-IN" sz="2200" kern="0" dirty="0" smtClean="0">
                <a:solidFill>
                  <a:srgbClr val="FF0000"/>
                </a:solidFill>
                <a:cs typeface="+mn-cs"/>
              </a:rPr>
              <a:t>degree-t polynomial </a:t>
            </a:r>
            <a:r>
              <a:rPr lang="en-IN" sz="2200" kern="0" dirty="0" smtClean="0">
                <a:cs typeface="+mn-cs"/>
              </a:rPr>
              <a:t>interpolated by the </a:t>
            </a:r>
            <a:r>
              <a:rPr lang="en-IN" sz="2200" kern="0" dirty="0" smtClean="0">
                <a:solidFill>
                  <a:srgbClr val="FF0000"/>
                </a:solidFill>
                <a:cs typeface="+mn-cs"/>
              </a:rPr>
              <a:t>shares of HONEST parties in SH</a:t>
            </a:r>
            <a:r>
              <a:rPr lang="en-IN" sz="2200" kern="0" dirty="0" smtClean="0">
                <a:cs typeface="+mn-cs"/>
              </a:rPr>
              <a:t>                          </a:t>
            </a:r>
            <a:endParaRPr kumimoji="0" lang="en-IN" sz="22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 bwMode="auto">
          <a:xfrm>
            <a:off x="500034" y="2143116"/>
            <a:ext cx="750099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200" kern="0" dirty="0" smtClean="0">
                <a:solidFill>
                  <a:srgbClr val="0000FF"/>
                </a:solidFill>
                <a:cs typeface="+mn-cs"/>
              </a:rPr>
              <a:t>s* = NULL </a:t>
            </a:r>
            <a:r>
              <a:rPr lang="en-IN" sz="2200" kern="0" dirty="0" smtClean="0">
                <a:cs typeface="+mn-cs"/>
              </a:rPr>
              <a:t>if the shares of HONEST parties in SH </a:t>
            </a:r>
            <a:r>
              <a:rPr lang="en-IN" sz="2200" kern="0" dirty="0" smtClean="0">
                <a:solidFill>
                  <a:srgbClr val="0000FF"/>
                </a:solidFill>
                <a:cs typeface="+mn-cs"/>
              </a:rPr>
              <a:t>does not interpolate a degree-t polynomial</a:t>
            </a:r>
            <a:r>
              <a:rPr lang="en-IN" sz="2200" kern="0" dirty="0" smtClean="0">
                <a:cs typeface="+mn-cs"/>
              </a:rPr>
              <a:t>                         </a:t>
            </a:r>
            <a:endParaRPr kumimoji="0" lang="en-IN" sz="22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4" name="Rectangle 2"/>
          <p:cNvSpPr txBox="1">
            <a:spLocks noChangeArrowheads="1"/>
          </p:cNvSpPr>
          <p:nvPr/>
        </p:nvSpPr>
        <p:spPr bwMode="auto">
          <a:xfrm>
            <a:off x="142844" y="3857628"/>
            <a:ext cx="814393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In order that an HONEST P</a:t>
            </a:r>
            <a:r>
              <a:rPr lang="en-IN" sz="2400" kern="0" baseline="-25000" dirty="0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 was present in SH but not present in REC, the following should happen: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5" name="Rectangle 2"/>
          <p:cNvSpPr txBox="1">
            <a:spLocks noChangeArrowheads="1"/>
          </p:cNvSpPr>
          <p:nvPr/>
        </p:nvSpPr>
        <p:spPr bwMode="auto">
          <a:xfrm>
            <a:off x="571504" y="5786454"/>
            <a:ext cx="857252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200" kern="0" dirty="0" smtClean="0">
                <a:solidFill>
                  <a:srgbClr val="0000FF"/>
                </a:solidFill>
                <a:cs typeface="+mn-cs"/>
              </a:rPr>
              <a:t>2t+1 parties accepted P</a:t>
            </a:r>
            <a:r>
              <a:rPr lang="en-IN" sz="2200" kern="0" baseline="-25000" dirty="0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IN" sz="2200" kern="0" dirty="0" smtClean="0">
                <a:solidFill>
                  <a:srgbClr val="0000FF"/>
                </a:solidFill>
                <a:cs typeface="+mn-cs"/>
              </a:rPr>
              <a:t> during sharing phase</a:t>
            </a:r>
            <a:r>
              <a:rPr lang="en-IN" sz="2200" kern="0" dirty="0" smtClean="0">
                <a:cs typeface="+mn-cs"/>
              </a:rPr>
              <a:t>, but </a:t>
            </a:r>
            <a:r>
              <a:rPr lang="en-IN" sz="2200" kern="0" dirty="0" smtClean="0">
                <a:solidFill>
                  <a:srgbClr val="0000FF"/>
                </a:solidFill>
                <a:cs typeface="+mn-cs"/>
              </a:rPr>
              <a:t>only t parties re-accepted P</a:t>
            </a:r>
            <a:r>
              <a:rPr lang="en-IN" sz="2200" kern="0" baseline="-25000" dirty="0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IN" sz="2200" kern="0" dirty="0" smtClean="0">
                <a:solidFill>
                  <a:srgbClr val="0000FF"/>
                </a:solidFill>
                <a:cs typeface="+mn-cs"/>
              </a:rPr>
              <a:t> during reconstruction phase</a:t>
            </a:r>
            <a:r>
              <a:rPr lang="en-IN" sz="2200" kern="0" dirty="0" smtClean="0">
                <a:cs typeface="+mn-cs"/>
              </a:rPr>
              <a:t>                         </a:t>
            </a:r>
            <a:endParaRPr kumimoji="0" lang="en-IN" sz="22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571472" y="4857760"/>
            <a:ext cx="807246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200" kern="0" dirty="0" smtClean="0">
                <a:cs typeface="+mn-cs"/>
              </a:rPr>
              <a:t>At lease one </a:t>
            </a:r>
            <a:r>
              <a:rPr lang="en-IN" sz="2200" kern="0" dirty="0" smtClean="0">
                <a:solidFill>
                  <a:srgbClr val="FF0000"/>
                </a:solidFill>
                <a:cs typeface="+mn-cs"/>
              </a:rPr>
              <a:t>HONEST </a:t>
            </a:r>
            <a:r>
              <a:rPr lang="en-IN" sz="2200" kern="0" dirty="0" err="1" smtClean="0">
                <a:solidFill>
                  <a:srgbClr val="FF0000"/>
                </a:solidFill>
                <a:cs typeface="+mn-cs"/>
              </a:rPr>
              <a:t>P</a:t>
            </a:r>
            <a:r>
              <a:rPr lang="en-IN" sz="2200" kern="0" baseline="-25000" dirty="0" err="1" smtClean="0">
                <a:solidFill>
                  <a:srgbClr val="FF0000"/>
                </a:solidFill>
                <a:cs typeface="+mn-cs"/>
              </a:rPr>
              <a:t>j</a:t>
            </a:r>
            <a:r>
              <a:rPr lang="en-IN" sz="2200" kern="0" dirty="0" smtClean="0">
                <a:solidFill>
                  <a:srgbClr val="FF0000"/>
                </a:solidFill>
                <a:cs typeface="+mn-cs"/>
              </a:rPr>
              <a:t> accepted P</a:t>
            </a:r>
            <a:r>
              <a:rPr lang="en-IN" sz="2200" kern="0" baseline="-25000" dirty="0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200" kern="0" dirty="0" smtClean="0">
                <a:solidFill>
                  <a:srgbClr val="FF0000"/>
                </a:solidFill>
                <a:cs typeface="+mn-cs"/>
              </a:rPr>
              <a:t> during sharing phase</a:t>
            </a:r>
            <a:r>
              <a:rPr lang="en-IN" sz="2200" kern="0" dirty="0" smtClean="0">
                <a:cs typeface="+mn-cs"/>
              </a:rPr>
              <a:t> but </a:t>
            </a:r>
            <a:r>
              <a:rPr lang="en-IN" sz="2200" kern="0" dirty="0" smtClean="0">
                <a:solidFill>
                  <a:srgbClr val="FF0000"/>
                </a:solidFill>
                <a:cs typeface="+mn-cs"/>
              </a:rPr>
              <a:t>did not re-accepted P</a:t>
            </a:r>
            <a:r>
              <a:rPr lang="en-IN" sz="2200" kern="0" baseline="-25000" dirty="0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200" kern="0" dirty="0" smtClean="0">
                <a:solidFill>
                  <a:srgbClr val="FF0000"/>
                </a:solidFill>
                <a:cs typeface="+mn-cs"/>
              </a:rPr>
              <a:t> </a:t>
            </a:r>
            <a:r>
              <a:rPr lang="en-IN" sz="2200" kern="0" dirty="0" smtClean="0">
                <a:cs typeface="+mn-cs"/>
              </a:rPr>
              <a:t>during reconstruction phase                          </a:t>
            </a:r>
            <a:endParaRPr kumimoji="0" lang="en-IN" sz="22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" name="Group 17"/>
          <p:cNvGrpSpPr/>
          <p:nvPr/>
        </p:nvGrpSpPr>
        <p:grpSpPr>
          <a:xfrm>
            <a:off x="4357686" y="4071942"/>
            <a:ext cx="4429156" cy="1571636"/>
            <a:chOff x="3189138" y="3282865"/>
            <a:chExt cx="5857884" cy="897787"/>
          </a:xfrm>
        </p:grpSpPr>
        <p:sp>
          <p:nvSpPr>
            <p:cNvPr id="19" name="Rounded Rectangular Callout 18"/>
            <p:cNvSpPr/>
            <p:nvPr/>
          </p:nvSpPr>
          <p:spPr>
            <a:xfrm>
              <a:off x="3286116" y="3286124"/>
              <a:ext cx="5643602" cy="894528"/>
            </a:xfrm>
            <a:prstGeom prst="wedgeRound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2"/>
            <p:cNvSpPr txBox="1">
              <a:spLocks noChangeArrowheads="1"/>
            </p:cNvSpPr>
            <p:nvPr/>
          </p:nvSpPr>
          <p:spPr bwMode="auto">
            <a:xfrm>
              <a:off x="3189138" y="3282865"/>
              <a:ext cx="5857884" cy="838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§"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dirty="0" smtClean="0">
                  <a:solidFill>
                    <a:srgbClr val="0000FF"/>
                  </a:solidFill>
                  <a:cs typeface="+mn-cs"/>
                </a:rPr>
                <a:t>From the properties of cut-and-choose, this can happen with negligible probability</a:t>
              </a:r>
              <a:endParaRPr lang="en-IN" sz="2000" kern="0" dirty="0" smtClean="0">
                <a:solidFill>
                  <a:srgbClr val="0000FF"/>
                </a:solidFill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2" grpId="0"/>
      <p:bldP spid="33" grpId="0"/>
      <p:bldP spid="34" grpId="0"/>
      <p:bldP spid="35" grpId="0"/>
      <p:bldP spid="39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84" y="71414"/>
            <a:ext cx="8643934" cy="1000132"/>
          </a:xfrm>
        </p:spPr>
        <p:txBody>
          <a:bodyPr/>
          <a:lstStyle/>
          <a:p>
            <a:r>
              <a:rPr lang="en-US" sz="3600" dirty="0" smtClean="0">
                <a:solidFill>
                  <a:srgbClr val="009900"/>
                </a:solidFill>
                <a:latin typeface="Comic Sans MS" pitchFamily="66" charset="0"/>
              </a:rPr>
              <a:t>Idea of Our 2 Round (3t + 1, t) Statistical WSS </a:t>
            </a:r>
            <a:r>
              <a:rPr lang="en-US" sz="3600" dirty="0" err="1" smtClean="0">
                <a:solidFill>
                  <a:srgbClr val="009900"/>
                </a:solidFill>
                <a:latin typeface="Comic Sans MS" pitchFamily="66" charset="0"/>
              </a:rPr>
              <a:t>Contd</a:t>
            </a:r>
            <a:r>
              <a:rPr lang="en-US" sz="3600" dirty="0" smtClean="0">
                <a:solidFill>
                  <a:srgbClr val="009900"/>
                </a:solidFill>
                <a:latin typeface="Comic Sans MS" pitchFamily="66" charset="0"/>
              </a:rPr>
              <a:t>… 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71406" y="7858156"/>
            <a:ext cx="8786874" cy="785818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 smtClean="0">
                <a:cs typeface="+mn-cs"/>
              </a:rPr>
              <a:t>- P</a:t>
            </a:r>
            <a:r>
              <a:rPr lang="en-US" sz="2200" kern="0" baseline="-25000" dirty="0" smtClean="0">
                <a:cs typeface="+mn-cs"/>
              </a:rPr>
              <a:t>i</a:t>
            </a:r>
            <a:r>
              <a:rPr lang="en-US" sz="2200" kern="0" dirty="0" smtClean="0">
                <a:cs typeface="+mn-cs"/>
              </a:rPr>
              <a:t> and </a:t>
            </a:r>
            <a:r>
              <a:rPr lang="en-US" sz="2200" kern="0" dirty="0" err="1" smtClean="0">
                <a:cs typeface="+mn-cs"/>
              </a:rPr>
              <a:t>P</a:t>
            </a:r>
            <a:r>
              <a:rPr lang="en-US" sz="2200" kern="0" baseline="-25000" dirty="0" err="1" smtClean="0">
                <a:cs typeface="+mn-cs"/>
              </a:rPr>
              <a:t>j</a:t>
            </a:r>
            <a:r>
              <a:rPr lang="en-US" sz="2200" kern="0" dirty="0" smtClean="0">
                <a:cs typeface="+mn-cs"/>
              </a:rPr>
              <a:t> interact in 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zero knowledge using cut-and-choose </a:t>
            </a:r>
            <a:r>
              <a:rPr lang="en-US" sz="2200" kern="0" dirty="0" smtClean="0">
                <a:cs typeface="+mn-cs"/>
              </a:rPr>
              <a:t>to check the 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consistency of </a:t>
            </a:r>
            <a:r>
              <a:rPr lang="en-US" sz="2200" kern="0" dirty="0" err="1" smtClean="0">
                <a:solidFill>
                  <a:srgbClr val="0000FF"/>
                </a:solidFill>
                <a:cs typeface="+mn-cs"/>
              </a:rPr>
              <a:t>f</a:t>
            </a:r>
            <a:r>
              <a:rPr lang="en-US" sz="2200" kern="0" baseline="-25000" dirty="0" err="1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(x) and its values</a:t>
            </a:r>
            <a:endParaRPr lang="en-US" sz="2200" kern="0" baseline="3000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4143372" y="1633529"/>
            <a:ext cx="428628" cy="604832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cs typeface="+mn-cs"/>
              </a:rPr>
              <a:t>D </a:t>
            </a:r>
            <a:endParaRPr lang="en-US" sz="2400" kern="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2714612" y="2452675"/>
            <a:ext cx="428628" cy="604832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cs typeface="+mn-cs"/>
              </a:rPr>
              <a:t>P</a:t>
            </a:r>
            <a:r>
              <a:rPr lang="en-US" sz="2400" kern="0" baseline="-25000" dirty="0" smtClean="0">
                <a:cs typeface="+mn-cs"/>
              </a:rPr>
              <a:t>i</a:t>
            </a:r>
            <a:r>
              <a:rPr lang="en-US" sz="2400" kern="0" dirty="0" smtClean="0">
                <a:cs typeface="+mn-cs"/>
              </a:rPr>
              <a:t> </a:t>
            </a:r>
            <a:endParaRPr lang="en-US" sz="2400" kern="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5500694" y="2419347"/>
            <a:ext cx="428628" cy="676270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err="1" smtClean="0">
                <a:cs typeface="+mn-cs"/>
              </a:rPr>
              <a:t>P</a:t>
            </a:r>
            <a:r>
              <a:rPr lang="en-US" sz="2400" kern="0" baseline="-25000" dirty="0" err="1" smtClean="0">
                <a:cs typeface="+mn-cs"/>
              </a:rPr>
              <a:t>j</a:t>
            </a:r>
            <a:r>
              <a:rPr lang="en-US" sz="2400" kern="0" dirty="0" smtClean="0">
                <a:cs typeface="+mn-cs"/>
              </a:rPr>
              <a:t> </a:t>
            </a:r>
            <a:endParaRPr lang="en-US" sz="2400" kern="0" dirty="0">
              <a:solidFill>
                <a:srgbClr val="0000FF"/>
              </a:solidFill>
              <a:cs typeface="+mn-cs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10800000" flipV="1">
            <a:off x="3143241" y="2078820"/>
            <a:ext cx="928694" cy="51673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572000" y="2024047"/>
            <a:ext cx="857256" cy="57864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71406" y="2824459"/>
            <a:ext cx="25717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00FF"/>
                </a:solidFill>
              </a:rPr>
              <a:t> P</a:t>
            </a:r>
            <a:r>
              <a:rPr lang="en-US" sz="2400" b="1" baseline="-25000" dirty="0" smtClean="0">
                <a:solidFill>
                  <a:srgbClr val="0000FF"/>
                </a:solidFill>
              </a:rPr>
              <a:t>i</a:t>
            </a:r>
            <a:r>
              <a:rPr lang="en-US" sz="2400" b="1" dirty="0" smtClean="0">
                <a:solidFill>
                  <a:srgbClr val="0000FF"/>
                </a:solidFill>
              </a:rPr>
              <a:t> Broadcasts: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32" name="Rectangle 3"/>
          <p:cNvSpPr txBox="1">
            <a:spLocks noChangeArrowheads="1"/>
          </p:cNvSpPr>
          <p:nvPr/>
        </p:nvSpPr>
        <p:spPr>
          <a:xfrm>
            <a:off x="214282" y="3286124"/>
            <a:ext cx="4214842" cy="1000132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US" sz="2400" kern="0" dirty="0" smtClean="0">
                <a:cs typeface="+mn-cs"/>
                <a:sym typeface="Symbol"/>
              </a:rPr>
              <a:t>random </a:t>
            </a:r>
            <a:r>
              <a:rPr lang="en-US" sz="2400" kern="0" dirty="0" err="1" smtClean="0">
                <a:solidFill>
                  <a:srgbClr val="009900"/>
                </a:solidFill>
                <a:cs typeface="+mn-cs"/>
                <a:sym typeface="Symbol"/>
              </a:rPr>
              <a:t>c</a:t>
            </a:r>
            <a:r>
              <a:rPr lang="en-US" sz="2400" kern="0" baseline="-25000" dirty="0" err="1" smtClean="0">
                <a:solidFill>
                  <a:srgbClr val="009900"/>
                </a:solidFill>
                <a:cs typeface="+mn-cs"/>
                <a:sym typeface="Symbol"/>
              </a:rPr>
              <a:t>i</a:t>
            </a:r>
            <a:r>
              <a:rPr lang="en-US" sz="2400" kern="0" dirty="0" smtClean="0">
                <a:solidFill>
                  <a:srgbClr val="009900"/>
                </a:solidFill>
                <a:cs typeface="+mn-cs"/>
                <a:sym typeface="Symbol"/>
              </a:rPr>
              <a:t>  0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US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g</a:t>
            </a:r>
            <a:r>
              <a:rPr lang="en-US" sz="24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  <a:sym typeface="Symbol"/>
              </a:rPr>
              <a:t>(x) = </a:t>
            </a:r>
            <a:r>
              <a:rPr lang="en-US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f</a:t>
            </a:r>
            <a:r>
              <a:rPr lang="en-US" sz="24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  <a:sym typeface="Symbol"/>
              </a:rPr>
              <a:t>(x) + </a:t>
            </a:r>
            <a:r>
              <a:rPr lang="en-US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c</a:t>
            </a:r>
            <a:r>
              <a:rPr lang="en-US" sz="24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  <a:sym typeface="Symbol"/>
              </a:rPr>
              <a:t> </a:t>
            </a:r>
            <a:r>
              <a:rPr lang="en-US" sz="2400" kern="0" dirty="0" err="1" smtClean="0">
                <a:solidFill>
                  <a:srgbClr val="0000FF"/>
                </a:solidFill>
                <a:cs typeface="+mn-cs"/>
                <a:sym typeface="Symbol"/>
              </a:rPr>
              <a:t>r</a:t>
            </a:r>
            <a:r>
              <a:rPr lang="en-US" sz="2400" kern="0" baseline="-25000" dirty="0" err="1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  <a:sym typeface="Symbol"/>
              </a:rPr>
              <a:t>(x)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143636" y="2538707"/>
            <a:ext cx="27146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</a:rPr>
              <a:t>P</a:t>
            </a:r>
            <a:r>
              <a:rPr lang="en-US" sz="2400" b="1" baseline="-25000" dirty="0" err="1" smtClean="0">
                <a:solidFill>
                  <a:srgbClr val="0000FF"/>
                </a:solidFill>
              </a:rPr>
              <a:t>j</a:t>
            </a:r>
            <a:r>
              <a:rPr lang="en-US" sz="2400" b="1" dirty="0" smtClean="0">
                <a:solidFill>
                  <a:srgbClr val="0000FF"/>
                </a:solidFill>
              </a:rPr>
              <a:t> Broadcasts: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34" name="Rectangle 3"/>
          <p:cNvSpPr txBox="1">
            <a:spLocks noChangeArrowheads="1"/>
          </p:cNvSpPr>
          <p:nvPr/>
        </p:nvSpPr>
        <p:spPr>
          <a:xfrm>
            <a:off x="4857752" y="3000372"/>
            <a:ext cx="4214842" cy="1643074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US" sz="2200" kern="0" dirty="0" smtClean="0">
                <a:solidFill>
                  <a:srgbClr val="009900"/>
                </a:solidFill>
                <a:cs typeface="+mn-cs"/>
                <a:sym typeface="Symbol"/>
              </a:rPr>
              <a:t>random</a:t>
            </a:r>
            <a:r>
              <a:rPr lang="en-US" sz="2200" kern="0" dirty="0" smtClean="0">
                <a:cs typeface="+mn-cs"/>
                <a:sym typeface="Symbol"/>
              </a:rPr>
              <a:t> 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  <a:sym typeface="Symbol"/>
              </a:rPr>
              <a:t>k/2 evaluation points out of k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-"/>
              <a:defRPr/>
            </a:pPr>
            <a:r>
              <a:rPr lang="en-US" sz="2200" kern="0" dirty="0" smtClean="0">
                <a:cs typeface="+mn-cs"/>
                <a:sym typeface="Symbol"/>
              </a:rPr>
              <a:t> evaluation of </a:t>
            </a:r>
            <a:r>
              <a:rPr lang="en-US" sz="2200" kern="0" dirty="0" err="1" smtClean="0">
                <a:solidFill>
                  <a:srgbClr val="009900"/>
                </a:solidFill>
                <a:cs typeface="+mn-cs"/>
                <a:sym typeface="Symbol"/>
              </a:rPr>
              <a:t>f</a:t>
            </a:r>
            <a:r>
              <a:rPr lang="en-US" sz="2200" kern="0" baseline="-25000" dirty="0" err="1" smtClean="0">
                <a:solidFill>
                  <a:srgbClr val="009900"/>
                </a:solidFill>
                <a:cs typeface="+mn-cs"/>
                <a:sym typeface="Symbol"/>
              </a:rPr>
              <a:t>i</a:t>
            </a:r>
            <a:r>
              <a:rPr lang="en-US" sz="2200" kern="0" dirty="0" smtClean="0">
                <a:solidFill>
                  <a:srgbClr val="009900"/>
                </a:solidFill>
                <a:cs typeface="+mn-cs"/>
                <a:sym typeface="Symbol"/>
              </a:rPr>
              <a:t>(x) and </a:t>
            </a:r>
            <a:r>
              <a:rPr lang="en-US" sz="2200" kern="0" dirty="0" err="1" smtClean="0">
                <a:solidFill>
                  <a:srgbClr val="009900"/>
                </a:solidFill>
                <a:cs typeface="+mn-cs"/>
                <a:sym typeface="Symbol"/>
              </a:rPr>
              <a:t>r</a:t>
            </a:r>
            <a:r>
              <a:rPr lang="en-US" sz="2200" kern="0" baseline="-25000" dirty="0" err="1" smtClean="0">
                <a:solidFill>
                  <a:srgbClr val="009900"/>
                </a:solidFill>
                <a:cs typeface="+mn-cs"/>
                <a:sym typeface="Symbol"/>
              </a:rPr>
              <a:t>i</a:t>
            </a:r>
            <a:r>
              <a:rPr lang="en-US" sz="2200" kern="0" dirty="0" smtClean="0">
                <a:solidFill>
                  <a:srgbClr val="009900"/>
                </a:solidFill>
                <a:cs typeface="+mn-cs"/>
                <a:sym typeface="Symbol"/>
              </a:rPr>
              <a:t>(x) at these k/2 points</a:t>
            </a: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7875" y="2143116"/>
            <a:ext cx="6381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238239"/>
            <a:ext cx="6381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4" name="Straight Connector 23"/>
          <p:cNvCxnSpPr/>
          <p:nvPr/>
        </p:nvCxnSpPr>
        <p:spPr>
          <a:xfrm>
            <a:off x="0" y="4643446"/>
            <a:ext cx="9144000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3"/>
          <p:cNvSpPr txBox="1">
            <a:spLocks noChangeArrowheads="1"/>
          </p:cNvSpPr>
          <p:nvPr/>
        </p:nvSpPr>
        <p:spPr>
          <a:xfrm>
            <a:off x="71406" y="4857760"/>
            <a:ext cx="8786874" cy="500066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 smtClean="0">
                <a:cs typeface="+mn-cs"/>
              </a:rPr>
              <a:t>- Adversary will have </a:t>
            </a:r>
            <a:r>
              <a:rPr lang="en-US" sz="2200" kern="0" dirty="0" smtClean="0">
                <a:solidFill>
                  <a:srgbClr val="009900"/>
                </a:solidFill>
                <a:cs typeface="+mn-cs"/>
              </a:rPr>
              <a:t>no </a:t>
            </a:r>
            <a:r>
              <a:rPr lang="en-US" sz="2200" kern="0" dirty="0" smtClean="0">
                <a:cs typeface="+mn-cs"/>
              </a:rPr>
              <a:t>information about </a:t>
            </a:r>
            <a:r>
              <a:rPr lang="en-US" sz="2200" kern="0" dirty="0" err="1" smtClean="0">
                <a:solidFill>
                  <a:srgbClr val="0000FF"/>
                </a:solidFill>
                <a:cs typeface="+mn-cs"/>
              </a:rPr>
              <a:t>f</a:t>
            </a:r>
            <a:r>
              <a:rPr lang="en-US" sz="2200" kern="0" baseline="-25000" dirty="0" err="1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(0) = F(0, </a:t>
            </a:r>
            <a:r>
              <a:rPr lang="en-US" sz="2200" kern="0" dirty="0" err="1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)</a:t>
            </a:r>
            <a:endParaRPr lang="en-US" sz="2200" kern="0" baseline="3000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357158" y="5357826"/>
            <a:ext cx="8643998" cy="500066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200" kern="0" dirty="0" smtClean="0">
                <a:cs typeface="+mn-cs"/>
              </a:rPr>
              <a:t>degree(</a:t>
            </a:r>
            <a:r>
              <a:rPr lang="en-US" sz="2200" kern="0" dirty="0" err="1" smtClean="0">
                <a:cs typeface="+mn-cs"/>
              </a:rPr>
              <a:t>f</a:t>
            </a:r>
            <a:r>
              <a:rPr lang="en-US" sz="2200" kern="0" baseline="-25000" dirty="0" err="1" smtClean="0">
                <a:cs typeface="+mn-cs"/>
              </a:rPr>
              <a:t>i</a:t>
            </a:r>
            <a:r>
              <a:rPr lang="en-US" sz="2200" kern="0" dirty="0" smtClean="0">
                <a:cs typeface="+mn-cs"/>
              </a:rPr>
              <a:t>(x)) = </a:t>
            </a:r>
            <a:r>
              <a:rPr lang="en-US" sz="2200" kern="0" dirty="0" err="1" smtClean="0">
                <a:solidFill>
                  <a:srgbClr val="0000FF"/>
                </a:solidFill>
                <a:cs typeface="+mn-cs"/>
              </a:rPr>
              <a:t>nk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 + 1 = (3t + 1)k + 1</a:t>
            </a:r>
            <a:endParaRPr lang="en-US" sz="2200" kern="0" baseline="3000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>
          <a:xfrm>
            <a:off x="357158" y="5857892"/>
            <a:ext cx="8643998" cy="857256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200" kern="0" dirty="0" smtClean="0">
                <a:solidFill>
                  <a:srgbClr val="009900"/>
                </a:solidFill>
                <a:cs typeface="+mn-cs"/>
              </a:rPr>
              <a:t>Total </a:t>
            </a:r>
            <a:r>
              <a:rPr lang="en-US" sz="2200" kern="0" dirty="0" smtClean="0">
                <a:cs typeface="+mn-cs"/>
              </a:rPr>
              <a:t>number of points on </a:t>
            </a:r>
            <a:r>
              <a:rPr lang="en-US" sz="2200" kern="0" dirty="0" err="1" smtClean="0">
                <a:solidFill>
                  <a:srgbClr val="009900"/>
                </a:solidFill>
                <a:cs typeface="+mn-cs"/>
              </a:rPr>
              <a:t>f</a:t>
            </a:r>
            <a:r>
              <a:rPr lang="en-US" sz="2200" kern="0" baseline="-25000" dirty="0" err="1" smtClean="0">
                <a:solidFill>
                  <a:srgbClr val="009900"/>
                </a:solidFill>
                <a:cs typeface="+mn-cs"/>
              </a:rPr>
              <a:t>i</a:t>
            </a:r>
            <a:r>
              <a:rPr lang="en-US" sz="2200" kern="0" dirty="0" smtClean="0">
                <a:solidFill>
                  <a:srgbClr val="009900"/>
                </a:solidFill>
                <a:cs typeface="+mn-cs"/>
              </a:rPr>
              <a:t>(x)</a:t>
            </a:r>
            <a:r>
              <a:rPr lang="en-US" sz="2200" kern="0" dirty="0" smtClean="0">
                <a:cs typeface="+mn-cs"/>
              </a:rPr>
              <a:t> known by </a:t>
            </a:r>
            <a:r>
              <a:rPr lang="en-US" sz="2200" kern="0" dirty="0" smtClean="0">
                <a:solidFill>
                  <a:srgbClr val="009900"/>
                </a:solidFill>
                <a:cs typeface="+mn-cs"/>
              </a:rPr>
              <a:t>adversary</a:t>
            </a:r>
            <a:r>
              <a:rPr lang="en-US" sz="2200" kern="0" dirty="0" smtClean="0">
                <a:cs typeface="+mn-cs"/>
              </a:rPr>
              <a:t> is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200" kern="0" dirty="0" smtClean="0">
                <a:cs typeface="+mn-cs"/>
              </a:rPr>
              <a:t>     </a:t>
            </a:r>
            <a:r>
              <a:rPr lang="en-US" sz="2200" kern="0" dirty="0" err="1" smtClean="0">
                <a:solidFill>
                  <a:srgbClr val="0000FF"/>
                </a:solidFill>
                <a:cs typeface="+mn-cs"/>
              </a:rPr>
              <a:t>kt</a:t>
            </a:r>
            <a:r>
              <a:rPr lang="en-US" sz="2200" kern="0" dirty="0" smtClean="0">
                <a:solidFill>
                  <a:srgbClr val="0000FF"/>
                </a:solidFill>
                <a:cs typeface="+mn-cs"/>
              </a:rPr>
              <a:t> + (2t + 1) k/2</a:t>
            </a:r>
            <a:endParaRPr lang="en-US" sz="2200" kern="0" baseline="3000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19" name="Action Button: Forward or Next 18">
            <a:hlinkClick r:id="rId3" action="ppaction://hlinksldjump" highlightClick="1"/>
          </p:cNvPr>
          <p:cNvSpPr/>
          <p:nvPr/>
        </p:nvSpPr>
        <p:spPr>
          <a:xfrm rot="10800000" flipH="1" flipV="1">
            <a:off x="8715404" y="6572272"/>
            <a:ext cx="428628" cy="24346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0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142876" y="2000240"/>
            <a:ext cx="4214810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-32" y="-24"/>
            <a:ext cx="9144000" cy="714380"/>
          </a:xfrm>
        </p:spPr>
        <p:txBody>
          <a:bodyPr/>
          <a:lstStyle/>
          <a:p>
            <a:r>
              <a:rPr lang="en-US" sz="3200" dirty="0" smtClean="0">
                <a:solidFill>
                  <a:srgbClr val="009900"/>
                </a:solidFill>
                <a:latin typeface="Comic Sans MS" pitchFamily="66" charset="0"/>
              </a:rPr>
              <a:t>Statistical WSS, 2 Round Sharing, n = 3t + 1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42844" y="2000240"/>
            <a:ext cx="7500990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D selects the following: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500034" y="1785926"/>
            <a:ext cx="757239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 </a:t>
            </a:r>
            <a:endParaRPr kumimoji="0" lang="en-IN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" name="Group 40"/>
          <p:cNvGrpSpPr/>
          <p:nvPr/>
        </p:nvGrpSpPr>
        <p:grpSpPr>
          <a:xfrm>
            <a:off x="3286116" y="857232"/>
            <a:ext cx="4071966" cy="578244"/>
            <a:chOff x="285720" y="1000108"/>
            <a:chExt cx="9764000" cy="578244"/>
          </a:xfrm>
        </p:grpSpPr>
        <p:sp>
          <p:nvSpPr>
            <p:cNvPr id="49" name="Rectangle 48"/>
            <p:cNvSpPr/>
            <p:nvPr/>
          </p:nvSpPr>
          <p:spPr>
            <a:xfrm>
              <a:off x="285720" y="1000108"/>
              <a:ext cx="8643998" cy="578244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2"/>
            <p:cNvSpPr txBox="1">
              <a:spLocks noChangeArrowheads="1"/>
            </p:cNvSpPr>
            <p:nvPr/>
          </p:nvSpPr>
          <p:spPr bwMode="auto">
            <a:xfrm>
              <a:off x="977128" y="1078286"/>
              <a:ext cx="9072592" cy="5000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000" kern="0" noProof="0" dirty="0" smtClean="0">
                  <a:cs typeface="+mn-cs"/>
                </a:rPr>
                <a:t> </a:t>
              </a:r>
              <a:r>
                <a:rPr lang="en-IN" sz="2000" kern="0" dirty="0" smtClean="0">
                  <a:cs typeface="+mn-cs"/>
                </a:rPr>
                <a:t>Sharing Phase : 2 Rounds</a:t>
              </a:r>
              <a:endParaRPr kumimoji="0" lang="en-IN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71406" y="1528692"/>
            <a:ext cx="17748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00FF"/>
                </a:solidFill>
              </a:rPr>
              <a:t> Round 1: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214282" y="2571744"/>
            <a:ext cx="892971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F(x, y)  ---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degree of x = </a:t>
            </a:r>
            <a:r>
              <a:rPr lang="en-IN" sz="2400" kern="0" dirty="0" err="1" smtClean="0">
                <a:solidFill>
                  <a:srgbClr val="0000FF"/>
                </a:solidFill>
                <a:cs typeface="+mn-cs"/>
              </a:rPr>
              <a:t>nk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 + 1</a:t>
            </a:r>
            <a:r>
              <a:rPr lang="en-IN" sz="2400" kern="0" dirty="0" smtClean="0">
                <a:cs typeface="+mn-cs"/>
              </a:rPr>
              <a:t>,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degree of y = t</a:t>
            </a:r>
            <a:r>
              <a:rPr lang="en-IN" sz="2400" kern="0" dirty="0" smtClean="0">
                <a:cs typeface="+mn-cs"/>
              </a:rPr>
              <a:t>, F(0, 0) = s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214282" y="3071810"/>
            <a:ext cx="8501122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r</a:t>
            </a:r>
            <a:r>
              <a:rPr lang="en-IN" sz="2400" kern="0" baseline="-25000" dirty="0" smtClean="0">
                <a:cs typeface="+mn-cs"/>
              </a:rPr>
              <a:t>1</a:t>
            </a:r>
            <a:r>
              <a:rPr lang="en-IN" sz="2400" kern="0" dirty="0" smtClean="0">
                <a:cs typeface="+mn-cs"/>
              </a:rPr>
              <a:t>(x), …, </a:t>
            </a:r>
            <a:r>
              <a:rPr lang="en-IN" sz="2400" kern="0" dirty="0" err="1" smtClean="0">
                <a:cs typeface="+mn-cs"/>
              </a:rPr>
              <a:t>r</a:t>
            </a:r>
            <a:r>
              <a:rPr lang="en-IN" sz="2400" kern="0" baseline="-25000" dirty="0" err="1" smtClean="0">
                <a:cs typeface="+mn-cs"/>
              </a:rPr>
              <a:t>n</a:t>
            </a:r>
            <a:r>
              <a:rPr lang="en-IN" sz="2400" kern="0" dirty="0" smtClean="0">
                <a:cs typeface="+mn-cs"/>
              </a:rPr>
              <a:t>(x)  --- degree </a:t>
            </a:r>
            <a:r>
              <a:rPr lang="en-IN" sz="2400" kern="0" dirty="0" err="1" smtClean="0">
                <a:cs typeface="+mn-cs"/>
              </a:rPr>
              <a:t>nk</a:t>
            </a:r>
            <a:r>
              <a:rPr lang="en-IN" sz="2400" kern="0" dirty="0" smtClean="0">
                <a:cs typeface="+mn-cs"/>
              </a:rPr>
              <a:t> + 1,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independent</a:t>
            </a:r>
            <a:r>
              <a:rPr lang="en-IN" sz="2400" kern="0" dirty="0" smtClean="0">
                <a:cs typeface="+mn-cs"/>
              </a:rPr>
              <a:t> of F(x, y)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214282" y="3643314"/>
            <a:ext cx="8572560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err="1" smtClean="0">
                <a:cs typeface="+mn-cs"/>
              </a:rPr>
              <a:t>nk</a:t>
            </a:r>
            <a:r>
              <a:rPr lang="en-IN" sz="2400" kern="0" dirty="0" smtClean="0">
                <a:cs typeface="+mn-cs"/>
              </a:rPr>
              <a:t> random, distinct, non-zero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secret evaluation points </a:t>
            </a:r>
            <a:r>
              <a:rPr lang="en-IN" sz="2400" kern="0" dirty="0" smtClean="0">
                <a:cs typeface="+mn-cs"/>
              </a:rPr>
              <a:t>denoted as </a:t>
            </a:r>
            <a:r>
              <a:rPr lang="en-IN" sz="2400" kern="0" dirty="0" smtClean="0">
                <a:cs typeface="+mn-cs"/>
                <a:sym typeface="Symbol"/>
              </a:rPr>
              <a:t></a:t>
            </a:r>
            <a:r>
              <a:rPr lang="en-IN" sz="2400" kern="0" baseline="-25000" dirty="0" smtClean="0">
                <a:cs typeface="+mn-cs"/>
                <a:sym typeface="Symbol"/>
              </a:rPr>
              <a:t>i,1</a:t>
            </a:r>
            <a:r>
              <a:rPr lang="en-IN" sz="2400" kern="0" dirty="0" smtClean="0">
                <a:cs typeface="+mn-cs"/>
                <a:sym typeface="Symbol"/>
              </a:rPr>
              <a:t>, …, </a:t>
            </a:r>
            <a:r>
              <a:rPr lang="en-IN" sz="2400" kern="0" baseline="-25000" dirty="0" err="1" smtClean="0">
                <a:cs typeface="+mn-cs"/>
                <a:sym typeface="Symbol"/>
              </a:rPr>
              <a:t>i</a:t>
            </a:r>
            <a:r>
              <a:rPr lang="en-IN" sz="2400" kern="0" baseline="-25000" dirty="0" smtClean="0">
                <a:cs typeface="+mn-cs"/>
                <a:sym typeface="Symbol"/>
              </a:rPr>
              <a:t>, k </a:t>
            </a:r>
            <a:r>
              <a:rPr lang="en-IN" sz="2400" kern="0" dirty="0" smtClean="0">
                <a:cs typeface="+mn-cs"/>
                <a:sym typeface="Symbol"/>
              </a:rPr>
              <a:t>: 1 ≤ </a:t>
            </a:r>
            <a:r>
              <a:rPr lang="en-IN" sz="2400" kern="0" dirty="0" err="1" smtClean="0">
                <a:cs typeface="+mn-cs"/>
                <a:sym typeface="Symbol"/>
              </a:rPr>
              <a:t>i</a:t>
            </a:r>
            <a:r>
              <a:rPr lang="en-IN" sz="2400" kern="0" dirty="0" smtClean="0">
                <a:cs typeface="+mn-cs"/>
                <a:sym typeface="Symbol"/>
              </a:rPr>
              <a:t> ≤ n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" name="Group 31"/>
          <p:cNvGrpSpPr/>
          <p:nvPr/>
        </p:nvGrpSpPr>
        <p:grpSpPr>
          <a:xfrm>
            <a:off x="142844" y="4714884"/>
            <a:ext cx="7500990" cy="500066"/>
            <a:chOff x="142844" y="4714884"/>
            <a:chExt cx="7500990" cy="500066"/>
          </a:xfrm>
        </p:grpSpPr>
        <p:sp>
          <p:nvSpPr>
            <p:cNvPr id="24" name="Rectangle 23"/>
            <p:cNvSpPr/>
            <p:nvPr/>
          </p:nvSpPr>
          <p:spPr>
            <a:xfrm>
              <a:off x="142844" y="4714884"/>
              <a:ext cx="5286412" cy="5000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"/>
            <p:cNvSpPr txBox="1">
              <a:spLocks noChangeArrowheads="1"/>
            </p:cNvSpPr>
            <p:nvPr/>
          </p:nvSpPr>
          <p:spPr bwMode="auto">
            <a:xfrm>
              <a:off x="142844" y="4714884"/>
              <a:ext cx="7500990" cy="4286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Char char="•"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400" kern="0" dirty="0" smtClean="0">
                  <a:cs typeface="+mn-cs"/>
                </a:rPr>
                <a:t>D sends to party P</a:t>
              </a:r>
              <a:r>
                <a:rPr lang="en-IN" sz="2400" kern="0" baseline="-25000" dirty="0" smtClean="0">
                  <a:cs typeface="+mn-cs"/>
                </a:rPr>
                <a:t>i</a:t>
              </a:r>
              <a:r>
                <a:rPr lang="en-IN" sz="2400" kern="0" dirty="0" smtClean="0">
                  <a:cs typeface="+mn-cs"/>
                </a:rPr>
                <a:t> the following:</a:t>
              </a:r>
              <a:endParaRPr kumimoji="0" lang="en-IN" sz="2400" b="0" i="0" u="none" strike="noStrike" kern="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357158" y="5286388"/>
            <a:ext cx="8429684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err="1" smtClean="0">
                <a:cs typeface="+mn-cs"/>
              </a:rPr>
              <a:t>f</a:t>
            </a:r>
            <a:r>
              <a:rPr lang="en-IN" sz="2400" kern="0" baseline="-25000" dirty="0" err="1" smtClean="0">
                <a:cs typeface="+mn-cs"/>
              </a:rPr>
              <a:t>i</a:t>
            </a:r>
            <a:r>
              <a:rPr lang="en-IN" sz="2400" kern="0" dirty="0" smtClean="0">
                <a:cs typeface="+mn-cs"/>
              </a:rPr>
              <a:t>(x) = F(x, </a:t>
            </a:r>
            <a:r>
              <a:rPr lang="en-IN" sz="2400" kern="0" dirty="0" err="1" smtClean="0">
                <a:cs typeface="+mn-cs"/>
              </a:rPr>
              <a:t>i</a:t>
            </a:r>
            <a:r>
              <a:rPr lang="en-IN" sz="2400" kern="0" dirty="0" smtClean="0">
                <a:cs typeface="+mn-cs"/>
              </a:rPr>
              <a:t>),  </a:t>
            </a:r>
            <a:r>
              <a:rPr lang="en-IN" sz="2400" kern="0" dirty="0" err="1" smtClean="0">
                <a:cs typeface="+mn-cs"/>
              </a:rPr>
              <a:t>r</a:t>
            </a:r>
            <a:r>
              <a:rPr lang="en-IN" sz="2400" kern="0" baseline="-25000" dirty="0" err="1" smtClean="0">
                <a:cs typeface="+mn-cs"/>
              </a:rPr>
              <a:t>i</a:t>
            </a:r>
            <a:r>
              <a:rPr lang="en-IN" sz="2400" kern="0" dirty="0" smtClean="0">
                <a:cs typeface="+mn-cs"/>
              </a:rPr>
              <a:t>(x) and evaluation points </a:t>
            </a:r>
            <a:r>
              <a:rPr lang="en-IN" sz="2400" kern="0" dirty="0" smtClean="0">
                <a:cs typeface="+mn-cs"/>
                <a:sym typeface="Symbol"/>
              </a:rPr>
              <a:t></a:t>
            </a:r>
            <a:r>
              <a:rPr lang="en-IN" sz="2400" kern="0" baseline="-25000" dirty="0" err="1" smtClean="0">
                <a:cs typeface="+mn-cs"/>
                <a:sym typeface="Symbol"/>
              </a:rPr>
              <a:t>i</a:t>
            </a:r>
            <a:r>
              <a:rPr lang="en-IN" sz="2400" kern="0" baseline="-25000" dirty="0" smtClean="0">
                <a:cs typeface="+mn-cs"/>
                <a:sym typeface="Symbol"/>
              </a:rPr>
              <a:t>, </a:t>
            </a:r>
            <a:r>
              <a:rPr lang="en-IN" sz="2400" kern="0" baseline="-25000" dirty="0" smtClean="0">
                <a:latin typeface="French Script MT" pitchFamily="66" charset="0"/>
                <a:cs typeface="+mn-cs"/>
                <a:sym typeface="Symbol"/>
              </a:rPr>
              <a:t>l</a:t>
            </a:r>
            <a:r>
              <a:rPr lang="en-IN" sz="2400" kern="0" baseline="-25000" dirty="0" smtClean="0">
                <a:cs typeface="+mn-cs"/>
                <a:sym typeface="Symbol"/>
              </a:rPr>
              <a:t> </a:t>
            </a:r>
            <a:r>
              <a:rPr lang="en-IN" sz="2400" kern="0" dirty="0" smtClean="0">
                <a:cs typeface="+mn-cs"/>
                <a:sym typeface="Symbol"/>
              </a:rPr>
              <a:t>: 1 ≤ </a:t>
            </a:r>
            <a:r>
              <a:rPr lang="en-IN" sz="2400" kern="0" dirty="0" smtClean="0">
                <a:latin typeface="French Script MT" pitchFamily="66" charset="0"/>
                <a:cs typeface="+mn-cs"/>
                <a:sym typeface="Symbol"/>
              </a:rPr>
              <a:t>l</a:t>
            </a:r>
            <a:r>
              <a:rPr lang="en-IN" sz="2400" kern="0" dirty="0" smtClean="0">
                <a:cs typeface="+mn-cs"/>
                <a:sym typeface="Symbol"/>
              </a:rPr>
              <a:t> ≤ k</a:t>
            </a:r>
            <a:r>
              <a:rPr lang="en-IN" sz="2400" kern="0" dirty="0" smtClean="0">
                <a:cs typeface="+mn-cs"/>
              </a:rPr>
              <a:t> 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357158" y="5857892"/>
            <a:ext cx="750099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err="1" smtClean="0">
                <a:cs typeface="+mn-cs"/>
              </a:rPr>
              <a:t>a</a:t>
            </a:r>
            <a:r>
              <a:rPr lang="en-IN" sz="2400" kern="0" baseline="-25000" dirty="0" err="1" smtClean="0">
                <a:cs typeface="+mn-cs"/>
              </a:rPr>
              <a:t>j</a:t>
            </a:r>
            <a:r>
              <a:rPr lang="en-IN" sz="2400" kern="0" baseline="-25000" dirty="0" smtClean="0">
                <a:cs typeface="+mn-cs"/>
              </a:rPr>
              <a:t>, </a:t>
            </a:r>
            <a:r>
              <a:rPr lang="en-IN" sz="2400" kern="0" baseline="-25000" dirty="0" err="1" smtClean="0">
                <a:cs typeface="+mn-cs"/>
              </a:rPr>
              <a:t>i</a:t>
            </a:r>
            <a:r>
              <a:rPr lang="en-IN" sz="2400" kern="0" baseline="-25000" dirty="0" smtClean="0">
                <a:cs typeface="+mn-cs"/>
              </a:rPr>
              <a:t>, </a:t>
            </a:r>
            <a:r>
              <a:rPr lang="en-IN" sz="2400" kern="0" baseline="-25000" dirty="0" smtClean="0">
                <a:latin typeface="French Script MT" pitchFamily="66" charset="0"/>
                <a:cs typeface="+mn-cs"/>
              </a:rPr>
              <a:t>l</a:t>
            </a:r>
            <a:r>
              <a:rPr lang="en-IN" sz="2400" kern="0" baseline="-25000" dirty="0" smtClean="0">
                <a:cs typeface="+mn-cs"/>
              </a:rPr>
              <a:t> </a:t>
            </a:r>
            <a:r>
              <a:rPr lang="en-IN" sz="2400" kern="0" dirty="0" smtClean="0">
                <a:cs typeface="+mn-cs"/>
              </a:rPr>
              <a:t>=  </a:t>
            </a:r>
            <a:r>
              <a:rPr lang="en-IN" sz="2400" kern="0" dirty="0" err="1" smtClean="0">
                <a:cs typeface="+mn-cs"/>
              </a:rPr>
              <a:t>f</a:t>
            </a:r>
            <a:r>
              <a:rPr lang="en-IN" sz="2400" kern="0" baseline="-25000" dirty="0" err="1" smtClean="0">
                <a:cs typeface="+mn-cs"/>
              </a:rPr>
              <a:t>j</a:t>
            </a:r>
            <a:r>
              <a:rPr lang="en-IN" sz="2400" kern="0" dirty="0" smtClean="0">
                <a:cs typeface="+mn-cs"/>
              </a:rPr>
              <a:t>(</a:t>
            </a:r>
            <a:r>
              <a:rPr lang="en-IN" sz="2400" kern="0" dirty="0" smtClean="0">
                <a:sym typeface="Symbol"/>
              </a:rPr>
              <a:t></a:t>
            </a:r>
            <a:r>
              <a:rPr lang="en-IN" sz="2400" kern="0" baseline="-25000" dirty="0" err="1" smtClean="0">
                <a:sym typeface="Symbol"/>
              </a:rPr>
              <a:t>i</a:t>
            </a:r>
            <a:r>
              <a:rPr lang="en-IN" sz="2400" kern="0" baseline="-25000" dirty="0" smtClean="0">
                <a:sym typeface="Symbol"/>
              </a:rPr>
              <a:t>, </a:t>
            </a:r>
            <a:r>
              <a:rPr lang="en-IN" sz="2400" kern="0" baseline="-25000" dirty="0" smtClean="0">
                <a:latin typeface="French Script MT" pitchFamily="66" charset="0"/>
                <a:sym typeface="Symbol"/>
              </a:rPr>
              <a:t>l</a:t>
            </a:r>
            <a:r>
              <a:rPr lang="en-IN" sz="2400" kern="0" baseline="-25000" dirty="0" smtClean="0">
                <a:sym typeface="Symbol"/>
              </a:rPr>
              <a:t> </a:t>
            </a:r>
            <a:r>
              <a:rPr lang="en-IN" sz="2400" kern="0" dirty="0" smtClean="0">
                <a:cs typeface="+mn-cs"/>
              </a:rPr>
              <a:t>)  and </a:t>
            </a:r>
            <a:r>
              <a:rPr lang="en-IN" sz="2400" kern="0" dirty="0" err="1" smtClean="0">
                <a:cs typeface="+mn-cs"/>
              </a:rPr>
              <a:t>b</a:t>
            </a:r>
            <a:r>
              <a:rPr lang="en-IN" sz="2400" kern="0" baseline="-25000" dirty="0" err="1" smtClean="0">
                <a:cs typeface="+mn-cs"/>
              </a:rPr>
              <a:t>j</a:t>
            </a:r>
            <a:r>
              <a:rPr lang="en-IN" sz="2400" kern="0" baseline="-25000" dirty="0" smtClean="0">
                <a:cs typeface="+mn-cs"/>
              </a:rPr>
              <a:t>, </a:t>
            </a:r>
            <a:r>
              <a:rPr lang="en-IN" sz="2400" kern="0" baseline="-25000" dirty="0" err="1" smtClean="0">
                <a:cs typeface="+mn-cs"/>
              </a:rPr>
              <a:t>i</a:t>
            </a:r>
            <a:r>
              <a:rPr lang="en-IN" sz="2400" kern="0" baseline="-25000" dirty="0" smtClean="0">
                <a:cs typeface="+mn-cs"/>
              </a:rPr>
              <a:t>, </a:t>
            </a:r>
            <a:r>
              <a:rPr lang="en-IN" sz="2400" kern="0" baseline="-25000" dirty="0" smtClean="0">
                <a:latin typeface="French Script MT" pitchFamily="66" charset="0"/>
                <a:cs typeface="+mn-cs"/>
              </a:rPr>
              <a:t>l</a:t>
            </a:r>
            <a:r>
              <a:rPr lang="en-IN" sz="2400" kern="0" baseline="-25000" dirty="0" smtClean="0">
                <a:cs typeface="+mn-cs"/>
              </a:rPr>
              <a:t> </a:t>
            </a:r>
            <a:r>
              <a:rPr lang="en-IN" sz="2400" kern="0" dirty="0" smtClean="0">
                <a:cs typeface="+mn-cs"/>
              </a:rPr>
              <a:t>= </a:t>
            </a:r>
            <a:r>
              <a:rPr lang="en-IN" sz="2400" kern="0" dirty="0" err="1" smtClean="0">
                <a:cs typeface="+mn-cs"/>
              </a:rPr>
              <a:t>r</a:t>
            </a:r>
            <a:r>
              <a:rPr lang="en-IN" sz="2400" kern="0" baseline="-25000" dirty="0" err="1" smtClean="0">
                <a:cs typeface="+mn-cs"/>
              </a:rPr>
              <a:t>j</a:t>
            </a:r>
            <a:r>
              <a:rPr lang="en-IN" sz="2400" kern="0" dirty="0" smtClean="0">
                <a:cs typeface="+mn-cs"/>
              </a:rPr>
              <a:t>(</a:t>
            </a:r>
            <a:r>
              <a:rPr lang="en-IN" sz="2400" kern="0" dirty="0" smtClean="0">
                <a:sym typeface="Symbol"/>
              </a:rPr>
              <a:t></a:t>
            </a:r>
            <a:r>
              <a:rPr lang="en-IN" sz="2400" kern="0" baseline="-25000" dirty="0" err="1" smtClean="0">
                <a:sym typeface="Symbol"/>
              </a:rPr>
              <a:t>i</a:t>
            </a:r>
            <a:r>
              <a:rPr lang="en-IN" sz="2400" kern="0" baseline="-25000" dirty="0" smtClean="0">
                <a:sym typeface="Symbol"/>
              </a:rPr>
              <a:t>, </a:t>
            </a:r>
            <a:r>
              <a:rPr lang="en-IN" sz="2400" kern="0" baseline="-25000" dirty="0" smtClean="0">
                <a:latin typeface="French Script MT" pitchFamily="66" charset="0"/>
                <a:sym typeface="Symbol"/>
              </a:rPr>
              <a:t>l</a:t>
            </a:r>
            <a:r>
              <a:rPr lang="en-IN" sz="2400" kern="0" baseline="-25000" dirty="0" smtClean="0">
                <a:sym typeface="Symbol"/>
              </a:rPr>
              <a:t> </a:t>
            </a:r>
            <a:r>
              <a:rPr lang="en-IN" sz="2400" kern="0" dirty="0" smtClean="0">
                <a:cs typeface="+mn-cs"/>
              </a:rPr>
              <a:t>) : 1 ≤ j ≤ n, </a:t>
            </a:r>
            <a:r>
              <a:rPr lang="en-IN" sz="2400" kern="0" dirty="0" smtClean="0">
                <a:sym typeface="Symbol"/>
              </a:rPr>
              <a:t>1 ≤ </a:t>
            </a:r>
            <a:r>
              <a:rPr lang="en-IN" sz="2400" kern="0" dirty="0" smtClean="0">
                <a:latin typeface="French Script MT" pitchFamily="66" charset="0"/>
                <a:sym typeface="Symbol"/>
              </a:rPr>
              <a:t>l</a:t>
            </a:r>
            <a:r>
              <a:rPr lang="en-IN" sz="2400" kern="0" dirty="0" smtClean="0">
                <a:sym typeface="Symbol"/>
              </a:rPr>
              <a:t> ≤ k</a:t>
            </a:r>
            <a:r>
              <a:rPr lang="en-IN" sz="2400" kern="0" dirty="0" smtClean="0">
                <a:cs typeface="+mn-cs"/>
              </a:rPr>
              <a:t> 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357158" y="6357958"/>
            <a:ext cx="750099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err="1" smtClean="0">
                <a:solidFill>
                  <a:srgbClr val="0000FF"/>
                </a:solidFill>
                <a:cs typeface="+mn-cs"/>
              </a:rPr>
              <a:t>f</a:t>
            </a:r>
            <a:r>
              <a:rPr lang="en-IN" sz="2400" kern="0" baseline="-25000" dirty="0" err="1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(0)  ---  </a:t>
            </a:r>
            <a:r>
              <a:rPr lang="en-IN" sz="2400" kern="0" dirty="0" err="1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IN" sz="2400" kern="0" baseline="30000" dirty="0" err="1" smtClean="0">
                <a:solidFill>
                  <a:srgbClr val="0000FF"/>
                </a:solidFill>
                <a:cs typeface="+mn-cs"/>
              </a:rPr>
              <a:t>th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 share of s 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" name="Group 35"/>
          <p:cNvGrpSpPr/>
          <p:nvPr/>
        </p:nvGrpSpPr>
        <p:grpSpPr>
          <a:xfrm>
            <a:off x="2500330" y="4786346"/>
            <a:ext cx="5857884" cy="1500174"/>
            <a:chOff x="3214678" y="3286124"/>
            <a:chExt cx="5857884" cy="894528"/>
          </a:xfrm>
        </p:grpSpPr>
        <p:sp>
          <p:nvSpPr>
            <p:cNvPr id="37" name="Rounded Rectangular Callout 36"/>
            <p:cNvSpPr/>
            <p:nvPr/>
          </p:nvSpPr>
          <p:spPr>
            <a:xfrm>
              <a:off x="3286116" y="3286124"/>
              <a:ext cx="5643602" cy="894528"/>
            </a:xfrm>
            <a:prstGeom prst="wedgeRound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2"/>
            <p:cNvSpPr txBox="1">
              <a:spLocks noChangeArrowheads="1"/>
            </p:cNvSpPr>
            <p:nvPr/>
          </p:nvSpPr>
          <p:spPr bwMode="auto">
            <a:xfrm>
              <a:off x="3214678" y="3342032"/>
              <a:ext cx="5857884" cy="838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§"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000" kern="0" dirty="0" smtClean="0">
                  <a:cs typeface="+mn-cs"/>
                </a:rPr>
                <a:t>If </a:t>
              </a:r>
              <a:r>
                <a:rPr lang="en-IN" sz="2000" kern="0" dirty="0" smtClean="0">
                  <a:solidFill>
                    <a:srgbClr val="0000FF"/>
                  </a:solidFill>
                  <a:cs typeface="+mn-cs"/>
                </a:rPr>
                <a:t>D is honest</a:t>
              </a:r>
              <a:r>
                <a:rPr lang="en-IN" sz="2000" kern="0" dirty="0" smtClean="0">
                  <a:cs typeface="+mn-cs"/>
                </a:rPr>
                <a:t>, then </a:t>
              </a:r>
              <a:r>
                <a:rPr lang="en-IN" sz="2000" kern="0" dirty="0" err="1" smtClean="0">
                  <a:solidFill>
                    <a:srgbClr val="0000FF"/>
                  </a:solidFill>
                  <a:cs typeface="+mn-cs"/>
                </a:rPr>
                <a:t>f</a:t>
              </a:r>
              <a:r>
                <a:rPr lang="en-IN" sz="2000" kern="0" baseline="-25000" dirty="0" err="1" smtClean="0">
                  <a:solidFill>
                    <a:srgbClr val="0000FF"/>
                  </a:solidFill>
                  <a:cs typeface="+mn-cs"/>
                </a:rPr>
                <a:t>i</a:t>
              </a:r>
              <a:r>
                <a:rPr lang="en-IN" sz="2000" kern="0" dirty="0" smtClean="0">
                  <a:solidFill>
                    <a:srgbClr val="0000FF"/>
                  </a:solidFill>
                  <a:cs typeface="+mn-cs"/>
                </a:rPr>
                <a:t>(0)’s of honest parties </a:t>
              </a:r>
              <a:r>
                <a:rPr lang="en-IN" sz="2000" kern="0" dirty="0" smtClean="0">
                  <a:cs typeface="+mn-cs"/>
                </a:rPr>
                <a:t>lie on </a:t>
              </a:r>
              <a:r>
                <a:rPr lang="en-IN" sz="2000" kern="0" dirty="0" smtClean="0">
                  <a:solidFill>
                    <a:srgbClr val="0000FF"/>
                  </a:solidFill>
                  <a:cs typeface="+mn-cs"/>
                </a:rPr>
                <a:t>degree-t</a:t>
              </a:r>
              <a:r>
                <a:rPr lang="en-IN" sz="2000" kern="0" dirty="0" smtClean="0">
                  <a:cs typeface="+mn-cs"/>
                </a:rPr>
                <a:t> polynomial </a:t>
              </a:r>
              <a:r>
                <a:rPr lang="en-IN" sz="2000" kern="0" dirty="0" smtClean="0">
                  <a:solidFill>
                    <a:srgbClr val="0000FF"/>
                  </a:solidFill>
                  <a:cs typeface="+mn-cs"/>
                </a:rPr>
                <a:t>g(y) = F(0,y). </a:t>
              </a:r>
            </a:p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§"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000" kern="0" dirty="0" smtClean="0">
                  <a:cs typeface="+mn-cs"/>
                </a:rPr>
                <a:t>In the </a:t>
              </a:r>
              <a:r>
                <a:rPr lang="en-IN" sz="2000" kern="0" dirty="0" smtClean="0">
                  <a:solidFill>
                    <a:srgbClr val="0000FF"/>
                  </a:solidFill>
                  <a:cs typeface="+mn-cs"/>
                </a:rPr>
                <a:t>reconstruction phase</a:t>
              </a:r>
              <a:r>
                <a:rPr lang="en-IN" sz="2000" kern="0" dirty="0" smtClean="0">
                  <a:cs typeface="+mn-cs"/>
                </a:rPr>
                <a:t>, s will be obtained by </a:t>
              </a:r>
              <a:r>
                <a:rPr lang="en-IN" sz="2000" kern="0" dirty="0" smtClean="0">
                  <a:solidFill>
                    <a:srgbClr val="0000FF"/>
                  </a:solidFill>
                  <a:cs typeface="+mn-cs"/>
                </a:rPr>
                <a:t>reconstructing g(y).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-32" y="-24"/>
            <a:ext cx="9144000" cy="571504"/>
          </a:xfrm>
        </p:spPr>
        <p:txBody>
          <a:bodyPr/>
          <a:lstStyle/>
          <a:p>
            <a:r>
              <a:rPr lang="en-US" sz="3200" dirty="0" smtClean="0">
                <a:solidFill>
                  <a:srgbClr val="009900"/>
                </a:solidFill>
                <a:latin typeface="Comic Sans MS" pitchFamily="66" charset="0"/>
              </a:rPr>
              <a:t>Statistical WSS, 2 Round Sharing, n = 3t + 1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85720" y="1543094"/>
            <a:ext cx="7500990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Party P</a:t>
            </a:r>
            <a:r>
              <a:rPr lang="en-IN" sz="2400" kern="0" baseline="-25000" dirty="0" smtClean="0">
                <a:cs typeface="+mn-cs"/>
              </a:rPr>
              <a:t>i</a:t>
            </a:r>
            <a:r>
              <a:rPr lang="en-IN" sz="2400" kern="0" dirty="0" smtClean="0">
                <a:cs typeface="+mn-cs"/>
              </a:rPr>
              <a:t>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broadcasts</a:t>
            </a:r>
            <a:r>
              <a:rPr lang="en-IN" sz="2400" kern="0" dirty="0" smtClean="0">
                <a:cs typeface="+mn-cs"/>
              </a:rPr>
              <a:t> the following: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500034" y="1785926"/>
            <a:ext cx="757239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 </a:t>
            </a:r>
            <a:endParaRPr kumimoji="0" lang="en-IN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" name="Group 40"/>
          <p:cNvGrpSpPr/>
          <p:nvPr/>
        </p:nvGrpSpPr>
        <p:grpSpPr>
          <a:xfrm>
            <a:off x="3286116" y="707616"/>
            <a:ext cx="3000396" cy="578244"/>
            <a:chOff x="285720" y="1000108"/>
            <a:chExt cx="10106597" cy="578244"/>
          </a:xfrm>
        </p:grpSpPr>
        <p:sp>
          <p:nvSpPr>
            <p:cNvPr id="49" name="Rectangle 48"/>
            <p:cNvSpPr/>
            <p:nvPr/>
          </p:nvSpPr>
          <p:spPr>
            <a:xfrm>
              <a:off x="285720" y="1000108"/>
              <a:ext cx="8643998" cy="578244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2"/>
            <p:cNvSpPr txBox="1">
              <a:spLocks noChangeArrowheads="1"/>
            </p:cNvSpPr>
            <p:nvPr/>
          </p:nvSpPr>
          <p:spPr bwMode="auto">
            <a:xfrm>
              <a:off x="1319724" y="1078286"/>
              <a:ext cx="9072593" cy="5000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000" kern="0" noProof="0" dirty="0" smtClean="0">
                  <a:cs typeface="+mn-cs"/>
                </a:rPr>
                <a:t> </a:t>
              </a:r>
              <a:r>
                <a:rPr lang="en-IN" sz="2000" kern="0" dirty="0" smtClean="0">
                  <a:cs typeface="+mn-cs"/>
                </a:rPr>
                <a:t>Sharing Phase</a:t>
              </a:r>
              <a:endParaRPr kumimoji="0" lang="en-IN" sz="2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-32" y="1071546"/>
            <a:ext cx="1646605" cy="461665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 Round 2:</a:t>
            </a:r>
            <a:endParaRPr lang="en-US" sz="2400" dirty="0"/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642910" y="2000240"/>
            <a:ext cx="7500990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A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random, non-zero </a:t>
            </a:r>
            <a:r>
              <a:rPr lang="en-IN" sz="2400" kern="0" dirty="0" smtClean="0">
                <a:cs typeface="+mn-cs"/>
              </a:rPr>
              <a:t>value </a:t>
            </a:r>
            <a:r>
              <a:rPr lang="en-IN" sz="2400" kern="0" dirty="0" err="1" smtClean="0">
                <a:cs typeface="+mn-cs"/>
              </a:rPr>
              <a:t>c</a:t>
            </a:r>
            <a:r>
              <a:rPr lang="en-IN" sz="2400" kern="0" baseline="-25000" dirty="0" err="1" smtClean="0">
                <a:cs typeface="+mn-cs"/>
              </a:rPr>
              <a:t>i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642910" y="2500306"/>
            <a:ext cx="7500990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Polynomial </a:t>
            </a:r>
            <a:r>
              <a:rPr lang="en-IN" sz="2400" kern="0" dirty="0" err="1" smtClean="0">
                <a:solidFill>
                  <a:srgbClr val="FF0000"/>
                </a:solidFill>
                <a:cs typeface="+mn-cs"/>
              </a:rPr>
              <a:t>g</a:t>
            </a:r>
            <a:r>
              <a:rPr lang="en-IN" sz="2400" kern="0" baseline="-25000" dirty="0" err="1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(x) = </a:t>
            </a:r>
            <a:r>
              <a:rPr lang="en-IN" sz="2400" kern="0" dirty="0" err="1" smtClean="0">
                <a:solidFill>
                  <a:srgbClr val="FF0000"/>
                </a:solidFill>
                <a:cs typeface="+mn-cs"/>
              </a:rPr>
              <a:t>f</a:t>
            </a:r>
            <a:r>
              <a:rPr lang="en-IN" sz="2400" kern="0" baseline="-25000" dirty="0" err="1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(x) + </a:t>
            </a:r>
            <a:r>
              <a:rPr lang="en-IN" sz="2400" kern="0" dirty="0" err="1" smtClean="0">
                <a:solidFill>
                  <a:srgbClr val="FF0000"/>
                </a:solidFill>
                <a:cs typeface="+mn-cs"/>
              </a:rPr>
              <a:t>c</a:t>
            </a:r>
            <a:r>
              <a:rPr lang="en-IN" sz="2400" kern="0" baseline="-25000" dirty="0" err="1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 </a:t>
            </a:r>
            <a:r>
              <a:rPr lang="en-IN" sz="2400" kern="0" dirty="0" err="1" smtClean="0">
                <a:solidFill>
                  <a:srgbClr val="FF0000"/>
                </a:solidFill>
                <a:cs typeface="+mn-cs"/>
              </a:rPr>
              <a:t>r</a:t>
            </a:r>
            <a:r>
              <a:rPr lang="en-IN" sz="2400" kern="0" baseline="-25000" dirty="0" err="1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(x)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642910" y="3000372"/>
            <a:ext cx="8286808" cy="147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A random subset of k/2 secret evaluation points</a:t>
            </a:r>
          </a:p>
          <a:p>
            <a:pPr marL="342900" lvl="0" indent="-342900" eaLnBrk="0" hangingPunct="0">
              <a:spcBef>
                <a:spcPct val="200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  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  <a:sym typeface="Symbol"/>
              </a:rPr>
              <a:t></a:t>
            </a:r>
            <a:r>
              <a:rPr lang="en-IN" sz="2400" kern="0" baseline="-25000" dirty="0" err="1" smtClean="0">
                <a:solidFill>
                  <a:srgbClr val="FF0000"/>
                </a:solidFill>
                <a:cs typeface="+mn-cs"/>
                <a:sym typeface="Symbol"/>
              </a:rPr>
              <a:t>i</a:t>
            </a:r>
            <a:r>
              <a:rPr lang="en-IN" sz="2400" kern="0" baseline="-25000" dirty="0" smtClean="0">
                <a:solidFill>
                  <a:srgbClr val="FF0000"/>
                </a:solidFill>
                <a:cs typeface="+mn-cs"/>
                <a:sym typeface="Symbol"/>
              </a:rPr>
              <a:t>, </a:t>
            </a:r>
            <a:r>
              <a:rPr lang="en-IN" sz="2400" kern="0" baseline="-25000" dirty="0" smtClean="0">
                <a:solidFill>
                  <a:srgbClr val="FF0000"/>
                </a:solidFill>
                <a:latin typeface="French Script MT" pitchFamily="66" charset="0"/>
                <a:cs typeface="+mn-cs"/>
                <a:sym typeface="Symbol"/>
              </a:rPr>
              <a:t>l </a:t>
            </a:r>
            <a:r>
              <a:rPr lang="en-IN" sz="2400" kern="0" baseline="-50000" dirty="0" smtClean="0">
                <a:solidFill>
                  <a:srgbClr val="FF0000"/>
                </a:solidFill>
                <a:cs typeface="+mn-cs"/>
                <a:sym typeface="Symbol"/>
              </a:rPr>
              <a:t>1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  <a:sym typeface="Symbol"/>
              </a:rPr>
              <a:t>, …, </a:t>
            </a:r>
            <a:r>
              <a:rPr lang="en-IN" sz="2400" kern="0" baseline="-25000" dirty="0" err="1" smtClean="0">
                <a:solidFill>
                  <a:srgbClr val="FF0000"/>
                </a:solidFill>
                <a:cs typeface="+mn-cs"/>
                <a:sym typeface="Symbol"/>
              </a:rPr>
              <a:t>i</a:t>
            </a:r>
            <a:r>
              <a:rPr lang="en-IN" sz="2400" kern="0" baseline="-25000" dirty="0" smtClean="0">
                <a:solidFill>
                  <a:srgbClr val="FF0000"/>
                </a:solidFill>
                <a:cs typeface="+mn-cs"/>
                <a:sym typeface="Symbol"/>
              </a:rPr>
              <a:t>, </a:t>
            </a:r>
            <a:r>
              <a:rPr lang="en-IN" sz="2400" kern="0" baseline="-25000" dirty="0" smtClean="0">
                <a:solidFill>
                  <a:srgbClr val="FF0000"/>
                </a:solidFill>
                <a:latin typeface="French Script MT" pitchFamily="66" charset="0"/>
                <a:cs typeface="+mn-cs"/>
                <a:sym typeface="Symbol"/>
              </a:rPr>
              <a:t>l </a:t>
            </a:r>
            <a:r>
              <a:rPr lang="en-IN" sz="2400" kern="0" baseline="-50000" dirty="0" smtClean="0">
                <a:solidFill>
                  <a:srgbClr val="FF0000"/>
                </a:solidFill>
                <a:cs typeface="+mn-cs"/>
                <a:sym typeface="Symbol"/>
              </a:rPr>
              <a:t>k/</a:t>
            </a:r>
            <a:r>
              <a:rPr lang="en-IN" sz="2400" kern="0" baseline="-50000" dirty="0" smtClean="0">
                <a:cs typeface="+mn-cs"/>
                <a:sym typeface="Symbol"/>
              </a:rPr>
              <a:t>2</a:t>
            </a:r>
            <a:r>
              <a:rPr lang="en-IN" sz="2400" kern="0" dirty="0" smtClean="0">
                <a:cs typeface="+mn-cs"/>
                <a:sym typeface="Symbol"/>
              </a:rPr>
              <a:t> and the values </a:t>
            </a:r>
            <a:r>
              <a:rPr lang="en-IN" sz="2400" kern="0" dirty="0" err="1" smtClean="0">
                <a:solidFill>
                  <a:srgbClr val="FF0000"/>
                </a:solidFill>
                <a:cs typeface="+mn-cs"/>
                <a:sym typeface="Symbol"/>
              </a:rPr>
              <a:t>a</a:t>
            </a:r>
            <a:r>
              <a:rPr lang="en-IN" sz="2400" kern="0" baseline="-25000" dirty="0" err="1" smtClean="0">
                <a:solidFill>
                  <a:srgbClr val="FF0000"/>
                </a:solidFill>
                <a:cs typeface="+mn-cs"/>
                <a:sym typeface="Symbol"/>
              </a:rPr>
              <a:t>j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  <a:sym typeface="Symbol"/>
              </a:rPr>
              <a:t>, </a:t>
            </a:r>
            <a:r>
              <a:rPr lang="en-IN" sz="2400" kern="0" baseline="-25000" dirty="0" err="1" smtClean="0">
                <a:solidFill>
                  <a:srgbClr val="FF0000"/>
                </a:solidFill>
                <a:sym typeface="Symbol"/>
              </a:rPr>
              <a:t>i</a:t>
            </a:r>
            <a:r>
              <a:rPr lang="en-IN" sz="2400" kern="0" baseline="-25000" dirty="0" smtClean="0">
                <a:solidFill>
                  <a:srgbClr val="FF0000"/>
                </a:solidFill>
                <a:sym typeface="Symbol"/>
              </a:rPr>
              <a:t>, </a:t>
            </a:r>
            <a:r>
              <a:rPr lang="en-IN" sz="2400" kern="0" baseline="-25000" dirty="0" smtClean="0">
                <a:solidFill>
                  <a:srgbClr val="FF0000"/>
                </a:solidFill>
                <a:latin typeface="French Script MT" pitchFamily="66" charset="0"/>
                <a:sym typeface="Symbol"/>
              </a:rPr>
              <a:t>l </a:t>
            </a:r>
            <a:r>
              <a:rPr lang="en-IN" sz="2400" kern="0" baseline="-50000" dirty="0" smtClean="0">
                <a:solidFill>
                  <a:srgbClr val="FF0000"/>
                </a:solidFill>
                <a:sym typeface="Symbol"/>
              </a:rPr>
              <a:t>1 </a:t>
            </a:r>
            <a:r>
              <a:rPr lang="en-IN" sz="2400" kern="0" dirty="0" smtClean="0">
                <a:solidFill>
                  <a:srgbClr val="FF0000"/>
                </a:solidFill>
                <a:sym typeface="Symbol"/>
              </a:rPr>
              <a:t>,…, </a:t>
            </a:r>
            <a:r>
              <a:rPr lang="en-IN" sz="2400" kern="0" dirty="0" err="1" smtClean="0">
                <a:solidFill>
                  <a:srgbClr val="FF0000"/>
                </a:solidFill>
                <a:sym typeface="Symbol"/>
              </a:rPr>
              <a:t>a</a:t>
            </a:r>
            <a:r>
              <a:rPr lang="en-IN" sz="2400" kern="0" baseline="-25000" dirty="0" err="1" smtClean="0">
                <a:solidFill>
                  <a:srgbClr val="FF0000"/>
                </a:solidFill>
                <a:sym typeface="Symbol"/>
              </a:rPr>
              <a:t>j</a:t>
            </a:r>
            <a:r>
              <a:rPr lang="en-IN" sz="2400" kern="0" dirty="0" smtClean="0">
                <a:solidFill>
                  <a:srgbClr val="FF0000"/>
                </a:solidFill>
                <a:sym typeface="Symbol"/>
              </a:rPr>
              <a:t>, </a:t>
            </a:r>
            <a:r>
              <a:rPr lang="en-IN" sz="2400" kern="0" baseline="-25000" dirty="0" err="1" smtClean="0">
                <a:solidFill>
                  <a:srgbClr val="FF0000"/>
                </a:solidFill>
                <a:sym typeface="Symbol"/>
              </a:rPr>
              <a:t>i</a:t>
            </a:r>
            <a:r>
              <a:rPr lang="en-IN" sz="2400" kern="0" baseline="-25000" dirty="0" smtClean="0">
                <a:solidFill>
                  <a:srgbClr val="FF0000"/>
                </a:solidFill>
                <a:sym typeface="Symbol"/>
              </a:rPr>
              <a:t>, </a:t>
            </a:r>
            <a:r>
              <a:rPr lang="en-IN" sz="2400" kern="0" baseline="-25000" dirty="0" smtClean="0">
                <a:solidFill>
                  <a:srgbClr val="FF0000"/>
                </a:solidFill>
                <a:latin typeface="French Script MT" pitchFamily="66" charset="0"/>
                <a:sym typeface="Symbol"/>
              </a:rPr>
              <a:t>l </a:t>
            </a:r>
            <a:r>
              <a:rPr lang="en-IN" sz="2400" kern="0" baseline="-50000" dirty="0" smtClean="0">
                <a:solidFill>
                  <a:srgbClr val="FF0000"/>
                </a:solidFill>
                <a:sym typeface="Symbol"/>
              </a:rPr>
              <a:t>k/2 </a:t>
            </a:r>
            <a:r>
              <a:rPr lang="en-IN" sz="2400" kern="0" baseline="-25000" dirty="0">
                <a:solidFill>
                  <a:srgbClr val="FF0000"/>
                </a:solidFill>
                <a:latin typeface="+mn-lt"/>
                <a:cs typeface="+mn-cs"/>
                <a:sym typeface="Symbol"/>
              </a:rPr>
              <a:t>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  <a:sym typeface="Symbol"/>
              </a:rPr>
              <a:t>and </a:t>
            </a:r>
          </a:p>
          <a:p>
            <a:pPr marL="342900" lvl="0" indent="-342900" eaLnBrk="0" hangingPunct="0">
              <a:spcBef>
                <a:spcPct val="200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solidFill>
                  <a:srgbClr val="FF0000"/>
                </a:solidFill>
                <a:cs typeface="+mn-cs"/>
                <a:sym typeface="Symbol"/>
              </a:rPr>
              <a:t>   </a:t>
            </a:r>
            <a:r>
              <a:rPr lang="en-IN" sz="2400" kern="0" dirty="0" err="1" smtClean="0">
                <a:solidFill>
                  <a:srgbClr val="FF0000"/>
                </a:solidFill>
                <a:cs typeface="+mn-cs"/>
                <a:sym typeface="Symbol"/>
              </a:rPr>
              <a:t>b</a:t>
            </a:r>
            <a:r>
              <a:rPr lang="en-IN" sz="2400" kern="0" baseline="-25000" dirty="0" err="1" smtClean="0">
                <a:solidFill>
                  <a:srgbClr val="FF0000"/>
                </a:solidFill>
                <a:sym typeface="Symbol"/>
              </a:rPr>
              <a:t>j</a:t>
            </a:r>
            <a:r>
              <a:rPr lang="en-IN" sz="2400" kern="0" dirty="0" smtClean="0">
                <a:solidFill>
                  <a:srgbClr val="FF0000"/>
                </a:solidFill>
                <a:sym typeface="Symbol"/>
              </a:rPr>
              <a:t>, </a:t>
            </a:r>
            <a:r>
              <a:rPr lang="en-IN" sz="2400" kern="0" baseline="-25000" dirty="0" err="1" smtClean="0">
                <a:solidFill>
                  <a:srgbClr val="FF0000"/>
                </a:solidFill>
                <a:sym typeface="Symbol"/>
              </a:rPr>
              <a:t>i</a:t>
            </a:r>
            <a:r>
              <a:rPr lang="en-IN" sz="2400" kern="0" baseline="-25000" dirty="0" smtClean="0">
                <a:solidFill>
                  <a:srgbClr val="FF0000"/>
                </a:solidFill>
                <a:sym typeface="Symbol"/>
              </a:rPr>
              <a:t>, </a:t>
            </a:r>
            <a:r>
              <a:rPr lang="en-IN" sz="2400" kern="0" baseline="-25000" dirty="0" smtClean="0">
                <a:solidFill>
                  <a:srgbClr val="FF0000"/>
                </a:solidFill>
                <a:latin typeface="French Script MT" pitchFamily="66" charset="0"/>
                <a:sym typeface="Symbol"/>
              </a:rPr>
              <a:t>l </a:t>
            </a:r>
            <a:r>
              <a:rPr lang="en-IN" sz="2400" kern="0" baseline="-50000" dirty="0" smtClean="0">
                <a:solidFill>
                  <a:srgbClr val="FF0000"/>
                </a:solidFill>
                <a:sym typeface="Symbol"/>
              </a:rPr>
              <a:t>1 </a:t>
            </a:r>
            <a:r>
              <a:rPr lang="en-IN" sz="2400" kern="0" dirty="0" smtClean="0">
                <a:solidFill>
                  <a:srgbClr val="FF0000"/>
                </a:solidFill>
                <a:sym typeface="Symbol"/>
              </a:rPr>
              <a:t>,…, </a:t>
            </a:r>
            <a:r>
              <a:rPr lang="en-IN" sz="2400" kern="0" dirty="0" err="1" smtClean="0">
                <a:solidFill>
                  <a:srgbClr val="FF0000"/>
                </a:solidFill>
                <a:sym typeface="Symbol"/>
              </a:rPr>
              <a:t>b</a:t>
            </a:r>
            <a:r>
              <a:rPr lang="en-IN" sz="2400" kern="0" baseline="-25000" dirty="0" err="1" smtClean="0">
                <a:solidFill>
                  <a:srgbClr val="FF0000"/>
                </a:solidFill>
                <a:sym typeface="Symbol"/>
              </a:rPr>
              <a:t>j</a:t>
            </a:r>
            <a:r>
              <a:rPr lang="en-IN" sz="2400" kern="0" dirty="0" smtClean="0">
                <a:solidFill>
                  <a:srgbClr val="FF0000"/>
                </a:solidFill>
                <a:sym typeface="Symbol"/>
              </a:rPr>
              <a:t>, </a:t>
            </a:r>
            <a:r>
              <a:rPr lang="en-IN" sz="2400" kern="0" baseline="-25000" dirty="0" err="1" smtClean="0">
                <a:solidFill>
                  <a:srgbClr val="FF0000"/>
                </a:solidFill>
                <a:sym typeface="Symbol"/>
              </a:rPr>
              <a:t>i</a:t>
            </a:r>
            <a:r>
              <a:rPr lang="en-IN" sz="2400" kern="0" baseline="-25000" dirty="0" smtClean="0">
                <a:solidFill>
                  <a:srgbClr val="FF0000"/>
                </a:solidFill>
                <a:sym typeface="Symbol"/>
              </a:rPr>
              <a:t>, </a:t>
            </a:r>
            <a:r>
              <a:rPr lang="en-IN" sz="2400" kern="0" baseline="-25000" dirty="0" smtClean="0">
                <a:solidFill>
                  <a:srgbClr val="FF0000"/>
                </a:solidFill>
                <a:latin typeface="French Script MT" pitchFamily="66" charset="0"/>
                <a:sym typeface="Symbol"/>
              </a:rPr>
              <a:t>l </a:t>
            </a:r>
            <a:r>
              <a:rPr lang="en-IN" sz="2400" kern="0" baseline="-50000" dirty="0" smtClean="0">
                <a:solidFill>
                  <a:srgbClr val="FF0000"/>
                </a:solidFill>
                <a:sym typeface="Symbol"/>
              </a:rPr>
              <a:t>k/2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-32" y="4467533"/>
            <a:ext cx="6715172" cy="461665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 smtClean="0"/>
              <a:t> Local Computation by Each Party:</a:t>
            </a:r>
            <a:endParaRPr lang="en-US" sz="2400" dirty="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571472" y="4929198"/>
            <a:ext cx="8572528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err="1" smtClean="0">
                <a:solidFill>
                  <a:srgbClr val="FF0000"/>
                </a:solidFill>
                <a:cs typeface="+mn-cs"/>
              </a:rPr>
              <a:t>P</a:t>
            </a:r>
            <a:r>
              <a:rPr lang="en-IN" sz="2400" kern="0" baseline="-25000" dirty="0" err="1" smtClean="0">
                <a:solidFill>
                  <a:srgbClr val="FF0000"/>
                </a:solidFill>
                <a:cs typeface="+mn-cs"/>
              </a:rPr>
              <a:t>j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 accepts P</a:t>
            </a:r>
            <a:r>
              <a:rPr lang="en-IN" sz="2400" kern="0" baseline="-25000" dirty="0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 </a:t>
            </a:r>
            <a:r>
              <a:rPr lang="en-IN" sz="2400" kern="0" dirty="0" smtClean="0">
                <a:cs typeface="+mn-cs"/>
              </a:rPr>
              <a:t>if </a:t>
            </a:r>
            <a:r>
              <a:rPr lang="en-IN" sz="2400" kern="0" dirty="0" err="1" smtClean="0">
                <a:solidFill>
                  <a:srgbClr val="0000FF"/>
                </a:solidFill>
                <a:cs typeface="+mn-cs"/>
              </a:rPr>
              <a:t>g</a:t>
            </a:r>
            <a:r>
              <a:rPr lang="en-IN" sz="2400" kern="0" baseline="-25000" dirty="0" err="1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(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</a:t>
            </a:r>
            <a:r>
              <a:rPr lang="en-IN" sz="2400" kern="0" baseline="-25000" dirty="0" smtClean="0">
                <a:solidFill>
                  <a:srgbClr val="0000FF"/>
                </a:solidFill>
                <a:cs typeface="+mn-cs"/>
                <a:sym typeface="Symbol"/>
              </a:rPr>
              <a:t>j, </a:t>
            </a:r>
            <a:r>
              <a:rPr lang="en-IN" sz="2400" kern="0" baseline="-25000" dirty="0" smtClean="0">
                <a:solidFill>
                  <a:srgbClr val="0000FF"/>
                </a:solidFill>
                <a:latin typeface="French Script MT" pitchFamily="66" charset="0"/>
                <a:cs typeface="+mn-cs"/>
                <a:sym typeface="Symbol"/>
              </a:rPr>
              <a:t>l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) = </a:t>
            </a:r>
            <a:r>
              <a:rPr lang="en-IN" sz="2400" kern="0" dirty="0" err="1" smtClean="0">
                <a:solidFill>
                  <a:srgbClr val="0000FF"/>
                </a:solidFill>
                <a:cs typeface="+mn-cs"/>
              </a:rPr>
              <a:t>a</a:t>
            </a:r>
            <a:r>
              <a:rPr lang="en-IN" sz="2400" kern="0" baseline="-25000" dirty="0" err="1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IN" sz="2400" kern="0" baseline="-25000" dirty="0" smtClean="0">
                <a:solidFill>
                  <a:srgbClr val="0000FF"/>
                </a:solidFill>
                <a:cs typeface="+mn-cs"/>
              </a:rPr>
              <a:t>, j, </a:t>
            </a:r>
            <a:r>
              <a:rPr lang="en-IN" sz="2400" kern="0" baseline="-25000" dirty="0" smtClean="0">
                <a:solidFill>
                  <a:srgbClr val="0000FF"/>
                </a:solidFill>
                <a:latin typeface="French Script MT" pitchFamily="66" charset="0"/>
                <a:cs typeface="+mn-cs"/>
              </a:rPr>
              <a:t>l</a:t>
            </a:r>
            <a:r>
              <a:rPr lang="en-IN" sz="2400" kern="0" baseline="-25000" dirty="0" smtClean="0">
                <a:solidFill>
                  <a:srgbClr val="0000FF"/>
                </a:solidFill>
                <a:cs typeface="+mn-cs"/>
              </a:rPr>
              <a:t> 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+ </a:t>
            </a:r>
            <a:r>
              <a:rPr lang="en-IN" sz="2400" kern="0" dirty="0" err="1" smtClean="0">
                <a:solidFill>
                  <a:srgbClr val="0000FF"/>
                </a:solidFill>
                <a:cs typeface="+mn-cs"/>
              </a:rPr>
              <a:t>c</a:t>
            </a:r>
            <a:r>
              <a:rPr lang="en-IN" sz="2400" kern="0" baseline="-25000" dirty="0" err="1" smtClean="0">
                <a:solidFill>
                  <a:srgbClr val="0000FF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 b</a:t>
            </a:r>
            <a:r>
              <a:rPr lang="en-IN" sz="2400" kern="0" baseline="-25000" dirty="0" smtClean="0">
                <a:solidFill>
                  <a:srgbClr val="0000FF"/>
                </a:solidFill>
                <a:cs typeface="+mn-cs"/>
              </a:rPr>
              <a:t>i, j, </a:t>
            </a:r>
            <a:r>
              <a:rPr lang="en-IN" sz="2400" kern="0" baseline="-25000" dirty="0" smtClean="0">
                <a:solidFill>
                  <a:srgbClr val="0000FF"/>
                </a:solidFill>
                <a:latin typeface="French Script MT" pitchFamily="66" charset="0"/>
                <a:cs typeface="+mn-cs"/>
              </a:rPr>
              <a:t>l </a:t>
            </a:r>
            <a:r>
              <a:rPr lang="en-IN" sz="2400" kern="0" dirty="0" smtClean="0">
                <a:cs typeface="+mn-cs"/>
              </a:rPr>
              <a:t>for all </a:t>
            </a:r>
            <a:r>
              <a:rPr lang="en-IN" sz="2400" kern="0" dirty="0" smtClean="0">
                <a:latin typeface="French Script MT" pitchFamily="66" charset="0"/>
                <a:cs typeface="+mn-cs"/>
              </a:rPr>
              <a:t>l</a:t>
            </a:r>
            <a:r>
              <a:rPr lang="en-IN" sz="2400" kern="0" dirty="0" smtClean="0">
                <a:cs typeface="+mn-cs"/>
              </a:rPr>
              <a:t> in the set of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k / 2 secret points </a:t>
            </a:r>
            <a:r>
              <a:rPr lang="en-IN" sz="2400" kern="0" dirty="0" smtClean="0">
                <a:cs typeface="+mn-cs"/>
              </a:rPr>
              <a:t>broadcasted by </a:t>
            </a:r>
            <a:r>
              <a:rPr lang="en-IN" sz="2400" kern="0" dirty="0" err="1" smtClean="0">
                <a:solidFill>
                  <a:srgbClr val="FF0000"/>
                </a:solidFill>
                <a:cs typeface="+mn-cs"/>
              </a:rPr>
              <a:t>P</a:t>
            </a:r>
            <a:r>
              <a:rPr lang="en-IN" sz="2400" kern="0" baseline="-25000" dirty="0" err="1" smtClean="0">
                <a:solidFill>
                  <a:srgbClr val="FF0000"/>
                </a:solidFill>
                <a:cs typeface="+mn-cs"/>
              </a:rPr>
              <a:t>j</a:t>
            </a:r>
            <a:r>
              <a:rPr lang="en-IN" sz="2400" kern="0" dirty="0" smtClean="0">
                <a:cs typeface="+mn-cs"/>
              </a:rPr>
              <a:t> in Round 2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571472" y="5786454"/>
            <a:ext cx="8501090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SH 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 P</a:t>
            </a:r>
            <a:r>
              <a:rPr lang="en-IN" sz="2400" kern="0" baseline="-25000" dirty="0" smtClean="0">
                <a:solidFill>
                  <a:srgbClr val="0000FF"/>
                </a:solidFill>
                <a:cs typeface="+mn-cs"/>
                <a:sym typeface="Symbol"/>
              </a:rPr>
              <a:t>i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 </a:t>
            </a:r>
            <a:r>
              <a:rPr lang="en-IN" sz="2400" kern="0" dirty="0" smtClean="0">
                <a:cs typeface="+mn-cs"/>
                <a:sym typeface="Symbol"/>
              </a:rPr>
              <a:t>if P</a:t>
            </a:r>
            <a:r>
              <a:rPr lang="en-IN" sz="2400" kern="0" baseline="-25000" dirty="0" smtClean="0">
                <a:cs typeface="+mn-cs"/>
                <a:sym typeface="Symbol"/>
              </a:rPr>
              <a:t>i</a:t>
            </a:r>
            <a:r>
              <a:rPr lang="en-IN" sz="2400" kern="0" dirty="0" smtClean="0">
                <a:cs typeface="+mn-cs"/>
                <a:sym typeface="Symbol"/>
              </a:rPr>
              <a:t> is accepted by at least 2t + 1 parties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571472" y="6357958"/>
            <a:ext cx="7500990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If |SH | ≤ 2t then discard D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" name="Group 21"/>
          <p:cNvGrpSpPr/>
          <p:nvPr/>
        </p:nvGrpSpPr>
        <p:grpSpPr>
          <a:xfrm>
            <a:off x="5715008" y="1142984"/>
            <a:ext cx="3359207" cy="1591046"/>
            <a:chOff x="3189138" y="3282865"/>
            <a:chExt cx="5857884" cy="897787"/>
          </a:xfrm>
        </p:grpSpPr>
        <p:sp>
          <p:nvSpPr>
            <p:cNvPr id="23" name="Rounded Rectangular Callout 22"/>
            <p:cNvSpPr/>
            <p:nvPr/>
          </p:nvSpPr>
          <p:spPr>
            <a:xfrm>
              <a:off x="3286116" y="3286124"/>
              <a:ext cx="5643602" cy="894528"/>
            </a:xfrm>
            <a:prstGeom prst="wedgeRound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"/>
            <p:cNvSpPr txBox="1">
              <a:spLocks noChangeArrowheads="1"/>
            </p:cNvSpPr>
            <p:nvPr/>
          </p:nvSpPr>
          <p:spPr bwMode="auto">
            <a:xfrm>
              <a:off x="3189138" y="3282865"/>
              <a:ext cx="5857884" cy="838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typeface="Wingdings" pitchFamily="2" charset="2"/>
                <a:buChar char="§"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000" kern="0" dirty="0" smtClean="0">
                  <a:cs typeface="+mn-cs"/>
                </a:rPr>
                <a:t>Parties interact in </a:t>
              </a:r>
              <a:r>
                <a:rPr lang="en-IN" sz="2000" kern="0" dirty="0" smtClean="0">
                  <a:solidFill>
                    <a:srgbClr val="0000FF"/>
                  </a:solidFill>
                  <a:cs typeface="+mn-cs"/>
                </a:rPr>
                <a:t>zero knowledge fashion using cut-and-choose</a:t>
              </a:r>
              <a:r>
                <a:rPr lang="en-IN" sz="2000" kern="0" dirty="0" smtClean="0">
                  <a:cs typeface="+mn-cs"/>
                </a:rPr>
                <a:t> to find the consistency of </a:t>
              </a:r>
              <a:r>
                <a:rPr lang="en-IN" sz="2000" kern="0" dirty="0" err="1" smtClean="0">
                  <a:cs typeface="+mn-cs"/>
                </a:rPr>
                <a:t>f</a:t>
              </a:r>
              <a:r>
                <a:rPr lang="en-IN" sz="2000" kern="0" baseline="-25000" dirty="0" err="1" smtClean="0">
                  <a:cs typeface="+mn-cs"/>
                </a:rPr>
                <a:t>i</a:t>
              </a:r>
              <a:r>
                <a:rPr lang="en-IN" sz="2000" kern="0" dirty="0" smtClean="0">
                  <a:cs typeface="+mn-cs"/>
                </a:rPr>
                <a:t>(x) and evaluations of </a:t>
              </a:r>
              <a:r>
                <a:rPr lang="en-IN" sz="2000" kern="0" dirty="0" err="1" smtClean="0">
                  <a:cs typeface="+mn-cs"/>
                </a:rPr>
                <a:t>f</a:t>
              </a:r>
              <a:r>
                <a:rPr lang="en-IN" sz="2000" kern="0" baseline="-25000" dirty="0" err="1" smtClean="0">
                  <a:cs typeface="+mn-cs"/>
                </a:rPr>
                <a:t>i</a:t>
              </a:r>
              <a:r>
                <a:rPr lang="en-IN" sz="2000" kern="0" dirty="0" smtClean="0">
                  <a:cs typeface="+mn-cs"/>
                </a:rPr>
                <a:t>(x)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6" grpId="0"/>
      <p:bldP spid="17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-32" y="-71462"/>
            <a:ext cx="9144000" cy="714380"/>
          </a:xfrm>
        </p:spPr>
        <p:txBody>
          <a:bodyPr/>
          <a:lstStyle/>
          <a:p>
            <a:r>
              <a:rPr lang="en-US" sz="3200" dirty="0" smtClean="0">
                <a:solidFill>
                  <a:srgbClr val="009900"/>
                </a:solidFill>
                <a:latin typeface="Comic Sans MS" pitchFamily="66" charset="0"/>
              </a:rPr>
              <a:t>Statistical WSS, 2 Round Sharing, n = 3t + 1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500034" y="1785926"/>
            <a:ext cx="7572396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 </a:t>
            </a:r>
            <a:endParaRPr kumimoji="0" lang="en-IN" sz="2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2" name="Group 40"/>
          <p:cNvGrpSpPr/>
          <p:nvPr/>
        </p:nvGrpSpPr>
        <p:grpSpPr>
          <a:xfrm>
            <a:off x="2143108" y="714356"/>
            <a:ext cx="5401470" cy="578244"/>
            <a:chOff x="285720" y="1000108"/>
            <a:chExt cx="9319096" cy="578244"/>
          </a:xfrm>
        </p:grpSpPr>
        <p:sp>
          <p:nvSpPr>
            <p:cNvPr id="49" name="Rectangle 48"/>
            <p:cNvSpPr/>
            <p:nvPr/>
          </p:nvSpPr>
          <p:spPr>
            <a:xfrm>
              <a:off x="285720" y="1000108"/>
              <a:ext cx="8643998" cy="578244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2"/>
            <p:cNvSpPr txBox="1">
              <a:spLocks noChangeArrowheads="1"/>
            </p:cNvSpPr>
            <p:nvPr/>
          </p:nvSpPr>
          <p:spPr bwMode="auto">
            <a:xfrm>
              <a:off x="532222" y="1078286"/>
              <a:ext cx="9072594" cy="5000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tabLst>
                  <a:tab pos="911225" algn="l"/>
                  <a:tab pos="1825625" algn="l"/>
                  <a:tab pos="2740025" algn="l"/>
                  <a:tab pos="3654425" algn="l"/>
                  <a:tab pos="4568825" algn="l"/>
                  <a:tab pos="5483225" algn="l"/>
                  <a:tab pos="6397625" algn="l"/>
                  <a:tab pos="7312025" algn="l"/>
                  <a:tab pos="8226425" algn="l"/>
                  <a:tab pos="9140825" algn="l"/>
                  <a:tab pos="10055225" algn="l"/>
                </a:tabLst>
                <a:defRPr/>
              </a:pPr>
              <a:r>
                <a:rPr lang="en-IN" sz="2000" kern="0" noProof="0" dirty="0" smtClean="0">
                  <a:cs typeface="+mn-cs"/>
                </a:rPr>
                <a:t> </a:t>
              </a:r>
              <a:r>
                <a:rPr lang="en-IN" sz="2400" kern="0" noProof="0" dirty="0" smtClean="0">
                  <a:cs typeface="+mn-cs"/>
                </a:rPr>
                <a:t>Reconstruction</a:t>
              </a:r>
              <a:r>
                <a:rPr lang="en-IN" sz="2400" kern="0" dirty="0" smtClean="0">
                  <a:cs typeface="+mn-cs"/>
                </a:rPr>
                <a:t> Phase, 2 Rounds</a:t>
              </a:r>
              <a:endParaRPr kumimoji="0" lang="en-IN" sz="2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71406" y="1357298"/>
            <a:ext cx="17748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00FF"/>
                </a:solidFill>
              </a:rPr>
              <a:t> Round 1: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357158" y="1857364"/>
            <a:ext cx="7500990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Each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P</a:t>
            </a:r>
            <a:r>
              <a:rPr lang="en-IN" sz="2400" kern="0" baseline="-25000" dirty="0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  <a:sym typeface="Symbol"/>
              </a:rPr>
              <a:t> SH </a:t>
            </a:r>
            <a:r>
              <a:rPr lang="en-IN" sz="2400" kern="0" dirty="0" smtClean="0">
                <a:cs typeface="+mn-cs"/>
                <a:sym typeface="Symbol"/>
              </a:rPr>
              <a:t>broadcasts </a:t>
            </a:r>
            <a:r>
              <a:rPr lang="en-IN" sz="2400" kern="0" dirty="0" err="1" smtClean="0">
                <a:cs typeface="+mn-cs"/>
                <a:sym typeface="Symbol"/>
              </a:rPr>
              <a:t>f</a:t>
            </a:r>
            <a:r>
              <a:rPr lang="en-IN" sz="2400" kern="0" baseline="-25000" dirty="0" err="1" smtClean="0">
                <a:cs typeface="+mn-cs"/>
                <a:sym typeface="Symbol"/>
              </a:rPr>
              <a:t>i</a:t>
            </a:r>
            <a:r>
              <a:rPr lang="en-IN" sz="2400" kern="0" dirty="0" smtClean="0">
                <a:cs typeface="+mn-cs"/>
                <a:sym typeface="Symbol"/>
              </a:rPr>
              <a:t>(x)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357158" y="2928934"/>
            <a:ext cx="8572560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spcBef>
                <a:spcPct val="20000"/>
              </a:spcBef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err="1" smtClean="0">
                <a:cs typeface="+mn-cs"/>
              </a:rPr>
              <a:t>P</a:t>
            </a:r>
            <a:r>
              <a:rPr lang="en-IN" sz="2400" kern="0" baseline="-25000" dirty="0" err="1" smtClean="0">
                <a:cs typeface="+mn-cs"/>
              </a:rPr>
              <a:t>j</a:t>
            </a:r>
            <a:r>
              <a:rPr lang="en-IN" sz="2400" kern="0" dirty="0" smtClean="0">
                <a:cs typeface="+mn-cs"/>
              </a:rPr>
              <a:t> broadcasts </a:t>
            </a:r>
            <a:r>
              <a:rPr lang="en-IN" sz="2400" kern="0" dirty="0" smtClean="0">
                <a:cs typeface="+mn-cs"/>
                <a:sym typeface="Symbol"/>
              </a:rPr>
              <a:t></a:t>
            </a:r>
            <a:r>
              <a:rPr lang="en-IN" sz="2400" kern="0" baseline="-25000" dirty="0" smtClean="0">
                <a:cs typeface="+mn-cs"/>
                <a:sym typeface="Symbol"/>
              </a:rPr>
              <a:t>j, </a:t>
            </a:r>
            <a:r>
              <a:rPr lang="en-IN" sz="2400" kern="0" baseline="-25000" dirty="0" smtClean="0">
                <a:latin typeface="French Script MT" pitchFamily="66" charset="0"/>
                <a:cs typeface="+mn-cs"/>
                <a:sym typeface="Symbol"/>
              </a:rPr>
              <a:t>l  </a:t>
            </a:r>
            <a:r>
              <a:rPr lang="en-IN" sz="2400" kern="0" dirty="0" smtClean="0">
                <a:latin typeface="French Script MT" pitchFamily="66" charset="0"/>
                <a:cs typeface="+mn-cs"/>
                <a:sym typeface="Symbol"/>
              </a:rPr>
              <a:t>‘</a:t>
            </a:r>
            <a:r>
              <a:rPr lang="en-IN" sz="2400" kern="0" dirty="0" smtClean="0">
                <a:cs typeface="+mn-cs"/>
                <a:sym typeface="Symbol"/>
              </a:rPr>
              <a:t>s 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  <a:sym typeface="Symbol"/>
              </a:rPr>
              <a:t>which were not broadcasted during sharing phase</a:t>
            </a:r>
            <a:r>
              <a:rPr lang="en-IN" sz="2400" kern="0" dirty="0" smtClean="0">
                <a:cs typeface="+mn-cs"/>
                <a:sym typeface="Symbol"/>
              </a:rPr>
              <a:t> and </a:t>
            </a:r>
            <a:r>
              <a:rPr lang="en-IN" sz="2400" kern="0" dirty="0" err="1" smtClean="0">
                <a:cs typeface="+mn-cs"/>
                <a:sym typeface="Symbol"/>
              </a:rPr>
              <a:t>a</a:t>
            </a:r>
            <a:r>
              <a:rPr lang="en-IN" sz="2400" kern="0" baseline="-25000" dirty="0" err="1" smtClean="0">
                <a:cs typeface="+mn-cs"/>
                <a:sym typeface="Symbol"/>
              </a:rPr>
              <a:t>i</a:t>
            </a:r>
            <a:r>
              <a:rPr lang="en-IN" sz="2400" kern="0" dirty="0" smtClean="0">
                <a:cs typeface="+mn-cs"/>
                <a:sym typeface="Symbol"/>
              </a:rPr>
              <a:t>, </a:t>
            </a:r>
            <a:r>
              <a:rPr lang="en-IN" sz="2400" kern="0" baseline="-25000" dirty="0" smtClean="0">
                <a:cs typeface="+mn-cs"/>
                <a:sym typeface="Symbol"/>
              </a:rPr>
              <a:t>j</a:t>
            </a:r>
            <a:r>
              <a:rPr lang="en-IN" sz="2400" kern="0" baseline="-25000" dirty="0" smtClean="0">
                <a:sym typeface="Symbol"/>
              </a:rPr>
              <a:t>, </a:t>
            </a:r>
            <a:r>
              <a:rPr lang="en-IN" sz="2400" kern="0" baseline="-25000" dirty="0" smtClean="0">
                <a:latin typeface="French Script MT" pitchFamily="66" charset="0"/>
                <a:sym typeface="Symbol"/>
              </a:rPr>
              <a:t>l </a:t>
            </a:r>
            <a:r>
              <a:rPr lang="en-IN" sz="2400" kern="0" dirty="0" smtClean="0">
                <a:cs typeface="+mn-cs"/>
                <a:sym typeface="Symbol"/>
              </a:rPr>
              <a:t>’s corresponding to these indices</a:t>
            </a:r>
            <a:endParaRPr lang="en-IN" sz="2400" kern="0" baseline="-50000" dirty="0" smtClean="0">
              <a:sym typeface="Symbol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1406" y="3824591"/>
            <a:ext cx="64294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00FF"/>
                </a:solidFill>
              </a:rPr>
              <a:t> Local Computation by Each Party: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357158" y="4357694"/>
            <a:ext cx="7500990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err="1" smtClean="0">
                <a:solidFill>
                  <a:srgbClr val="FF0000"/>
                </a:solidFill>
                <a:cs typeface="+mn-cs"/>
              </a:rPr>
              <a:t>P</a:t>
            </a:r>
            <a:r>
              <a:rPr lang="en-IN" sz="2400" kern="0" baseline="-25000" dirty="0" err="1" smtClean="0">
                <a:solidFill>
                  <a:srgbClr val="FF0000"/>
                </a:solidFill>
                <a:cs typeface="+mn-cs"/>
              </a:rPr>
              <a:t>j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 re-accepts P</a:t>
            </a:r>
            <a:r>
              <a:rPr lang="en-IN" sz="2400" kern="0" baseline="-25000" dirty="0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400" kern="0" dirty="0" smtClean="0">
                <a:cs typeface="+mn-cs"/>
              </a:rPr>
              <a:t> if </a:t>
            </a:r>
            <a:r>
              <a:rPr lang="en-IN" sz="2400" kern="0" dirty="0" err="1" smtClean="0">
                <a:solidFill>
                  <a:srgbClr val="FF0000"/>
                </a:solidFill>
                <a:cs typeface="+mn-cs"/>
              </a:rPr>
              <a:t>f</a:t>
            </a:r>
            <a:r>
              <a:rPr lang="en-IN" sz="2400" kern="0" baseline="-25000" dirty="0" err="1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(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  <a:sym typeface="Symbol"/>
              </a:rPr>
              <a:t></a:t>
            </a:r>
            <a:r>
              <a:rPr lang="en-IN" sz="2400" kern="0" baseline="-25000" dirty="0" smtClean="0">
                <a:solidFill>
                  <a:srgbClr val="FF0000"/>
                </a:solidFill>
                <a:cs typeface="+mn-cs"/>
                <a:sym typeface="Symbol"/>
              </a:rPr>
              <a:t>j, </a:t>
            </a:r>
            <a:r>
              <a:rPr lang="en-IN" sz="2400" kern="0" baseline="-25000" dirty="0" smtClean="0">
                <a:solidFill>
                  <a:srgbClr val="FF0000"/>
                </a:solidFill>
                <a:latin typeface="French Script MT" pitchFamily="66" charset="0"/>
                <a:cs typeface="+mn-cs"/>
                <a:sym typeface="Symbol"/>
              </a:rPr>
              <a:t>l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) = </a:t>
            </a:r>
            <a:r>
              <a:rPr lang="en-IN" sz="2400" kern="0" dirty="0" err="1" smtClean="0">
                <a:solidFill>
                  <a:srgbClr val="FF0000"/>
                </a:solidFill>
                <a:cs typeface="+mn-cs"/>
              </a:rPr>
              <a:t>a</a:t>
            </a:r>
            <a:r>
              <a:rPr lang="en-IN" sz="2400" kern="0" baseline="-25000" dirty="0" err="1" smtClean="0">
                <a:solidFill>
                  <a:srgbClr val="FF0000"/>
                </a:solidFill>
                <a:cs typeface="+mn-cs"/>
              </a:rPr>
              <a:t>i</a:t>
            </a:r>
            <a:r>
              <a:rPr lang="en-IN" sz="2400" kern="0" baseline="-25000" dirty="0" smtClean="0">
                <a:solidFill>
                  <a:srgbClr val="FF0000"/>
                </a:solidFill>
                <a:cs typeface="+mn-cs"/>
              </a:rPr>
              <a:t>, j, </a:t>
            </a:r>
            <a:r>
              <a:rPr lang="en-IN" sz="2400" kern="0" baseline="-25000" dirty="0" smtClean="0">
                <a:solidFill>
                  <a:srgbClr val="FF0000"/>
                </a:solidFill>
                <a:latin typeface="French Script MT" pitchFamily="66" charset="0"/>
                <a:cs typeface="+mn-cs"/>
              </a:rPr>
              <a:t>l</a:t>
            </a:r>
            <a:r>
              <a:rPr lang="en-IN" sz="2400" kern="0" baseline="-25000" dirty="0" smtClean="0">
                <a:solidFill>
                  <a:srgbClr val="FF0000"/>
                </a:solidFill>
                <a:cs typeface="+mn-cs"/>
              </a:rPr>
              <a:t>  </a:t>
            </a:r>
            <a:r>
              <a:rPr lang="en-IN" sz="2400" kern="0" baseline="-25000" dirty="0" smtClean="0">
                <a:solidFill>
                  <a:srgbClr val="FF0000"/>
                </a:solidFill>
                <a:latin typeface="French Script MT" pitchFamily="66" charset="0"/>
                <a:cs typeface="+mn-cs"/>
              </a:rPr>
              <a:t> </a:t>
            </a:r>
            <a:r>
              <a:rPr lang="en-IN" sz="2400" kern="0" dirty="0" smtClean="0">
                <a:cs typeface="+mn-cs"/>
              </a:rPr>
              <a:t>for any of the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newly revealed secret evaluation points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357158" y="5286388"/>
            <a:ext cx="8358246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solidFill>
                  <a:srgbClr val="FF0000"/>
                </a:solidFill>
                <a:cs typeface="+mn-cs"/>
              </a:rPr>
              <a:t>REC  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  <a:sym typeface="Symbol"/>
              </a:rPr>
              <a:t> P</a:t>
            </a:r>
            <a:r>
              <a:rPr lang="en-IN" sz="2400" kern="0" baseline="-25000" dirty="0" smtClean="0">
                <a:solidFill>
                  <a:srgbClr val="FF0000"/>
                </a:solidFill>
                <a:cs typeface="+mn-cs"/>
                <a:sym typeface="Symbol"/>
              </a:rPr>
              <a:t>i</a:t>
            </a:r>
            <a:r>
              <a:rPr lang="en-IN" sz="2400" kern="0" dirty="0" smtClean="0">
                <a:solidFill>
                  <a:srgbClr val="FF0000"/>
                </a:solidFill>
                <a:cs typeface="+mn-cs"/>
                <a:sym typeface="Symbol"/>
              </a:rPr>
              <a:t> </a:t>
            </a:r>
            <a:r>
              <a:rPr lang="en-IN" sz="2400" kern="0" dirty="0" smtClean="0">
                <a:cs typeface="+mn-cs"/>
                <a:sym typeface="Symbol"/>
              </a:rPr>
              <a:t>if P</a:t>
            </a:r>
            <a:r>
              <a:rPr lang="en-IN" sz="2400" kern="0" baseline="-25000" dirty="0" smtClean="0">
                <a:cs typeface="+mn-cs"/>
                <a:sym typeface="Symbol"/>
              </a:rPr>
              <a:t>i</a:t>
            </a:r>
            <a:r>
              <a:rPr lang="en-IN" sz="2400" kern="0" dirty="0" smtClean="0">
                <a:cs typeface="+mn-cs"/>
                <a:sym typeface="Symbol"/>
              </a:rPr>
              <a:t> is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  <a:sym typeface="Symbol"/>
              </a:rPr>
              <a:t>re-accepted by at least t + 1 parties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357158" y="5857892"/>
            <a:ext cx="8786842" cy="928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IN" sz="2400" kern="0" dirty="0" smtClean="0">
                <a:cs typeface="+mn-cs"/>
              </a:rPr>
              <a:t>If the shares of the parties in REC interpolate a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degree-t polynomial g(y)</a:t>
            </a:r>
            <a:r>
              <a:rPr lang="en-IN" sz="2400" kern="0" dirty="0" smtClean="0">
                <a:cs typeface="+mn-cs"/>
              </a:rPr>
              <a:t> then output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s = g(0)</a:t>
            </a:r>
            <a:r>
              <a:rPr lang="en-IN" sz="2400" kern="0" dirty="0" smtClean="0">
                <a:cs typeface="+mn-cs"/>
              </a:rPr>
              <a:t>. Else output </a:t>
            </a:r>
            <a:r>
              <a:rPr lang="en-IN" sz="2400" kern="0" dirty="0" smtClean="0">
                <a:solidFill>
                  <a:srgbClr val="0000FF"/>
                </a:solidFill>
                <a:cs typeface="+mn-cs"/>
              </a:rPr>
              <a:t>NULL</a:t>
            </a:r>
            <a:endParaRPr kumimoji="0" lang="en-IN" sz="2400" b="0" i="0" u="none" strike="noStrike" kern="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1406" y="2395831"/>
            <a:ext cx="17748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>
                <a:solidFill>
                  <a:srgbClr val="0000FF"/>
                </a:solidFill>
              </a:rPr>
              <a:t> Round 2:</a:t>
            </a:r>
            <a:endParaRPr lang="en-US" sz="24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4" grpId="0"/>
      <p:bldP spid="15" grpId="0"/>
      <p:bldP spid="16" grpId="0"/>
      <p:bldP spid="17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8975" y="19050"/>
            <a:ext cx="7883525" cy="838200"/>
          </a:xfrm>
        </p:spPr>
        <p:txBody>
          <a:bodyPr/>
          <a:lstStyle/>
          <a:p>
            <a:r>
              <a:rPr lang="en-US" dirty="0" smtClean="0">
                <a:solidFill>
                  <a:srgbClr val="009900"/>
                </a:solidFill>
                <a:latin typeface="Comic Sans MS" pitchFamily="66" charset="0"/>
              </a:rPr>
              <a:t>VSS Requirements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42875" y="1000125"/>
            <a:ext cx="8715375" cy="1462088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2800" kern="0" dirty="0" smtClean="0">
                <a:solidFill>
                  <a:srgbClr val="0000FF"/>
                </a:solidFill>
                <a:cs typeface="+mn-cs"/>
              </a:rPr>
              <a:t>Secrecy</a:t>
            </a:r>
            <a:endParaRPr lang="en-US" sz="2800" kern="0" dirty="0">
              <a:solidFill>
                <a:srgbClr val="0000FF"/>
              </a:solidFill>
              <a:cs typeface="+mn-cs"/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2400" kern="0" dirty="0">
                <a:cs typeface="+mn-cs"/>
              </a:rPr>
              <a:t>If </a:t>
            </a:r>
            <a:r>
              <a:rPr lang="en-US" sz="2400" kern="0" dirty="0">
                <a:solidFill>
                  <a:srgbClr val="FF0000"/>
                </a:solidFill>
                <a:cs typeface="+mn-cs"/>
              </a:rPr>
              <a:t>D is honest</a:t>
            </a:r>
            <a:r>
              <a:rPr lang="en-US" sz="2400" kern="0" dirty="0">
                <a:cs typeface="+mn-cs"/>
              </a:rPr>
              <a:t>, then </a:t>
            </a:r>
            <a:r>
              <a:rPr lang="en-US" sz="2400" kern="0" dirty="0" smtClean="0">
                <a:cs typeface="+mn-cs"/>
              </a:rPr>
              <a:t>A</a:t>
            </a:r>
            <a:r>
              <a:rPr lang="en-US" sz="2400" kern="0" baseline="-25000" dirty="0" smtClean="0">
                <a:cs typeface="+mn-cs"/>
              </a:rPr>
              <a:t>t</a:t>
            </a:r>
            <a:r>
              <a:rPr lang="en-US" sz="2400" kern="0" dirty="0" smtClean="0">
                <a:cs typeface="+mn-cs"/>
              </a:rPr>
              <a:t> has no information about secret </a:t>
            </a:r>
            <a:r>
              <a:rPr lang="en-US" sz="2400" b="1" kern="0" dirty="0">
                <a:cs typeface="+mn-cs"/>
              </a:rPr>
              <a:t>s</a:t>
            </a:r>
            <a:r>
              <a:rPr lang="en-US" sz="2400" kern="0" dirty="0">
                <a:cs typeface="+mn-cs"/>
              </a:rPr>
              <a:t> </a:t>
            </a:r>
            <a:r>
              <a:rPr lang="en-US" sz="2400" kern="0" dirty="0" smtClean="0">
                <a:cs typeface="+mn-cs"/>
              </a:rPr>
              <a:t> during  </a:t>
            </a:r>
            <a:r>
              <a:rPr lang="en-US" sz="2400" kern="0" dirty="0">
                <a:cs typeface="+mn-cs"/>
              </a:rPr>
              <a:t>the </a:t>
            </a:r>
            <a:r>
              <a:rPr lang="en-US" sz="2400" kern="0" dirty="0">
                <a:solidFill>
                  <a:srgbClr val="FF0000"/>
                </a:solidFill>
                <a:cs typeface="+mn-cs"/>
              </a:rPr>
              <a:t>Sharing phase</a:t>
            </a:r>
            <a:endParaRPr lang="en-US" sz="3200" kern="0" dirty="0"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2875" y="2736850"/>
            <a:ext cx="8715375" cy="13357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2800" kern="0" dirty="0">
                <a:solidFill>
                  <a:srgbClr val="0000FF"/>
                </a:solidFill>
                <a:cs typeface="Arial" charset="0"/>
              </a:rPr>
              <a:t>Correctness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2400" kern="0" dirty="0">
                <a:cs typeface="Arial" charset="0"/>
              </a:rPr>
              <a:t>If </a:t>
            </a:r>
            <a:r>
              <a:rPr lang="en-US" sz="2400" kern="0" dirty="0">
                <a:solidFill>
                  <a:srgbClr val="FF0000"/>
                </a:solidFill>
                <a:cs typeface="Arial" charset="0"/>
              </a:rPr>
              <a:t>D is honest</a:t>
            </a:r>
            <a:r>
              <a:rPr lang="en-US" sz="2400" kern="0" dirty="0">
                <a:cs typeface="Arial" charset="0"/>
              </a:rPr>
              <a:t>, then secret </a:t>
            </a:r>
            <a:r>
              <a:rPr lang="en-US" sz="2400" b="1" kern="0" dirty="0">
                <a:solidFill>
                  <a:srgbClr val="FF0000"/>
                </a:solidFill>
                <a:cs typeface="Arial" charset="0"/>
              </a:rPr>
              <a:t>s</a:t>
            </a:r>
            <a:r>
              <a:rPr lang="en-US" sz="2400" kern="0" dirty="0">
                <a:solidFill>
                  <a:srgbClr val="FF0000"/>
                </a:solidFill>
                <a:cs typeface="Arial" charset="0"/>
              </a:rPr>
              <a:t> will be </a:t>
            </a:r>
            <a:r>
              <a:rPr lang="en-US" sz="2400" kern="0" dirty="0" smtClean="0">
                <a:solidFill>
                  <a:srgbClr val="FF0000"/>
                </a:solidFill>
                <a:cs typeface="Arial" charset="0"/>
              </a:rPr>
              <a:t>correctly reconstructed </a:t>
            </a:r>
            <a:r>
              <a:rPr lang="en-US" sz="2400" kern="0" dirty="0">
                <a:cs typeface="Arial" charset="0"/>
              </a:rPr>
              <a:t>during reconstruction </a:t>
            </a:r>
            <a:r>
              <a:rPr lang="en-US" sz="2400" kern="0" dirty="0" smtClean="0">
                <a:cs typeface="Arial" charset="0"/>
              </a:rPr>
              <a:t>phase</a:t>
            </a:r>
            <a:endParaRPr lang="en-US" sz="2400" kern="0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2875" y="4429132"/>
            <a:ext cx="8286750" cy="20748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2800" kern="0" dirty="0" smtClean="0">
                <a:solidFill>
                  <a:srgbClr val="0000FF"/>
                </a:solidFill>
                <a:cs typeface="Arial" charset="0"/>
              </a:rPr>
              <a:t>Strong Commitment</a:t>
            </a:r>
            <a:endParaRPr lang="en-US" sz="2800" kern="0" dirty="0">
              <a:solidFill>
                <a:srgbClr val="0000FF"/>
              </a:solidFill>
              <a:cs typeface="Arial" charset="0"/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2400" kern="0" dirty="0">
                <a:cs typeface="Arial" charset="0"/>
              </a:rPr>
              <a:t>If </a:t>
            </a:r>
            <a:r>
              <a:rPr lang="en-US" sz="2400" kern="0" dirty="0">
                <a:solidFill>
                  <a:srgbClr val="FF0000"/>
                </a:solidFill>
                <a:cs typeface="Arial" charset="0"/>
              </a:rPr>
              <a:t>D is corrupted</a:t>
            </a:r>
            <a:r>
              <a:rPr lang="en-US" sz="2400" kern="0" dirty="0">
                <a:cs typeface="Arial" charset="0"/>
              </a:rPr>
              <a:t>, then at the end of sharing phase, </a:t>
            </a:r>
            <a:r>
              <a:rPr lang="en-US" sz="2400" kern="0" dirty="0">
                <a:solidFill>
                  <a:srgbClr val="FF0000"/>
                </a:solidFill>
                <a:cs typeface="Arial" charset="0"/>
              </a:rPr>
              <a:t>there exists a unique </a:t>
            </a:r>
            <a:r>
              <a:rPr lang="en-US" sz="2400" kern="0" dirty="0" smtClean="0">
                <a:solidFill>
                  <a:srgbClr val="FF0000"/>
                </a:solidFill>
                <a:cs typeface="Arial" charset="0"/>
              </a:rPr>
              <a:t>s</a:t>
            </a:r>
            <a:r>
              <a:rPr lang="en-US" sz="2400" kern="0" dirty="0" smtClean="0">
                <a:solidFill>
                  <a:srgbClr val="FF0000"/>
                </a:solidFill>
              </a:rPr>
              <a:t>*</a:t>
            </a:r>
            <a:r>
              <a:rPr lang="en-US" sz="2400" kern="0" dirty="0" smtClean="0">
                <a:cs typeface="Arial" charset="0"/>
                <a:sym typeface="Symbol"/>
              </a:rPr>
              <a:t>, </a:t>
            </a:r>
            <a:r>
              <a:rPr lang="en-US" sz="2400" kern="0" dirty="0">
                <a:cs typeface="Arial" charset="0"/>
                <a:sym typeface="Symbol"/>
              </a:rPr>
              <a:t>such that s* will be reconstructed in reconstruction phase, </a:t>
            </a:r>
            <a:r>
              <a:rPr lang="en-US" sz="2400" kern="0" dirty="0">
                <a:solidFill>
                  <a:srgbClr val="FF0000"/>
                </a:solidFill>
                <a:cs typeface="Arial" charset="0"/>
                <a:sym typeface="Symbol"/>
              </a:rPr>
              <a:t>irrespective of the behavior of corrupted parties</a:t>
            </a:r>
            <a:r>
              <a:rPr lang="en-US" sz="2400" kern="0" dirty="0">
                <a:solidFill>
                  <a:srgbClr val="FF0000"/>
                </a:solidFill>
                <a:cs typeface="Arial" charset="0"/>
              </a:rPr>
              <a:t> </a:t>
            </a:r>
            <a:endParaRPr lang="en-US" sz="2400" i="1" kern="0" dirty="0">
              <a:solidFill>
                <a:srgbClr val="FF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84" y="142852"/>
            <a:ext cx="8643934" cy="857256"/>
          </a:xfrm>
        </p:spPr>
        <p:txBody>
          <a:bodyPr/>
          <a:lstStyle/>
          <a:p>
            <a:r>
              <a:rPr lang="en-US" sz="3600" dirty="0" smtClean="0">
                <a:solidFill>
                  <a:srgbClr val="009900"/>
                </a:solidFill>
                <a:latin typeface="Comic Sans MS" pitchFamily="66" charset="0"/>
              </a:rPr>
              <a:t>Types of VSS</a:t>
            </a:r>
          </a:p>
        </p:txBody>
      </p:sp>
      <p:sp>
        <p:nvSpPr>
          <p:cNvPr id="6" name="Rectangle 5"/>
          <p:cNvSpPr/>
          <p:nvPr/>
        </p:nvSpPr>
        <p:spPr>
          <a:xfrm>
            <a:off x="142844" y="1605326"/>
            <a:ext cx="8715436" cy="96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2800" kern="0" dirty="0" smtClean="0">
                <a:solidFill>
                  <a:srgbClr val="0000FF"/>
                </a:solidFill>
              </a:rPr>
              <a:t>Perfect</a:t>
            </a:r>
            <a:endParaRPr lang="en-US" sz="2800" kern="0" dirty="0">
              <a:solidFill>
                <a:srgbClr val="0000FF"/>
              </a:solidFill>
              <a:cs typeface="Arial" charset="0"/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2400" kern="0" dirty="0" smtClean="0">
                <a:cs typeface="Arial" charset="0"/>
              </a:rPr>
              <a:t>Without any error</a:t>
            </a:r>
            <a:endParaRPr lang="en-US" sz="2400" i="1" kern="0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2844" y="3436001"/>
            <a:ext cx="8715436" cy="1778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en-US" sz="2800" kern="0" dirty="0" smtClean="0">
                <a:solidFill>
                  <a:srgbClr val="0000FF"/>
                </a:solidFill>
              </a:rPr>
              <a:t>Statistical </a:t>
            </a:r>
            <a:endParaRPr lang="en-US" sz="2800" kern="0" dirty="0" smtClean="0">
              <a:solidFill>
                <a:srgbClr val="0000FF"/>
              </a:solidFill>
              <a:cs typeface="Arial" charset="0"/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2400" kern="0" dirty="0" smtClean="0">
                <a:solidFill>
                  <a:srgbClr val="009900"/>
                </a:solidFill>
                <a:cs typeface="Arial" charset="0"/>
              </a:rPr>
              <a:t>Negligible error probability </a:t>
            </a:r>
            <a:r>
              <a:rPr lang="en-US" sz="2400" kern="0" dirty="0" smtClean="0">
                <a:cs typeface="Arial" charset="0"/>
              </a:rPr>
              <a:t>of </a:t>
            </a:r>
            <a:r>
              <a:rPr lang="en-US" sz="2400" kern="0" dirty="0" smtClean="0">
                <a:solidFill>
                  <a:srgbClr val="0000FF"/>
                </a:solidFill>
                <a:sym typeface="Symbol"/>
              </a:rPr>
              <a:t> = 2</a:t>
            </a:r>
            <a:r>
              <a:rPr lang="en-US" sz="2400" kern="0" baseline="30000" dirty="0" smtClean="0">
                <a:solidFill>
                  <a:srgbClr val="0000FF"/>
                </a:solidFill>
                <a:sym typeface="Symbol"/>
              </a:rPr>
              <a:t>-(k)</a:t>
            </a:r>
            <a:r>
              <a:rPr lang="en-US" sz="2400" kern="0" dirty="0" smtClean="0">
                <a:sym typeface="Symbol"/>
              </a:rPr>
              <a:t>  in </a:t>
            </a:r>
            <a:r>
              <a:rPr lang="en-US" sz="2400" kern="0" dirty="0" smtClean="0">
                <a:solidFill>
                  <a:srgbClr val="0000FF"/>
                </a:solidFill>
                <a:sym typeface="Symbol"/>
              </a:rPr>
              <a:t>Correctness and Strong Commitment</a:t>
            </a:r>
            <a:endParaRPr lang="en-US" sz="2400" i="1" kern="0" dirty="0" smtClean="0">
              <a:solidFill>
                <a:srgbClr val="0000FF"/>
              </a:solidFill>
              <a:sym typeface="Symbol"/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  <a:defRPr/>
            </a:pPr>
            <a:r>
              <a:rPr lang="en-US" sz="2400" i="1" kern="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kern="0" dirty="0" smtClean="0">
                <a:sym typeface="Symbol"/>
              </a:rPr>
              <a:t>No compromise in Secrecy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131762"/>
            <a:ext cx="8229600" cy="796908"/>
          </a:xfrm>
        </p:spPr>
        <p:txBody>
          <a:bodyPr/>
          <a:lstStyle/>
          <a:p>
            <a:pPr algn="l"/>
            <a:r>
              <a:rPr lang="en-US" sz="3600" dirty="0">
                <a:solidFill>
                  <a:srgbClr val="009900"/>
                </a:solidFill>
                <a:latin typeface="Comic Sans MS" pitchFamily="66" charset="0"/>
              </a:rPr>
              <a:t>Communication Model </a:t>
            </a:r>
            <a:r>
              <a:rPr lang="en-US" sz="3600" dirty="0" smtClean="0">
                <a:solidFill>
                  <a:srgbClr val="009900"/>
                </a:solidFill>
                <a:latin typeface="Comic Sans MS" pitchFamily="66" charset="0"/>
              </a:rPr>
              <a:t>and Definitions</a:t>
            </a:r>
            <a:endParaRPr lang="en-US" sz="3600" dirty="0">
              <a:solidFill>
                <a:srgbClr val="009900"/>
              </a:solidFill>
              <a:latin typeface="Comic Sans MS" pitchFamily="66" charset="0"/>
            </a:endParaRPr>
          </a:p>
        </p:txBody>
      </p:sp>
      <p:sp>
        <p:nvSpPr>
          <p:cNvPr id="430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142984"/>
            <a:ext cx="8132763" cy="857256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rgbClr val="0000FF"/>
                </a:solidFill>
                <a:latin typeface="Comic Sans MS" pitchFamily="66" charset="0"/>
              </a:rPr>
              <a:t>Synchronous, fully connected </a:t>
            </a:r>
            <a:r>
              <a:rPr lang="en-US" sz="2400" dirty="0">
                <a:latin typeface="Comic Sans MS" pitchFamily="66" charset="0"/>
              </a:rPr>
              <a:t>network of pair-wise</a:t>
            </a:r>
            <a:r>
              <a:rPr lang="en-US" sz="2400" i="1" dirty="0">
                <a:latin typeface="Comic Sans MS" pitchFamily="66" charset="0"/>
              </a:rPr>
              <a:t> </a:t>
            </a:r>
            <a:r>
              <a:rPr lang="en-US" sz="2400" dirty="0">
                <a:latin typeface="Comic Sans MS" pitchFamily="66" charset="0"/>
              </a:rPr>
              <a:t>secure channels  +  </a:t>
            </a:r>
            <a:r>
              <a:rPr lang="en-US" sz="2400" dirty="0">
                <a:solidFill>
                  <a:srgbClr val="0000FF"/>
                </a:solidFill>
                <a:latin typeface="Comic Sans MS" pitchFamily="66" charset="0"/>
              </a:rPr>
              <a:t>broadcast </a:t>
            </a:r>
            <a:r>
              <a:rPr lang="en-US" sz="2400" dirty="0" smtClean="0">
                <a:solidFill>
                  <a:srgbClr val="0000FF"/>
                </a:solidFill>
                <a:latin typeface="Comic Sans MS" pitchFamily="66" charset="0"/>
              </a:rPr>
              <a:t>channel</a:t>
            </a:r>
          </a:p>
        </p:txBody>
      </p:sp>
      <p:sp>
        <p:nvSpPr>
          <p:cNvPr id="6" name="Rectangle 5"/>
          <p:cNvSpPr/>
          <p:nvPr/>
        </p:nvSpPr>
        <p:spPr>
          <a:xfrm>
            <a:off x="285720" y="2143116"/>
            <a:ext cx="75724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400" kern="0" dirty="0" smtClean="0">
                <a:solidFill>
                  <a:srgbClr val="FF0000"/>
                </a:solidFill>
                <a:cs typeface="+mn-cs"/>
              </a:rPr>
              <a:t>Rushing and adaptive active </a:t>
            </a:r>
            <a:r>
              <a:rPr lang="en-US" sz="2400" kern="0" dirty="0" smtClean="0">
                <a:solidFill>
                  <a:srgbClr val="000000"/>
                </a:solidFill>
                <a:cs typeface="+mn-cs"/>
              </a:rPr>
              <a:t>adversary A</a:t>
            </a:r>
            <a:r>
              <a:rPr lang="en-US" sz="2400" kern="0" baseline="-25000" dirty="0" smtClean="0">
                <a:solidFill>
                  <a:srgbClr val="000000"/>
                </a:solidFill>
                <a:cs typeface="+mn-cs"/>
              </a:rPr>
              <a:t>t</a:t>
            </a:r>
          </a:p>
        </p:txBody>
      </p:sp>
      <p:sp>
        <p:nvSpPr>
          <p:cNvPr id="7" name="Rectangle 6"/>
          <p:cNvSpPr/>
          <p:nvPr/>
        </p:nvSpPr>
        <p:spPr>
          <a:xfrm>
            <a:off x="285720" y="2812317"/>
            <a:ext cx="8286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400" kern="0" dirty="0" smtClean="0">
                <a:solidFill>
                  <a:srgbClr val="000000"/>
                </a:solidFill>
              </a:rPr>
              <a:t>All computation and communication done over a finite field </a:t>
            </a:r>
            <a:r>
              <a:rPr lang="en-US" sz="2400" kern="0" dirty="0" smtClean="0">
                <a:solidFill>
                  <a:srgbClr val="0000FF"/>
                </a:solidFill>
              </a:rPr>
              <a:t>F = GF(2</a:t>
            </a:r>
            <a:r>
              <a:rPr lang="en-US" sz="2400" kern="0" baseline="30000" dirty="0" smtClean="0">
                <a:solidFill>
                  <a:srgbClr val="0000FF"/>
                </a:solidFill>
              </a:rPr>
              <a:t>k</a:t>
            </a:r>
            <a:r>
              <a:rPr lang="en-US" sz="2400" kern="0" dirty="0" smtClean="0">
                <a:solidFill>
                  <a:srgbClr val="0000FF"/>
                </a:solidFill>
              </a:rPr>
              <a:t>)</a:t>
            </a:r>
            <a:r>
              <a:rPr lang="en-US" sz="2400" kern="0" dirty="0" smtClean="0">
                <a:solidFill>
                  <a:srgbClr val="000000"/>
                </a:solidFill>
              </a:rPr>
              <a:t>, where </a:t>
            </a:r>
            <a:r>
              <a:rPr lang="en-US" sz="2400" kern="0" dirty="0" smtClean="0">
                <a:solidFill>
                  <a:srgbClr val="0000FF"/>
                </a:solidFill>
              </a:rPr>
              <a:t>k is security parameter</a:t>
            </a:r>
          </a:p>
        </p:txBody>
      </p:sp>
      <p:sp>
        <p:nvSpPr>
          <p:cNvPr id="8" name="Rectangle 7"/>
          <p:cNvSpPr/>
          <p:nvPr/>
        </p:nvSpPr>
        <p:spPr>
          <a:xfrm>
            <a:off x="285720" y="3857628"/>
            <a:ext cx="85011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400" kern="0" dirty="0" smtClean="0">
                <a:solidFill>
                  <a:srgbClr val="000000"/>
                </a:solidFill>
              </a:rPr>
              <a:t>Without loss of generality, k = poly(n)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5720" y="4500570"/>
            <a:ext cx="83582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400" b="1" kern="0" dirty="0" smtClean="0">
                <a:solidFill>
                  <a:srgbClr val="0000FF"/>
                </a:solidFill>
              </a:rPr>
              <a:t>Round complexity:</a:t>
            </a:r>
            <a:r>
              <a:rPr lang="en-US" sz="2400" b="1" kern="0" dirty="0" smtClean="0">
                <a:solidFill>
                  <a:srgbClr val="000000"/>
                </a:solidFill>
              </a:rPr>
              <a:t> </a:t>
            </a:r>
            <a:r>
              <a:rPr lang="en-US" sz="2400" kern="0" dirty="0" smtClean="0">
                <a:solidFill>
                  <a:srgbClr val="000000"/>
                </a:solidFill>
              </a:rPr>
              <a:t>Number of communication rounds </a:t>
            </a:r>
            <a:r>
              <a:rPr lang="en-US" sz="2400" kern="0" dirty="0" smtClean="0">
                <a:solidFill>
                  <a:srgbClr val="0000FF"/>
                </a:solidFill>
              </a:rPr>
              <a:t>in the Sharing phase [GIKR01, FGGPS06, KKK08]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85720" y="5500702"/>
            <a:ext cx="82153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400" b="1" kern="0" dirty="0" smtClean="0">
                <a:solidFill>
                  <a:srgbClr val="0000FF"/>
                </a:solidFill>
              </a:rPr>
              <a:t>Efficiency:</a:t>
            </a:r>
            <a:r>
              <a:rPr lang="en-US" sz="2400" b="1" kern="0" dirty="0" smtClean="0">
                <a:solidFill>
                  <a:srgbClr val="000000"/>
                </a:solidFill>
              </a:rPr>
              <a:t> </a:t>
            </a:r>
            <a:r>
              <a:rPr lang="en-US" sz="2400" kern="0" dirty="0" smtClean="0">
                <a:solidFill>
                  <a:srgbClr val="000000"/>
                </a:solidFill>
              </a:rPr>
              <a:t>Total computation and communication is </a:t>
            </a:r>
            <a:r>
              <a:rPr lang="en-US" sz="2400" kern="0" dirty="0" smtClean="0">
                <a:solidFill>
                  <a:srgbClr val="0000FF"/>
                </a:solidFill>
              </a:rPr>
              <a:t>polynomial in n, k and size of the secret</a:t>
            </a:r>
            <a:r>
              <a:rPr lang="en-US" sz="2400" kern="0" dirty="0" smtClean="0">
                <a:solidFill>
                  <a:srgbClr val="000000"/>
                </a:solidFill>
              </a:rPr>
              <a:t>.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-23"/>
            <a:ext cx="8786812" cy="642942"/>
          </a:xfrm>
        </p:spPr>
        <p:txBody>
          <a:bodyPr/>
          <a:lstStyle/>
          <a:p>
            <a:pPr eaLnBrk="1" hangingPunct="1"/>
            <a:r>
              <a:rPr lang="en-US" sz="3200" dirty="0" smtClean="0">
                <a:solidFill>
                  <a:srgbClr val="009900"/>
                </a:solidFill>
                <a:latin typeface="Comic Sans MS" pitchFamily="66" charset="0"/>
              </a:rPr>
              <a:t>Our Results </a:t>
            </a:r>
            <a:r>
              <a:rPr lang="en-US" sz="3200" dirty="0" err="1" smtClean="0">
                <a:solidFill>
                  <a:srgbClr val="009900"/>
                </a:solidFill>
                <a:latin typeface="Comic Sans MS" pitchFamily="66" charset="0"/>
              </a:rPr>
              <a:t>vs</a:t>
            </a:r>
            <a:r>
              <a:rPr lang="en-US" sz="3200" dirty="0" smtClean="0">
                <a:solidFill>
                  <a:srgbClr val="009900"/>
                </a:solidFill>
                <a:latin typeface="Comic Sans MS" pitchFamily="66" charset="0"/>
              </a:rPr>
              <a:t> [GIKR01, </a:t>
            </a:r>
            <a:r>
              <a:rPr lang="en-US" sz="3200" dirty="0" smtClean="0">
                <a:solidFill>
                  <a:srgbClr val="0000FF"/>
                </a:solidFill>
                <a:latin typeface="Comic Sans MS" pitchFamily="66" charset="0"/>
              </a:rPr>
              <a:t>FGGPS06</a:t>
            </a:r>
            <a:r>
              <a:rPr lang="en-US" sz="3200" dirty="0" smtClean="0">
                <a:solidFill>
                  <a:srgbClr val="009900"/>
                </a:solidFill>
                <a:latin typeface="Comic Sans MS" pitchFamily="66" charset="0"/>
              </a:rPr>
              <a:t>]</a:t>
            </a:r>
          </a:p>
        </p:txBody>
      </p:sp>
      <p:sp>
        <p:nvSpPr>
          <p:cNvPr id="9219" name="Rectangle 41"/>
          <p:cNvSpPr>
            <a:spLocks noChangeArrowheads="1"/>
          </p:cNvSpPr>
          <p:nvPr/>
        </p:nvSpPr>
        <p:spPr bwMode="auto">
          <a:xfrm>
            <a:off x="428625" y="3357563"/>
            <a:ext cx="8001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  <a:p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85720" y="4135454"/>
          <a:ext cx="8572560" cy="1651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4446"/>
                <a:gridCol w="2214578"/>
                <a:gridCol w="1285884"/>
                <a:gridCol w="2071702"/>
                <a:gridCol w="17859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# Rounds</a:t>
                      </a:r>
                      <a:endParaRPr lang="en-US" sz="1800" b="0" dirty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Characterization</a:t>
                      </a:r>
                      <a:endParaRPr lang="en-US" sz="1800" b="0" dirty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Efficient?</a:t>
                      </a:r>
                      <a:endParaRPr lang="en-US" sz="1800" b="0" dirty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Optimal Rounds? </a:t>
                      </a:r>
                      <a:endParaRPr lang="en-US" sz="1800" b="0" dirty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Optimal Fault Tolerance?</a:t>
                      </a:r>
                      <a:endParaRPr lang="en-US" sz="1800" b="0" dirty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t = 1; n ≥ 4</a:t>
                      </a:r>
                    </a:p>
                    <a:p>
                      <a:pPr algn="ctr"/>
                      <a:r>
                        <a:rPr kumimoji="0" lang="en-US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No protocol for t &gt; 1</a:t>
                      </a:r>
                      <a:endParaRPr lang="en-US" sz="1800" i="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 ≥ 3t + 1 , t ≥ 1</a:t>
                      </a:r>
                      <a:endParaRPr lang="en-US" sz="1800" i="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1071596" y="895633"/>
            <a:ext cx="69294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Summary of existing results for perfect VSS</a:t>
            </a:r>
            <a:endParaRPr lang="en-US" sz="24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285720" y="1407160"/>
          <a:ext cx="8572560" cy="2021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4446"/>
                <a:gridCol w="2214578"/>
                <a:gridCol w="1285884"/>
                <a:gridCol w="2071702"/>
                <a:gridCol w="17859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# Rounds</a:t>
                      </a:r>
                      <a:endParaRPr lang="en-US" sz="1800" b="0" dirty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Characterization</a:t>
                      </a:r>
                      <a:endParaRPr lang="en-US" sz="1800" b="0" dirty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Efficient?</a:t>
                      </a:r>
                      <a:endParaRPr lang="en-US" sz="1800" b="0" dirty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Optimal Rounds? </a:t>
                      </a:r>
                      <a:endParaRPr lang="en-US" sz="1800" b="0" dirty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Optimal Fault Tolerance?</a:t>
                      </a:r>
                      <a:endParaRPr lang="en-US" sz="1800" b="0" dirty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t = 1; n ≥ 5</a:t>
                      </a:r>
                    </a:p>
                    <a:p>
                      <a:pPr algn="ctr"/>
                      <a:r>
                        <a:rPr kumimoji="0" lang="en-US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No protocol for t &gt; 1</a:t>
                      </a:r>
                      <a:endParaRPr lang="en-US" sz="1800" i="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 ≥ 4t + 1 , t ≥1</a:t>
                      </a:r>
                      <a:endParaRPr lang="en-US" sz="1800" i="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mic Sans MS" pitchFamily="66" charset="0"/>
                        </a:rPr>
                        <a:t>3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 ≥ 3t+ 1 , t ≥1</a:t>
                      </a:r>
                      <a:endParaRPr lang="en-US" sz="1800" i="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Yes</a:t>
                      </a:r>
                      <a:endParaRPr lang="en-US" sz="1800" dirty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1142976" y="3643314"/>
            <a:ext cx="69294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Summary of our results for statistical VSS</a:t>
            </a:r>
            <a:endParaRPr lang="en-US" sz="2400" dirty="0"/>
          </a:p>
        </p:txBody>
      </p:sp>
      <p:sp>
        <p:nvSpPr>
          <p:cNvPr id="24" name="Rectangle 4"/>
          <p:cNvSpPr>
            <a:spLocks noChangeArrowheads="1"/>
          </p:cNvSpPr>
          <p:nvPr/>
        </p:nvSpPr>
        <p:spPr bwMode="auto">
          <a:xfrm>
            <a:off x="142844" y="5955589"/>
            <a:ext cx="878687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- Conclusion: the existing lower bounds can be circumvented by allowing negligible error probability</a:t>
            </a:r>
            <a:endParaRPr lang="en-US" sz="2400" dirty="0">
              <a:solidFill>
                <a:srgbClr val="0000FF"/>
              </a:solidFill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285720" y="3071810"/>
          <a:ext cx="8572560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4446"/>
                <a:gridCol w="2214578"/>
                <a:gridCol w="1285884"/>
                <a:gridCol w="2071702"/>
                <a:gridCol w="17859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Comic Sans MS" pitchFamily="66" charset="0"/>
                        </a:rPr>
                        <a:t>3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 ≥ 3t + 1 , t ≥1</a:t>
                      </a:r>
                      <a:endParaRPr lang="en-US" sz="1800" i="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  <a:latin typeface="Comic Sans MS" pitchFamily="66" charset="0"/>
                        </a:rPr>
                        <a:t>Yes</a:t>
                      </a:r>
                      <a:endParaRPr lang="en-US" sz="1800" dirty="0">
                        <a:solidFill>
                          <a:srgbClr val="0000FF"/>
                        </a:solidFill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0099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285720" y="5429264"/>
          <a:ext cx="8572560" cy="370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4446"/>
                <a:gridCol w="2214578"/>
                <a:gridCol w="1285884"/>
                <a:gridCol w="2071702"/>
                <a:gridCol w="17859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 ≥ 3t + 1 , t ≥ 1</a:t>
                      </a:r>
                      <a:endParaRPr lang="en-US" sz="1800" i="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>
                        <a:latin typeface="Comic Sans MS" pitchFamily="66" charset="0"/>
                      </a:endParaRPr>
                    </a:p>
                  </a:txBody>
                  <a:tcPr>
                    <a:solidFill>
                      <a:srgbClr val="0099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1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14282" y="285728"/>
            <a:ext cx="8643934" cy="1071570"/>
          </a:xfrm>
        </p:spPr>
        <p:txBody>
          <a:bodyPr/>
          <a:lstStyle/>
          <a:p>
            <a:r>
              <a:rPr lang="en-US" sz="3600" dirty="0" smtClean="0">
                <a:solidFill>
                  <a:srgbClr val="009900"/>
                </a:solidFill>
                <a:latin typeface="Comic Sans MS" pitchFamily="66" charset="0"/>
              </a:rPr>
              <a:t>Overview of Our 2 Round (3t + 1, t) Statistical VSS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42844" y="1857364"/>
            <a:ext cx="8786874" cy="819146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cs typeface="+mn-cs"/>
              </a:rPr>
              <a:t>- We follow the structure of the VSS protocols of [RB89, FGGPS06, KKK08]</a:t>
            </a:r>
            <a:endParaRPr lang="en-US" sz="2400" kern="0" dirty="0">
              <a:cs typeface="+mn-cs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42844" y="5110184"/>
            <a:ext cx="8715375" cy="962022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sz="2400" kern="0" dirty="0" smtClean="0">
                <a:cs typeface="+mn-cs"/>
              </a:rPr>
              <a:t>- 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</a:rPr>
              <a:t>Novelty of our protocol </a:t>
            </a:r>
            <a:r>
              <a:rPr lang="en-US" sz="2400" kern="0" dirty="0" smtClean="0">
                <a:cs typeface="+mn-cs"/>
              </a:rPr>
              <a:t>: specific </a:t>
            </a:r>
            <a:r>
              <a:rPr lang="en-US" sz="2400" kern="0" dirty="0" smtClean="0">
                <a:solidFill>
                  <a:srgbClr val="009900"/>
                </a:solidFill>
                <a:cs typeface="+mn-cs"/>
              </a:rPr>
              <a:t>design of the WSS</a:t>
            </a:r>
            <a:r>
              <a:rPr lang="en-US" sz="2400" kern="0" dirty="0" smtClean="0">
                <a:cs typeface="+mn-cs"/>
              </a:rPr>
              <a:t> component and </a:t>
            </a:r>
            <a:r>
              <a:rPr lang="en-US" sz="2400" kern="0" dirty="0" smtClean="0">
                <a:solidFill>
                  <a:srgbClr val="009900"/>
                </a:solidFill>
                <a:cs typeface="+mn-cs"/>
              </a:rPr>
              <a:t>the way we use it for VSS</a:t>
            </a:r>
            <a:endParaRPr lang="en-US" sz="2400" kern="0" dirty="0">
              <a:solidFill>
                <a:srgbClr val="009900"/>
              </a:solidFill>
              <a:cs typeface="+mn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00035" y="2928934"/>
            <a:ext cx="8286808" cy="604832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400" kern="0" dirty="0" smtClean="0">
                <a:cs typeface="+mn-cs"/>
              </a:rPr>
              <a:t>We first design a 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</a:rPr>
              <a:t>2 round (3t + 1, t) statistical WSS</a:t>
            </a:r>
            <a:endParaRPr lang="en-US" sz="2400" kern="0" dirty="0">
              <a:solidFill>
                <a:srgbClr val="0000FF"/>
              </a:solidFill>
              <a:cs typeface="+mn-cs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500034" y="3857628"/>
            <a:ext cx="8643966" cy="928694"/>
          </a:xfrm>
          <a:prstGeom prst="rect">
            <a:avLst/>
          </a:prstGeom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sz="2400" kern="0" dirty="0" smtClean="0">
                <a:cs typeface="+mn-cs"/>
              </a:rPr>
              <a:t>Our 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</a:rPr>
              <a:t>2 round (3t + 1, t) statistical WSS </a:t>
            </a:r>
            <a:r>
              <a:rPr lang="en-US" sz="2400" kern="0" dirty="0" smtClean="0">
                <a:cs typeface="+mn-cs"/>
              </a:rPr>
              <a:t>is used as a black-box to design our </a:t>
            </a:r>
            <a:r>
              <a:rPr lang="en-US" sz="2400" kern="0" dirty="0" smtClean="0">
                <a:solidFill>
                  <a:srgbClr val="0000FF"/>
                </a:solidFill>
                <a:cs typeface="+mn-cs"/>
              </a:rPr>
              <a:t>2 round (3t + 1, t) statistical VSS</a:t>
            </a:r>
            <a:endParaRPr lang="en-US" sz="2400" kern="0" dirty="0">
              <a:solidFill>
                <a:srgbClr val="0000FF"/>
              </a:solidFill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 $a = \frac{b}{c}$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2"/>
  <p:tag name="DEFAULTFONTSIZE" val="10"/>
  <p:tag name="DEFAULTWIDTH" val="348"/>
  <p:tag name="DEFAULTHEIGHT" val="200"/>
  <p:tag name="FIRSTARPITA@YFGMNGSFUVWXY5M7" val="3077"/>
</p:tagLst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29171</TotalTime>
  <Words>5120</Words>
  <Application>Microsoft Office PowerPoint</Application>
  <PresentationFormat>On-screen Show (4:3)</PresentationFormat>
  <Paragraphs>558</Paragraphs>
  <Slides>48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Standarddesign</vt:lpstr>
      <vt:lpstr>Slide 1</vt:lpstr>
      <vt:lpstr>Verifiable Secret Sharing (VSS)</vt:lpstr>
      <vt:lpstr>Round Complexity of VSS</vt:lpstr>
      <vt:lpstr>Verifiable Secret Sharing (VSS) [CGMA85]</vt:lpstr>
      <vt:lpstr>VSS Requirements</vt:lpstr>
      <vt:lpstr>Types of VSS</vt:lpstr>
      <vt:lpstr>Communication Model and Definitions</vt:lpstr>
      <vt:lpstr>Our Results vs [GIKR01, FGGPS06]</vt:lpstr>
      <vt:lpstr>Overview of Our 2 Round (3t + 1, t) Statistical VSS</vt:lpstr>
      <vt:lpstr>Weak Secret Sharing (WSS) [RB89]</vt:lpstr>
      <vt:lpstr>Idea of Our 2 Round (3t + 1, t) Statistical WSS </vt:lpstr>
      <vt:lpstr>Idea of Our 2 Round (3t + 1, t) Statistical WSS Contd… </vt:lpstr>
      <vt:lpstr>Idea of 2 Round Statistical WSS Contd. </vt:lpstr>
      <vt:lpstr>Idea of Our 2 Round (3t + 1, t) Statistical WSS Contd… </vt:lpstr>
      <vt:lpstr>Idea of Our 2 Round (3t + 1, t) Statistical WSS Contd… </vt:lpstr>
      <vt:lpstr>Statistical VSS, 2 Round Sharing, 2 Round Reconstruction, n = 3t + 1</vt:lpstr>
      <vt:lpstr>Statistical VSS with Only 1 Round of Broadcast</vt:lpstr>
      <vt:lpstr>Statistical VSS --- 1 Round of Reconstruction</vt:lpstr>
      <vt:lpstr>Our Other Results (To Appear in Full Version of Paper)</vt:lpstr>
      <vt:lpstr>Open Problems</vt:lpstr>
      <vt:lpstr>Slide 21</vt:lpstr>
      <vt:lpstr>References</vt:lpstr>
      <vt:lpstr>References</vt:lpstr>
      <vt:lpstr>Another View of Computation in 2 Round WSS</vt:lpstr>
      <vt:lpstr>Statistical VSS, 2 Round Sharing, n = 3t + 1</vt:lpstr>
      <vt:lpstr>Statistical VSS, 2 Round Sharing, n = 3t + 1</vt:lpstr>
      <vt:lpstr>Statistical VSS, 2 Round Sharing, n = 3t + 1</vt:lpstr>
      <vt:lpstr>Statistical VSS, 2 Round Sharing, n = 3t + 1</vt:lpstr>
      <vt:lpstr>Statistical VSS, 2 Round Sharing, n = 3t + 1</vt:lpstr>
      <vt:lpstr>Statistical VSS, 2 Round Sharing, n = 3t + 1</vt:lpstr>
      <vt:lpstr>Statistical VSS, 2 Round Sharing, n = 3t + 1</vt:lpstr>
      <vt:lpstr>Statistical VSS --- 1 Round of Reconstruction</vt:lpstr>
      <vt:lpstr>Statistical VSS with Only 1 Round of Broadcast</vt:lpstr>
      <vt:lpstr>Outline of the Talk</vt:lpstr>
      <vt:lpstr>Verifiable Secret Sharing (VSS) [CGMA85]</vt:lpstr>
      <vt:lpstr>Statistical WSS and VSS</vt:lpstr>
      <vt:lpstr>Existing results on Perfect VSS</vt:lpstr>
      <vt:lpstr>Our Results</vt:lpstr>
      <vt:lpstr>Statistical WSS --- 1 Round of Reconstruction</vt:lpstr>
      <vt:lpstr>Statistical WSS with 1 Round of Broadcast</vt:lpstr>
      <vt:lpstr>Idea of Our 2 Round (3t + 1, t) Statistical WSS </vt:lpstr>
      <vt:lpstr>Proof of the Properties of 2 Round WSS</vt:lpstr>
      <vt:lpstr>Proof of the Properties of 2 Round WSS</vt:lpstr>
      <vt:lpstr>Proof of the Properties of 2 Round WSS</vt:lpstr>
      <vt:lpstr>Idea of Our 2 Round (3t + 1, t) Statistical WSS Contd… </vt:lpstr>
      <vt:lpstr>Statistical WSS, 2 Round Sharing, n = 3t + 1</vt:lpstr>
      <vt:lpstr>Statistical WSS, 2 Round Sharing, n = 3t + 1</vt:lpstr>
      <vt:lpstr>Statistical WSS, 2 Round Sharing, n = 3t + 1</vt:lpstr>
    </vt:vector>
  </TitlesOfParts>
  <Company>DAIMI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Ivan Damgård</dc:creator>
  <cp:lastModifiedBy>arpita</cp:lastModifiedBy>
  <cp:revision>2278</cp:revision>
  <dcterms:created xsi:type="dcterms:W3CDTF">2003-02-23T15:18:48Z</dcterms:created>
  <dcterms:modified xsi:type="dcterms:W3CDTF">2009-08-19T14:18:04Z</dcterms:modified>
</cp:coreProperties>
</file>