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325" r:id="rId3"/>
    <p:sldId id="308" r:id="rId4"/>
    <p:sldId id="291" r:id="rId5"/>
    <p:sldId id="305" r:id="rId6"/>
    <p:sldId id="329" r:id="rId7"/>
    <p:sldId id="332" r:id="rId8"/>
    <p:sldId id="323" r:id="rId9"/>
    <p:sldId id="311" r:id="rId10"/>
    <p:sldId id="331" r:id="rId11"/>
    <p:sldId id="328" r:id="rId12"/>
    <p:sldId id="316" r:id="rId13"/>
    <p:sldId id="330" r:id="rId14"/>
    <p:sldId id="273" r:id="rId15"/>
  </p:sldIdLst>
  <p:sldSz cx="9144000" cy="6858000" type="screen4x3"/>
  <p:notesSz cx="6662738" cy="9820275"/>
  <p:embeddedFontLst>
    <p:embeddedFont>
      <p:font typeface="Corbel" pitchFamily="34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  <p:embeddedFont>
      <p:font typeface="Tahoma" pitchFamily="34" charset="0"/>
      <p:regular r:id="rId23"/>
      <p:bold r:id="rId24"/>
    </p:embeddedFont>
    <p:embeddedFont>
      <p:font typeface="cmr10" pitchFamily="34" charset="0"/>
      <p:regular r:id="rId25"/>
    </p:embeddedFont>
    <p:embeddedFont>
      <p:font typeface="cmmi10" pitchFamily="34" charset="0"/>
      <p:regular r:id="rId26"/>
    </p:embeddedFont>
    <p:embeddedFont>
      <p:font typeface="cmsy10" pitchFamily="34" charset="0"/>
      <p:regular r:id="rId27"/>
    </p:embeddedFont>
    <p:embeddedFont>
      <p:font typeface="Arial Rounded MT Bold" charset="0"/>
      <p:regular r:id="rId28"/>
    </p:embeddedFont>
    <p:embeddedFont>
      <p:font typeface="msam10" pitchFamily="34" charset="0"/>
      <p:regular r:id="rId29"/>
    </p:embeddedFont>
    <p:embeddedFont>
      <p:font typeface="Aharoni" pitchFamily="2" charset="-7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Wingdings 3" pitchFamily="18" charset="2"/>
      <p:regular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F6F8A6"/>
    <a:srgbClr val="FFFFCC"/>
    <a:srgbClr val="FFF8E7"/>
    <a:srgbClr val="660033"/>
    <a:srgbClr val="F6FD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79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22" y="-102"/>
      </p:cViewPr>
      <p:guideLst>
        <p:guide orient="horz" pos="3093"/>
        <p:guide pos="209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CF98D-670C-460D-8100-B64971EE461A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28150"/>
            <a:ext cx="28876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328150"/>
            <a:ext cx="28876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72B28-6872-4DF4-991B-C718481D1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A42B-77F5-46C5-9245-382B27D276ED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6600"/>
            <a:ext cx="4908550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664631"/>
            <a:ext cx="5330190" cy="441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7186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327557"/>
            <a:ext cx="2887186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BD87-3C03-45C4-A157-5C012C265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DBD87-3C03-45C4-A157-5C012C26503D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DBD87-3C03-45C4-A157-5C012C2650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DBD87-3C03-45C4-A157-5C012C2650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DBD87-3C03-45C4-A157-5C012C2650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0C10-B8F0-46AE-98AF-0365523ED2CB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B60-679D-4EC8-BA1A-8489E65E8C35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A05E-A32D-40C4-8D49-0DB40527B7BD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76200"/>
            <a:ext cx="9144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A590-7AC2-4C41-BA98-8342C82705DE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FA-F36D-4DA7-B9FC-33C6C6F0FAF0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BF-03A7-4B02-BD60-7CB48CEF70BE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049E-C5E3-4FA8-9093-F46C47458AD5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E208-E0F0-49A7-98B2-4C024F7F1FF3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57B-6120-4065-894B-0E7DEEE7836C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C1F-3DE9-4B43-AAEF-F403FEB2A920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7F2F75-1F70-4C01-8E9F-4D9513EB57D4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3F40EA-CD0E-4F66-A7C1-F81BD2E2D65C}" type="datetime1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3048"/>
            <a:ext cx="8077200" cy="9113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err="1" smtClean="0">
                <a:solidFill>
                  <a:schemeClr val="accent1">
                    <a:satMod val="150000"/>
                  </a:schemeClr>
                </a:solidFill>
              </a:rPr>
              <a:t>Merkle</a:t>
            </a: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</a:rPr>
              <a:t> Puzzles are Optimal.</a:t>
            </a:r>
            <a:endParaRPr lang="en-US" sz="5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150018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Mohammad </a:t>
            </a:r>
            <a:r>
              <a:rPr lang="en-US" sz="2200" b="1" dirty="0" err="1" smtClean="0"/>
              <a:t>Mahmoody-Ghidary</a:t>
            </a:r>
            <a:endParaRPr lang="en-US" sz="2200" b="1" dirty="0" smtClean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85800" y="3048000"/>
            <a:ext cx="27924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700">
                <a:latin typeface="Corbel" pitchFamily="34" charset="0"/>
              </a:rPr>
              <a:t>Joint work with </a:t>
            </a:r>
            <a:r>
              <a:rPr lang="en-US" sz="1900" b="1">
                <a:latin typeface="Corbel" pitchFamily="34" charset="0"/>
              </a:rPr>
              <a:t>Boaz Barak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2068513"/>
            <a:ext cx="1676400" cy="769441"/>
          </a:xfrm>
          <a:prstGeom prst="rect">
            <a:avLst/>
          </a:prstGeom>
          <a:solidFill>
            <a:srgbClr val="FFF8E7"/>
          </a:solidFill>
        </p:spPr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Princeton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bg1"/>
                </a:solidFill>
              </a:rPr>
              <a:t> University</a:t>
            </a:r>
            <a:endParaRPr lang="fa-IR" sz="2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198" name="Picture 5" descr="Princet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"/>
            <a:ext cx="16764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 txBox="1">
            <a:spLocks/>
          </p:cNvSpPr>
          <p:nvPr/>
        </p:nvSpPr>
        <p:spPr>
          <a:xfrm>
            <a:off x="152400" y="3962400"/>
            <a:ext cx="8991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1650" lvl="0" indent="-1771650"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We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“will see”:</a:t>
            </a:r>
            <a:endParaRPr lang="en-US" sz="220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2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cond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on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): </a:t>
            </a:r>
            <a:r>
              <a:rPr lang="en-US" sz="220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d</a:t>
            </a:r>
            <a:r>
              <a:rPr lang="en-US" sz="2200" noProof="0" dirty="0" err="1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ist</a:t>
            </a:r>
            <a:r>
              <a:rPr lang="en-US" sz="2200" noProof="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noProof="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  and   </a:t>
            </a:r>
            <a:r>
              <a:rPr lang="en-US" sz="2200" noProof="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dist</a:t>
            </a:r>
            <a:r>
              <a:rPr lang="en-US" sz="2200" noProof="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noProof="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become “almost” </a:t>
            </a:r>
            <a:r>
              <a:rPr lang="en-US" sz="2200" noProof="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indep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.</a:t>
            </a:r>
            <a:r>
              <a:rPr lang="en-US" sz="2200" dirty="0" smtClean="0"/>
              <a:t>	</a:t>
            </a:r>
          </a:p>
          <a:p>
            <a:pPr marL="1771650" lvl="0" indent="-1771650"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msy10"/>
                <a:ea typeface="DejaVu Sans" pitchFamily="34" charset="2"/>
                <a:cs typeface="DejaVu Sans" pitchFamily="34" charset="2"/>
              </a:rPr>
              <a:t>      )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Eve can find 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key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1771650" lvl="0" indent="-177165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We won’t see but true!:</a:t>
            </a: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      |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2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| </a:t>
            </a:r>
            <a:r>
              <a:rPr lang="en-US" sz="22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·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O</a:t>
            </a:r>
            <a:r>
              <a:rPr lang="en-US" sz="22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200" baseline="30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(Attack is efficient)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6200" y="16764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1650" lvl="0" indent="-177165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Attack’s Algorithm: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76200" y="2209800"/>
            <a:ext cx="9525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1650" lvl="0" indent="-177165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Assume that (*)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Å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½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400" baseline="-25000" dirty="0" smtClean="0"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so far.</a:t>
            </a: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4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Conditioned on Eve’s info 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-- </a:t>
            </a:r>
            <a:r>
              <a:rPr lang="en-US" sz="24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and(*)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latin typeface="cmsy10"/>
                <a:ea typeface="DejaVu Sans" pitchFamily="34" charset="2"/>
                <a:cs typeface="DejaVu Sans" pitchFamily="34" charset="2"/>
              </a:rPr>
              <a:t>9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s.t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 </a:t>
            </a:r>
            <a:r>
              <a:rPr lang="en-US" sz="240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]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¸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1 / (1000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 </a:t>
            </a:r>
            <a:r>
              <a:rPr lang="en-US" sz="2400" dirty="0" smtClean="0">
                <a:latin typeface="cmsy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Eve asks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endParaRPr lang="en-US" sz="2400" baseline="-25000" dirty="0" smtClean="0">
              <a:solidFill>
                <a:srgbClr val="0070C0"/>
              </a:solidFill>
              <a:latin typeface="cmmi10" pitchFamily="34" charset="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4823" y="1524000"/>
            <a:ext cx="2379177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000" dirty="0" smtClean="0"/>
              <a:t> : Alice’s view so far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000" dirty="0" smtClean="0"/>
              <a:t> : Bob’s view so far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</a:rPr>
              <a:t> , </a:t>
            </a:r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  <a:latin typeface="cmmi10" pitchFamily="34" charset="0"/>
              </a:rPr>
              <a:t>E</a:t>
            </a:r>
            <a:r>
              <a:rPr lang="en-US" sz="2000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their oracle  queries.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Alice &amp; Bob’s distributions</a:t>
            </a:r>
            <a:br>
              <a:rPr lang="en-US" dirty="0" smtClean="0"/>
            </a:br>
            <a:r>
              <a:rPr lang="en-US" dirty="0" smtClean="0"/>
              <a:t>as 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342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34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342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342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556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34200" y="594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4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344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344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344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34400" y="556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34400" y="594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3" idx="6"/>
            <a:endCxn id="20" idx="2"/>
          </p:cNvCxnSpPr>
          <p:nvPr/>
        </p:nvCxnSpPr>
        <p:spPr>
          <a:xfrm>
            <a:off x="7086600" y="4495800"/>
            <a:ext cx="144780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 rot="821139">
            <a:off x="7128176" y="4400697"/>
            <a:ext cx="1284213" cy="251554"/>
          </a:xfrm>
          <a:prstGeom prst="rect">
            <a:avLst/>
          </a:prstGeom>
          <a:noFill/>
          <a:ln/>
          <a:effectLst/>
        </p:spPr>
      </p:pic>
      <p:sp>
        <p:nvSpPr>
          <p:cNvPr id="35" name="Text Placeholder 4"/>
          <p:cNvSpPr txBox="1">
            <a:spLocks/>
          </p:cNvSpPr>
          <p:nvPr/>
        </p:nvSpPr>
        <p:spPr>
          <a:xfrm>
            <a:off x="152400" y="3810000"/>
            <a:ext cx="8839200" cy="3886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230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mi10" pitchFamily="34" charset="0"/>
              </a:rPr>
              <a:t>S</a:t>
            </a:r>
            <a:r>
              <a:rPr kumimoji="0" lang="en-US" sz="2300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mi10" pitchFamily="34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queries asked by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mi10" pitchFamily="34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Eve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300" noProof="0" dirty="0" smtClean="0"/>
              <a:t>               </a:t>
            </a:r>
            <a:r>
              <a:rPr lang="en-US" sz="2300" noProof="0" dirty="0" smtClean="0">
                <a:solidFill>
                  <a:srgbClr val="0070C0"/>
                </a:solidFill>
                <a:latin typeface="cmmi10" pitchFamily="34" charset="0"/>
              </a:rPr>
              <a:t>S</a:t>
            </a:r>
            <a:r>
              <a:rPr lang="en-US" sz="2300" baseline="-25000" noProof="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noProof="0" dirty="0" smtClean="0">
                <a:solidFill>
                  <a:srgbClr val="0070C0"/>
                </a:solidFill>
              </a:rPr>
              <a:t> </a:t>
            </a:r>
            <a:r>
              <a:rPr lang="en-US" sz="2300" noProof="0" dirty="0" smtClean="0"/>
              <a:t>be queries asked by </a:t>
            </a:r>
            <a:r>
              <a:rPr lang="en-US" sz="2300" noProof="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noProof="0" dirty="0" smtClean="0"/>
              <a:t> and </a:t>
            </a:r>
            <a:r>
              <a:rPr lang="en-US" sz="2300" i="1" noProof="0" dirty="0" smtClean="0"/>
              <a:t>not</a:t>
            </a:r>
            <a:r>
              <a:rPr lang="en-US" sz="2300" noProof="0" dirty="0" smtClean="0"/>
              <a:t> by Eve</a:t>
            </a:r>
          </a:p>
          <a:p>
            <a:pPr marL="438912" marR="0" lvl="0" indent="-3200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300" dirty="0" smtClean="0">
                <a:solidFill>
                  <a:srgbClr val="C00000"/>
                </a:solidFill>
              </a:rPr>
              <a:t>Note </a:t>
            </a:r>
            <a:r>
              <a:rPr lang="en-US" sz="2300" dirty="0" smtClean="0"/>
              <a:t>: If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S</a:t>
            </a:r>
            <a:r>
              <a:rPr lang="en-US" sz="2300" baseline="-250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cmsy10"/>
              </a:rPr>
              <a:t>Å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S</a:t>
            </a:r>
            <a:r>
              <a:rPr lang="en-US" sz="2300" baseline="-250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Symbol"/>
                <a:sym typeface="Symbol"/>
              </a:rPr>
              <a:t>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cmsy10"/>
              </a:rPr>
              <a:t>;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latin typeface="cmsy10"/>
              </a:rPr>
              <a:t>)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0070C0"/>
                </a:solidFill>
                <a:latin typeface="cmr10" pitchFamily="34" charset="0"/>
              </a:rPr>
              <a:t>Pr</a:t>
            </a:r>
            <a:r>
              <a:rPr lang="en-US" sz="2300" dirty="0" smtClean="0">
                <a:solidFill>
                  <a:srgbClr val="0070C0"/>
                </a:solidFill>
              </a:rPr>
              <a:t>[(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</a:rPr>
              <a:t>,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)</a:t>
            </a:r>
            <a:r>
              <a:rPr lang="en-US" sz="2300" dirty="0" smtClean="0"/>
              <a:t>] </a:t>
            </a:r>
            <a:r>
              <a:rPr lang="en-US" sz="2300" dirty="0" smtClean="0">
                <a:solidFill>
                  <a:srgbClr val="0070C0"/>
                </a:solidFill>
              </a:rPr>
              <a:t>= </a:t>
            </a:r>
            <a:r>
              <a:rPr lang="en-US" sz="23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0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sz="2300" dirty="0" smtClean="0">
                <a:solidFill>
                  <a:srgbClr val="C00000"/>
                </a:solidFill>
              </a:rPr>
              <a:t>Claim</a:t>
            </a:r>
            <a:r>
              <a:rPr lang="en-US" sz="2300" dirty="0" smtClean="0"/>
              <a:t>: If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S</a:t>
            </a:r>
            <a:r>
              <a:rPr lang="en-US" sz="2300" baseline="-250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cmsy10"/>
              </a:rPr>
              <a:t>Å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S</a:t>
            </a:r>
            <a:r>
              <a:rPr lang="en-US" sz="2300" baseline="-250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 = </a:t>
            </a:r>
            <a:r>
              <a:rPr lang="en-US" sz="23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0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latin typeface="cmsy10"/>
              </a:rPr>
              <a:t>)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Pr[(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</a:rPr>
              <a:t>,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)] = </a:t>
            </a:r>
            <a:r>
              <a:rPr lang="en-US" sz="2300" dirty="0" err="1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sz="2300" baseline="-25000" dirty="0" err="1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baseline="-25000" dirty="0" smtClean="0">
                <a:solidFill>
                  <a:srgbClr val="0070C0"/>
                </a:solidFill>
                <a:latin typeface="cmmi10" pitchFamily="34" charset="0"/>
              </a:rPr>
              <a:t> </a:t>
            </a:r>
            <a:r>
              <a:rPr lang="en-US" sz="2300" dirty="0" smtClean="0">
                <a:latin typeface="cmsy10"/>
              </a:rPr>
              <a:t>¢</a:t>
            </a:r>
            <a:r>
              <a:rPr lang="en-US" sz="2300" baseline="-25000" dirty="0" smtClean="0">
                <a:solidFill>
                  <a:srgbClr val="0070C0"/>
                </a:solidFill>
                <a:latin typeface="cmmi10" pitchFamily="34" charset="0"/>
              </a:rPr>
              <a:t> </a:t>
            </a:r>
            <a:r>
              <a:rPr lang="en-US" sz="2300" dirty="0" err="1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sz="2300" baseline="-25000" dirty="0" err="1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sz="2300" dirty="0" smtClean="0">
                <a:solidFill>
                  <a:srgbClr val="C00000"/>
                </a:solidFill>
              </a:rPr>
              <a:t>Now: </a:t>
            </a:r>
            <a:r>
              <a:rPr lang="en-US" sz="2300" dirty="0" smtClean="0">
                <a:solidFill>
                  <a:srgbClr val="0070C0"/>
                </a:solidFill>
                <a:latin typeface="cmr10" pitchFamily="34" charset="0"/>
              </a:rPr>
              <a:t>dist</a:t>
            </a:r>
            <a:r>
              <a:rPr lang="en-US" sz="2300" dirty="0" smtClean="0">
                <a:solidFill>
                  <a:srgbClr val="0070C0"/>
                </a:solidFill>
              </a:rPr>
              <a:t> (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</a:rPr>
              <a:t>,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)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dirty="0" smtClean="0"/>
              <a:t>is choosing random edge </a:t>
            </a:r>
            <a:r>
              <a:rPr lang="en-US" sz="2300" dirty="0" smtClean="0">
                <a:solidFill>
                  <a:srgbClr val="0070C0"/>
                </a:solidFill>
              </a:rPr>
              <a:t>(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  <a:latin typeface="cmsy10"/>
              </a:rPr>
              <a:t>»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>
                <a:solidFill>
                  <a:srgbClr val="0070C0"/>
                </a:solidFill>
              </a:rPr>
              <a:t>)</a:t>
            </a:r>
            <a:r>
              <a:rPr lang="en-US" sz="2300" dirty="0" smtClean="0">
                <a:solidFill>
                  <a:srgbClr val="C00000"/>
                </a:solidFill>
              </a:rPr>
              <a:t>  </a:t>
            </a:r>
            <a:r>
              <a:rPr lang="en-US" sz="2300" dirty="0" smtClean="0"/>
              <a:t>!</a:t>
            </a:r>
            <a:endParaRPr lang="en-US" sz="2300" noProof="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629400" y="43550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endParaRPr lang="en-US" dirty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47360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endParaRPr lang="en-US" dirty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39900">
            <a:off x="7398456" y="45359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  <a:latin typeface="cmmi10" pitchFamily="34" charset="0"/>
              </a:rPr>
              <a:t>A</a:t>
            </a:r>
            <a:endParaRPr lang="en-US" dirty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739900">
            <a:off x="7664581" y="461228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  <a:latin typeface="cmmi10" pitchFamily="34" charset="0"/>
              </a:rPr>
              <a:t>B</a:t>
            </a:r>
            <a:endParaRPr lang="en-US" dirty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200" y="16764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1650" lvl="0" indent="-177165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Attack’s Algorithm: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76200" y="2209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1650" lvl="0" indent="-1771650">
              <a:spcBef>
                <a:spcPct val="20000"/>
              </a:spcBef>
              <a:defRPr/>
            </a:pP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Assume that (*)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Å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½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400" baseline="-25000" dirty="0" smtClean="0"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so far.</a:t>
            </a: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Conditioned on Eve’s info  -- and(*):</a:t>
            </a:r>
          </a:p>
          <a:p>
            <a:pPr marL="1771650" lvl="0" indent="-1771650">
              <a:spcBef>
                <a:spcPct val="20000"/>
              </a:spcBef>
              <a:defRPr/>
            </a:pP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latin typeface="cmsy10"/>
                <a:ea typeface="DejaVu Sans" pitchFamily="34" charset="2"/>
                <a:cs typeface="DejaVu Sans" pitchFamily="34" charset="2"/>
              </a:rPr>
              <a:t>9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s.t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 </a:t>
            </a:r>
            <a:r>
              <a:rPr lang="en-US" sz="240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4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] </a:t>
            </a:r>
            <a:r>
              <a:rPr lang="en-US" sz="24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¸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1 / (1000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 </a:t>
            </a:r>
            <a:r>
              <a:rPr lang="en-US" sz="2400" dirty="0" smtClean="0">
                <a:latin typeface="cmsy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Eve asks </a:t>
            </a:r>
            <a:r>
              <a:rPr lang="en-US" sz="24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endParaRPr lang="en-US" sz="2400" baseline="-25000" dirty="0" smtClean="0">
              <a:solidFill>
                <a:srgbClr val="0070C0"/>
              </a:solidFill>
              <a:latin typeface="cmmi10" pitchFamily="34" charset="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4823" y="1524000"/>
            <a:ext cx="2379177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000" dirty="0" smtClean="0"/>
              <a:t> : Alice’s view so far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000" dirty="0" smtClean="0"/>
              <a:t> : Bob’s view so far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</a:rPr>
              <a:t> , </a:t>
            </a:r>
            <a:r>
              <a:rPr lang="en-US" sz="2000" dirty="0" smtClean="0">
                <a:solidFill>
                  <a:srgbClr val="0070C0"/>
                </a:solidFill>
                <a:latin typeface="cmmi10" pitchFamily="34" charset="0"/>
              </a:rPr>
              <a:t>Q</a:t>
            </a:r>
            <a:r>
              <a:rPr lang="en-US" sz="2000" baseline="-25000" dirty="0" smtClean="0">
                <a:solidFill>
                  <a:srgbClr val="0070C0"/>
                </a:solidFill>
                <a:latin typeface="cmmi10" pitchFamily="34" charset="0"/>
              </a:rPr>
              <a:t>E</a:t>
            </a:r>
            <a:r>
              <a:rPr lang="en-US" sz="2000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their oracle  queries.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67056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106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53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630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154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39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77000" y="4191000"/>
            <a:ext cx="685800" cy="5334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58200" y="4572000"/>
            <a:ext cx="685800" cy="6858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7086600" y="4572000"/>
            <a:ext cx="144780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86600" y="4419600"/>
            <a:ext cx="1395833" cy="5091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3524 -0.0111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5209 0.0222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6" grpId="0"/>
      <p:bldP spid="38" grpId="0"/>
      <p:bldP spid="39" grpId="0" build="allAtOnce"/>
      <p:bldP spid="39" grpId="1" build="allAtOnce"/>
      <p:bldP spid="41" grpId="0" build="allAtOnce"/>
      <p:bldP spid="41" grpId="1" build="allAtOnce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71800" y="1729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2110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2491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2872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3253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0600" y="1729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0600" y="2110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00600" y="2491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0600" y="2872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00600" y="32535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9" idx="5"/>
            <a:endCxn id="18" idx="1"/>
          </p:cNvCxnSpPr>
          <p:nvPr/>
        </p:nvCxnSpPr>
        <p:spPr>
          <a:xfrm rot="16200000" flipH="1">
            <a:off x="3825782" y="1135706"/>
            <a:ext cx="273236" cy="17210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 rot="531189">
            <a:off x="3318176" y="1621324"/>
            <a:ext cx="1284213" cy="251554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0286" y="3482124"/>
            <a:ext cx="7704514" cy="1747153"/>
          </a:xfrm>
          <a:prstGeom prst="rect">
            <a:avLst/>
          </a:prstGeom>
          <a:noFill/>
          <a:ln/>
          <a:effectLst/>
        </p:spPr>
      </p:pic>
      <p:sp>
        <p:nvSpPr>
          <p:cNvPr id="60" name="Rectangle 59"/>
          <p:cNvSpPr/>
          <p:nvPr/>
        </p:nvSpPr>
        <p:spPr>
          <a:xfrm>
            <a:off x="8686800" y="632460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dirty="0" smtClean="0"/>
              <a:t>Pure </a:t>
            </a:r>
            <a:r>
              <a:rPr lang="en-US" dirty="0" err="1" smtClean="0"/>
              <a:t>Combinatorics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3810000" y="1402406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3917764" y="2370688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3810000" y="1554806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3841564" y="1707206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3886200" y="1859606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841564" y="2012006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3886200" y="2218287"/>
            <a:ext cx="273236" cy="1492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00400" y="2155160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00400" y="2339124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200400" y="2536160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124200" y="1958124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76600" y="2688560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231964" y="3069560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231964" y="2917160"/>
            <a:ext cx="1568636" cy="26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47800" y="3482124"/>
            <a:ext cx="640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5387124"/>
            <a:ext cx="541686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Corollary</a:t>
            </a:r>
            <a:r>
              <a:rPr lang="en-US" sz="2300" dirty="0" smtClean="0"/>
              <a:t>:</a:t>
            </a:r>
          </a:p>
          <a:p>
            <a:r>
              <a:rPr lang="en-US" sz="2300" dirty="0" smtClean="0"/>
              <a:t>sampling a random edge</a:t>
            </a:r>
            <a:r>
              <a:rPr lang="en-US" sz="2300" dirty="0" smtClean="0">
                <a:latin typeface="cmmi10" pitchFamily="34" charset="0"/>
              </a:rPr>
              <a:t>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>
                <a:solidFill>
                  <a:srgbClr val="0070C0"/>
                </a:solidFill>
                <a:latin typeface="cmsy10"/>
              </a:rPr>
              <a:t>»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/>
              <a:t> is </a:t>
            </a:r>
            <a:r>
              <a:rPr lang="en-US" sz="2300" dirty="0" smtClean="0">
                <a:solidFill>
                  <a:srgbClr val="C00000"/>
                </a:solidFill>
              </a:rPr>
              <a:t>almost</a:t>
            </a:r>
          </a:p>
          <a:p>
            <a:r>
              <a:rPr lang="en-US" sz="2300" dirty="0" smtClean="0"/>
              <a:t>same as choosing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A</a:t>
            </a:r>
            <a:r>
              <a:rPr lang="en-US" sz="2300" dirty="0" smtClean="0"/>
              <a:t> and </a:t>
            </a:r>
            <a:r>
              <a:rPr lang="en-US" sz="2300" dirty="0" smtClean="0">
                <a:solidFill>
                  <a:srgbClr val="0070C0"/>
                </a:solidFill>
                <a:latin typeface="cmmi10" pitchFamily="34" charset="0"/>
              </a:rPr>
              <a:t>B</a:t>
            </a:r>
            <a:r>
              <a:rPr lang="en-US" sz="2300" dirty="0" smtClean="0"/>
              <a:t> independently.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16002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ejaVu San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DejaVu Sans"/>
              </a:rPr>
              <a:t>O(n</a:t>
            </a:r>
            <a:r>
              <a:rPr lang="en-US" baseline="30000" dirty="0" smtClean="0">
                <a:solidFill>
                  <a:srgbClr val="0000FF"/>
                </a:solidFill>
                <a:latin typeface="DejaVu Sans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bound for random permutations </a:t>
            </a:r>
            <a:br>
              <a:rPr lang="en-US" dirty="0" smtClean="0"/>
            </a:br>
            <a:r>
              <a:rPr lang="en-US" sz="2200" dirty="0" smtClean="0"/>
              <a:t>(we improve [IR89]’s </a:t>
            </a:r>
            <a:r>
              <a:rPr lang="en-US" sz="2200" dirty="0" smtClean="0">
                <a:solidFill>
                  <a:srgbClr val="0000FF"/>
                </a:solidFill>
              </a:rPr>
              <a:t>O(</a:t>
            </a:r>
            <a:r>
              <a:rPr lang="en-US" sz="2200" dirty="0" smtClean="0">
                <a:solidFill>
                  <a:srgbClr val="0000FF"/>
                </a:solidFill>
                <a:latin typeface="DejaVu Sans"/>
              </a:rPr>
              <a:t>n</a:t>
            </a:r>
            <a:r>
              <a:rPr lang="en-US" sz="2200" baseline="30000" dirty="0" smtClean="0">
                <a:solidFill>
                  <a:srgbClr val="0000FF"/>
                </a:solidFill>
                <a:latin typeface="DejaVu Sans"/>
              </a:rPr>
              <a:t>12</a:t>
            </a:r>
            <a:r>
              <a:rPr lang="en-US" sz="2200" dirty="0" smtClean="0">
                <a:solidFill>
                  <a:srgbClr val="0000FF"/>
                </a:solidFill>
              </a:rPr>
              <a:t>) </a:t>
            </a:r>
            <a:r>
              <a:rPr lang="en-US" sz="2200" dirty="0" smtClean="0"/>
              <a:t>bound to </a:t>
            </a:r>
            <a:r>
              <a:rPr lang="en-US" sz="2200" dirty="0" smtClean="0">
                <a:solidFill>
                  <a:srgbClr val="0000FF"/>
                </a:solidFill>
                <a:latin typeface="DejaVu Sans"/>
              </a:rPr>
              <a:t>O(n</a:t>
            </a:r>
            <a:r>
              <a:rPr lang="en-US" sz="2200" baseline="30000" dirty="0" smtClean="0">
                <a:solidFill>
                  <a:srgbClr val="0000FF"/>
                </a:solidFill>
                <a:latin typeface="DejaVu Sans"/>
              </a:rPr>
              <a:t>4</a:t>
            </a:r>
            <a:r>
              <a:rPr lang="en-US" sz="2200" dirty="0" smtClean="0">
                <a:solidFill>
                  <a:srgbClr val="0000FF"/>
                </a:solidFill>
              </a:rPr>
              <a:t>)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can also consider ideal cipher, other “symmetric” primitives.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dirty="0" smtClean="0"/>
              <a:t>Rule out a “classical” const with non-trivial (i.e.,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!</a:t>
            </a:r>
            <a:r>
              <a:rPr lang="en-US" dirty="0" smtClean="0">
                <a:solidFill>
                  <a:srgbClr val="0000FF"/>
                </a:solidFill>
              </a:rPr>
              <a:t>(n)</a:t>
            </a:r>
            <a:r>
              <a:rPr lang="en-US" dirty="0" smtClean="0"/>
              <a:t> ) security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rgbClr val="FF0000"/>
                </a:solidFill>
              </a:rPr>
              <a:t>quantum </a:t>
            </a:r>
            <a:r>
              <a:rPr lang="en-US" dirty="0" smtClean="0"/>
              <a:t>attacks?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[BrassardSalvail08, BihamIshaiGoren08]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 non-black-box constructions of key exchange from one-way functions.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8400"/>
            <a:ext cx="6759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660033"/>
                </a:solidFill>
                <a:latin typeface="Arial Rounded MT Bold" pitchFamily="34" charset="0"/>
                <a:cs typeface="Aharoni" pitchFamily="2" charset="-79"/>
              </a:rPr>
              <a:t>Thank You!</a:t>
            </a:r>
            <a:endParaRPr lang="en-US" sz="9600" dirty="0">
              <a:solidFill>
                <a:srgbClr val="660033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51062"/>
          </a:xfrm>
        </p:spPr>
        <p:txBody>
          <a:bodyPr>
            <a:noAutofit/>
          </a:bodyPr>
          <a:lstStyle/>
          <a:p>
            <a:r>
              <a:rPr lang="en-US" sz="3500" dirty="0" smtClean="0"/>
              <a:t>Spoiler:</a:t>
            </a:r>
            <a:br>
              <a:rPr lang="en-US" sz="3500" dirty="0" smtClean="0"/>
            </a:br>
            <a:r>
              <a:rPr lang="en-US" sz="3500" dirty="0" smtClean="0"/>
              <a:t>Key Exchange, Random Oracle, The Result</a:t>
            </a:r>
            <a:endParaRPr lang="en-US" sz="35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410200" y="2057400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mr10"/>
                <a:ea typeface="DejaVu Sans" pitchFamily="34" charset="2"/>
                <a:cs typeface="DejaVu Sans" pitchFamily="34" charset="2"/>
              </a:rPr>
              <a:t>Alice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mr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8458200" y="2057400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mr10"/>
                <a:ea typeface="DejaVu Sans" pitchFamily="34" charset="2"/>
                <a:cs typeface="DejaVu Sans" pitchFamily="34" charset="2"/>
              </a:rPr>
              <a:t>Bob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mr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0" name="Left Arrow 9"/>
          <p:cNvSpPr/>
          <p:nvPr/>
        </p:nvSpPr>
        <p:spPr>
          <a:xfrm flipV="1">
            <a:off x="6400800" y="2286001"/>
            <a:ext cx="2057400" cy="152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flipV="1">
            <a:off x="6400800" y="2895601"/>
            <a:ext cx="2057400" cy="152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 flipV="1">
            <a:off x="6400800" y="2590800"/>
            <a:ext cx="2057400" cy="152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5791200" y="23622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key</a:t>
            </a:r>
            <a:endParaRPr kumimoji="0" lang="en-US" sz="2400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mmi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8534400" y="23622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key</a:t>
            </a:r>
            <a:endParaRPr kumimoji="0" lang="en-US" sz="2400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mmi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76200" y="2590800"/>
            <a:ext cx="7848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Security: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For every eavesdropping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Eve </a:t>
            </a:r>
          </a:p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o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utputting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</a:t>
            </a:r>
            <a:r>
              <a:rPr kumimoji="0" lang="en-US" sz="2200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EVE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: </a:t>
            </a:r>
            <a:r>
              <a:rPr lang="en-US" sz="22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 </a:t>
            </a:r>
            <a:r>
              <a:rPr lang="en-US" sz="22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200" baseline="-250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EVE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ea typeface="DejaVu Sans" pitchFamily="34" charset="2"/>
                <a:cs typeface="DejaVu Sans" pitchFamily="34" charset="2"/>
              </a:rPr>
              <a:t>key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] </a:t>
            </a:r>
            <a:r>
              <a:rPr lang="en-US" sz="2200" dirty="0" smtClean="0">
                <a:solidFill>
                  <a:srgbClr val="0000FF"/>
                </a:solidFill>
                <a:latin typeface="cmsy10"/>
                <a:ea typeface="DejaVu Sans" pitchFamily="34" charset="2"/>
                <a:cs typeface="DejaVu Sans" pitchFamily="34" charset="2"/>
              </a:rPr>
              <a:t>¼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0</a:t>
            </a:r>
            <a:endParaRPr lang="en-US" sz="2200" dirty="0" smtClean="0">
              <a:solidFill>
                <a:srgbClr val="C00000"/>
              </a:solidFill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1200150" lvl="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152400" y="36576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Random oracle model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All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parties have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black-box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access to a random function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:{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0,1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/>
                <a:ea typeface="DejaVu Sans" pitchFamily="34" charset="2"/>
                <a:cs typeface="DejaVu Sans" pitchFamily="34" charset="2"/>
              </a:rPr>
              <a:t>}</a:t>
            </a:r>
            <a:r>
              <a:rPr kumimoji="0" lang="en-US" sz="2400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  <a:sym typeface="Wingdings" pitchFamily="2" charset="2"/>
              </a:rPr>
              <a:t>{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  <a:sym typeface="Wingdings" pitchFamily="2" charset="2"/>
              </a:rPr>
              <a:t>0,1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/>
                <a:ea typeface="DejaVu Sans" pitchFamily="34" charset="2"/>
                <a:cs typeface="DejaVu Sans" pitchFamily="34" charset="2"/>
                <a:sym typeface="Wingdings" pitchFamily="2" charset="2"/>
              </a:rPr>
              <a:t>}</a:t>
            </a:r>
            <a:r>
              <a:rPr kumimoji="0" lang="en-US" sz="2400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  <a:sym typeface="Wingdings" pitchFamily="2" charset="2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mmi10"/>
              <a:ea typeface="DejaVu Sans" pitchFamily="34" charset="2"/>
              <a:cs typeface="DejaVu Sans" pitchFamily="34" charset="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5715000" y="1543050"/>
            <a:ext cx="2819400" cy="1276350"/>
            <a:chOff x="3810000" y="933450"/>
            <a:chExt cx="2819400" cy="1276350"/>
          </a:xfrm>
        </p:grpSpPr>
        <p:grpSp>
          <p:nvGrpSpPr>
            <p:cNvPr id="5" name="Group 28"/>
            <p:cNvGrpSpPr/>
            <p:nvPr/>
          </p:nvGrpSpPr>
          <p:grpSpPr>
            <a:xfrm>
              <a:off x="5257800" y="933450"/>
              <a:ext cx="662940" cy="544830"/>
              <a:chOff x="5257800" y="933450"/>
              <a:chExt cx="662940" cy="54483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257800" y="933450"/>
                <a:ext cx="609600" cy="533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 Placeholder 4"/>
              <p:cNvSpPr txBox="1">
                <a:spLocks/>
              </p:cNvSpPr>
              <p:nvPr/>
            </p:nvSpPr>
            <p:spPr>
              <a:xfrm>
                <a:off x="5311140" y="944880"/>
                <a:ext cx="6096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1200150" marR="0" lvl="0" indent="-12001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mmi10"/>
                    <a:ea typeface="DejaVu Sans" pitchFamily="34" charset="2"/>
                    <a:cs typeface="DejaVu Sans" pitchFamily="34" charset="2"/>
                  </a:rPr>
                  <a:t>H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mmi10"/>
                  <a:ea typeface="DejaVu Sans" pitchFamily="34" charset="2"/>
                  <a:cs typeface="DejaVu Sans" pitchFamily="34" charset="2"/>
                </a:endParaRPr>
              </a:p>
            </p:txBody>
          </p:sp>
        </p:grpSp>
        <p:cxnSp>
          <p:nvCxnSpPr>
            <p:cNvPr id="36" name="Curved Connector 35"/>
            <p:cNvCxnSpPr>
              <a:endCxn id="27" idx="1"/>
            </p:cNvCxnSpPr>
            <p:nvPr/>
          </p:nvCxnSpPr>
          <p:spPr>
            <a:xfrm flipV="1">
              <a:off x="4343400" y="1200150"/>
              <a:ext cx="914400" cy="40005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flipV="1">
              <a:off x="4343400" y="1371600"/>
              <a:ext cx="914400" cy="3810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endCxn id="27" idx="2"/>
            </p:cNvCxnSpPr>
            <p:nvPr/>
          </p:nvCxnSpPr>
          <p:spPr>
            <a:xfrm flipV="1">
              <a:off x="3810000" y="1466850"/>
              <a:ext cx="1752600" cy="742950"/>
            </a:xfrm>
            <a:prstGeom prst="curvedConnector2">
              <a:avLst/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39"/>
            <p:cNvCxnSpPr/>
            <p:nvPr/>
          </p:nvCxnSpPr>
          <p:spPr>
            <a:xfrm rot="10800000">
              <a:off x="5867400" y="990600"/>
              <a:ext cx="762000" cy="5334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39"/>
            <p:cNvCxnSpPr/>
            <p:nvPr/>
          </p:nvCxnSpPr>
          <p:spPr>
            <a:xfrm rot="10800000">
              <a:off x="5867400" y="1219200"/>
              <a:ext cx="533400" cy="3810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 Diagonal Corner Rectangle 47"/>
          <p:cNvSpPr/>
          <p:nvPr/>
        </p:nvSpPr>
        <p:spPr>
          <a:xfrm>
            <a:off x="72390" y="4648200"/>
            <a:ext cx="8991600" cy="11430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76200" y="4724400"/>
            <a:ext cx="9296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Our Result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: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sy10"/>
                <a:ea typeface="DejaVu Sans" pitchFamily="34" charset="2"/>
                <a:cs typeface="DejaVu Sans" pitchFamily="34" charset="2"/>
              </a:rPr>
              <a:t>8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-query protocol,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sy10"/>
                <a:ea typeface="DejaVu Sans" pitchFamily="34" charset="2"/>
                <a:cs typeface="DejaVu Sans" pitchFamily="34" charset="2"/>
              </a:rPr>
              <a:t>9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(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400" baseline="30000" dirty="0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-query Eve: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		            </a:t>
            </a:r>
            <a:r>
              <a:rPr lang="en-US" sz="24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 </a:t>
            </a:r>
            <a:r>
              <a:rPr lang="en-US" sz="24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EVE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= </a:t>
            </a:r>
            <a:r>
              <a:rPr lang="en-US" sz="2400" dirty="0" smtClean="0">
                <a:solidFill>
                  <a:srgbClr val="0000FF"/>
                </a:solidFill>
                <a:ea typeface="DejaVu Sans" pitchFamily="34" charset="2"/>
                <a:cs typeface="DejaVu Sans" pitchFamily="34" charset="2"/>
              </a:rPr>
              <a:t>key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]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DejaVu Sans" pitchFamily="34" charset="2"/>
                <a:cs typeface="DejaVu Sans" pitchFamily="34" charset="2"/>
              </a:rPr>
              <a:t>¼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76200" y="5791200"/>
            <a:ext cx="9296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Merkle</a:t>
            </a:r>
            <a:r>
              <a:rPr lang="en-US" sz="28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’74: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msy10"/>
                <a:ea typeface="DejaVu Sans" pitchFamily="34" charset="2"/>
                <a:cs typeface="DejaVu Sans" pitchFamily="34" charset="2"/>
              </a:rPr>
              <a:t>9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-query protocol (using some puzzles!),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msy10"/>
                <a:ea typeface="DejaVu Sans" pitchFamily="34" charset="2"/>
                <a:cs typeface="DejaVu Sans" pitchFamily="34" charset="2"/>
              </a:rPr>
              <a:t>                      8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(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400" baseline="30000" dirty="0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-query Eve: </a:t>
            </a:r>
            <a:r>
              <a:rPr lang="en-US" sz="24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 </a:t>
            </a:r>
            <a:r>
              <a:rPr lang="en-US" sz="24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EVE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= </a:t>
            </a:r>
            <a:r>
              <a:rPr lang="en-US" sz="2400" dirty="0" smtClean="0">
                <a:solidFill>
                  <a:srgbClr val="0000FF"/>
                </a:solidFill>
                <a:ea typeface="DejaVu Sans" pitchFamily="34" charset="2"/>
                <a:cs typeface="DejaVu Sans" pitchFamily="34" charset="2"/>
              </a:rPr>
              <a:t>key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]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DejaVu Sans" pitchFamily="34" charset="2"/>
                <a:cs typeface="DejaVu Sans" pitchFamily="34" charset="2"/>
              </a:rPr>
              <a:t>¼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9" name="Text Placeholder 4"/>
          <p:cNvSpPr txBox="1">
            <a:spLocks/>
          </p:cNvSpPr>
          <p:nvPr/>
        </p:nvSpPr>
        <p:spPr>
          <a:xfrm>
            <a:off x="76200" y="16002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lvl="0" indent="-1200150"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rgbClr val="00B05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Key Exchange: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8" grpId="0"/>
      <p:bldP spid="23" grpId="0"/>
      <p:bldP spid="48" grpId="0" animBg="1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Part I</a:t>
            </a:r>
            <a:r>
              <a:rPr lang="en-US" sz="2800" dirty="0" smtClean="0">
                <a:latin typeface="Arial Rounded MT Bold" pitchFamily="34" charset="0"/>
              </a:rPr>
              <a:t>:  Some History and </a:t>
            </a:r>
            <a:r>
              <a:rPr lang="en-US" sz="2800" dirty="0" err="1" smtClean="0">
                <a:latin typeface="Arial Rounded MT Bold" pitchFamily="34" charset="0"/>
              </a:rPr>
              <a:t>Merkle’s</a:t>
            </a:r>
            <a:r>
              <a:rPr lang="en-US" sz="2800" dirty="0" smtClean="0">
                <a:latin typeface="Arial Rounded MT Bold" pitchFamily="34" charset="0"/>
              </a:rPr>
              <a:t> Protocol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B0F0"/>
                </a:solidFill>
                <a:latin typeface="Arial Rounded MT Bold" pitchFamily="34" charset="0"/>
              </a:rPr>
              <a:t>Part II</a:t>
            </a:r>
            <a:r>
              <a:rPr lang="en-US" sz="2800" dirty="0" smtClean="0">
                <a:latin typeface="Arial Rounded MT Bold" pitchFamily="34" charset="0"/>
              </a:rPr>
              <a:t>: Our Attack’s Description &amp;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I – Modern Crypto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2766" y="6019799"/>
            <a:ext cx="733864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657600"/>
            <a:ext cx="7626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1974: </a:t>
            </a:r>
            <a:r>
              <a:rPr lang="en-US" sz="2000" dirty="0" err="1" smtClean="0"/>
              <a:t>Merkle’s</a:t>
            </a:r>
            <a:r>
              <a:rPr lang="en-US" sz="2000" dirty="0" smtClean="0"/>
              <a:t> Key-</a:t>
            </a:r>
            <a:r>
              <a:rPr lang="en-US" sz="2000" dirty="0" err="1" smtClean="0"/>
              <a:t>Exch</a:t>
            </a:r>
            <a:r>
              <a:rPr lang="en-US" sz="2000" dirty="0" smtClean="0"/>
              <a:t> scheme </a:t>
            </a:r>
            <a:r>
              <a:rPr lang="en-US" sz="2000" dirty="0" smtClean="0">
                <a:ea typeface="DejaVu Sans" pitchFamily="34" charset="2"/>
                <a:cs typeface="DejaVu Sans" pitchFamily="34" charset="2"/>
              </a:rPr>
              <a:t>w/ </a:t>
            </a:r>
            <a:r>
              <a:rPr lang="en-US" sz="2000" b="1" dirty="0" smtClean="0">
                <a:solidFill>
                  <a:srgbClr val="0000FF"/>
                </a:solidFill>
                <a:latin typeface="Symbol"/>
                <a:ea typeface="DejaVu Sans" pitchFamily="34" charset="2"/>
                <a:cs typeface="DejaVu Sans" pitchFamily="34" charset="2"/>
                <a:sym typeface="Symbol"/>
              </a:rPr>
              <a:t></a:t>
            </a:r>
            <a:r>
              <a:rPr lang="en-US" sz="20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000" b="1" baseline="300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000" b="1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000" dirty="0" smtClean="0">
                <a:ea typeface="DejaVu Sans" pitchFamily="34" charset="2"/>
                <a:cs typeface="DejaVu Sans" pitchFamily="34" charset="2"/>
              </a:rPr>
              <a:t>security (using his puzzles)</a:t>
            </a:r>
          </a:p>
          <a:p>
            <a:r>
              <a:rPr lang="en-US" sz="2000" dirty="0" smtClean="0">
                <a:ea typeface="DejaVu Sans" pitchFamily="34" charset="2"/>
                <a:cs typeface="DejaVu Sans" pitchFamily="34" charset="2"/>
              </a:rPr>
              <a:t>               Could be formalized in Random Oracle Model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476690"/>
            <a:ext cx="708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1976: </a:t>
            </a:r>
            <a:r>
              <a:rPr lang="en-US" sz="2000" dirty="0" err="1" smtClean="0"/>
              <a:t>Diffie</a:t>
            </a:r>
            <a:r>
              <a:rPr lang="en-US" sz="2000" dirty="0" smtClean="0"/>
              <a:t>-Hellman’s Key-</a:t>
            </a:r>
            <a:r>
              <a:rPr lang="en-US" sz="2000" dirty="0" err="1" smtClean="0"/>
              <a:t>Exch</a:t>
            </a:r>
            <a:r>
              <a:rPr lang="en-US" sz="2000" dirty="0" smtClean="0"/>
              <a:t> scheme (related to discrete log)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555" y="5105400"/>
            <a:ext cx="5939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1978: </a:t>
            </a:r>
            <a:r>
              <a:rPr lang="en-US" sz="2000" dirty="0" err="1" smtClean="0"/>
              <a:t>Rivest</a:t>
            </a:r>
            <a:r>
              <a:rPr lang="en-US" sz="2000" dirty="0" smtClean="0"/>
              <a:t>-Shamir-</a:t>
            </a:r>
            <a:r>
              <a:rPr lang="en-US" sz="2000" dirty="0" err="1" smtClean="0"/>
              <a:t>Addleman</a:t>
            </a:r>
            <a:r>
              <a:rPr lang="en-US" sz="2000" dirty="0" smtClean="0"/>
              <a:t>  (related to factoring).</a:t>
            </a:r>
          </a:p>
          <a:p>
            <a:endParaRPr lang="en-US" sz="20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3267" y="3832086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" y="4648200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3267" y="5332413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Information\Academics\My Presentations\2009, August Crypto, Merkle Puzzles\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239126" cy="1762125"/>
          </a:xfrm>
          <a:prstGeom prst="rect">
            <a:avLst/>
          </a:prstGeom>
          <a:noFill/>
        </p:spPr>
      </p:pic>
      <p:pic>
        <p:nvPicPr>
          <p:cNvPr id="1032" name="Picture 8" descr="D:\Information\Academics\My Presentations\2009, August Crypto, Merkle Puzzles\rabin 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57400"/>
            <a:ext cx="695325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25498" y="6229290"/>
            <a:ext cx="567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During  80’: </a:t>
            </a:r>
            <a:r>
              <a:rPr lang="en-US" sz="2000" dirty="0" smtClean="0"/>
              <a:t>What are the </a:t>
            </a:r>
            <a:r>
              <a:rPr lang="en-US" sz="2000" i="1" dirty="0" smtClean="0"/>
              <a:t>minimal</a:t>
            </a:r>
            <a:r>
              <a:rPr lang="en-US" sz="2000" dirty="0" smtClean="0"/>
              <a:t> assumptions?...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1770" y="5865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0649" y="5638800"/>
            <a:ext cx="4637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1779: </a:t>
            </a:r>
            <a:r>
              <a:rPr lang="en-US" sz="2000" dirty="0" smtClean="0"/>
              <a:t>Rabin (exactly based on Factoring!)</a:t>
            </a:r>
          </a:p>
          <a:p>
            <a:endParaRPr lang="en-US" sz="2000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200" y="63992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II – Postmodern Crypto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2328" y="3711714"/>
            <a:ext cx="7148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80’--: </a:t>
            </a:r>
            <a:r>
              <a:rPr lang="en-US" sz="2000" dirty="0" smtClean="0"/>
              <a:t>One-way function effect.</a:t>
            </a:r>
          </a:p>
          <a:p>
            <a:r>
              <a:rPr lang="en-US" sz="2000" dirty="0" smtClean="0"/>
              <a:t>             </a:t>
            </a:r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: </a:t>
            </a:r>
            <a:r>
              <a:rPr lang="en-US" sz="2000" dirty="0" err="1" smtClean="0"/>
              <a:t>Priv</a:t>
            </a:r>
            <a:r>
              <a:rPr lang="en-US" sz="2000" dirty="0" smtClean="0"/>
              <a:t>-Key, Dig-Sign, ZK, PRG, PRF, PRP Commitments,…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933" y="4623137"/>
            <a:ext cx="8202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1989: </a:t>
            </a:r>
            <a:r>
              <a:rPr lang="en-US" sz="2000" dirty="0" err="1" smtClean="0"/>
              <a:t>Impagliazzo-Rudich</a:t>
            </a:r>
            <a:r>
              <a:rPr lang="en-US" sz="2000" dirty="0" smtClean="0"/>
              <a:t>   No “black-box way” to get Key-</a:t>
            </a:r>
            <a:r>
              <a:rPr lang="en-US" sz="2000" dirty="0" err="1" smtClean="0"/>
              <a:t>Exch</a:t>
            </a:r>
            <a:r>
              <a:rPr lang="en-US" sz="2000" dirty="0" smtClean="0"/>
              <a:t>  from OWF</a:t>
            </a:r>
          </a:p>
          <a:p>
            <a:r>
              <a:rPr lang="en-US" sz="2000" dirty="0" smtClean="0"/>
              <a:t>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Sim98, GKMRV00, GMR01, Fis02, HR04, HH09, KST99, GT00, </a:t>
            </a:r>
          </a:p>
          <a:p>
            <a:r>
              <a:rPr lang="en-US" sz="1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GGK03, HK05, LTW05, HHRS07,BMG07, BMG08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.....]</a:t>
            </a:r>
          </a:p>
        </p:txBody>
      </p:sp>
      <p:pic>
        <p:nvPicPr>
          <p:cNvPr id="1028" name="Picture 4" descr="D:\Information\Academics\My Presentations\2009, August Crypto, Merkle Puzzles\mine\rud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2271269" cy="1732917"/>
          </a:xfrm>
          <a:prstGeom prst="rect">
            <a:avLst/>
          </a:prstGeom>
          <a:noFill/>
        </p:spPr>
      </p:pic>
      <p:pic>
        <p:nvPicPr>
          <p:cNvPr id="1029" name="Picture 5" descr="D:\Information\Academics\My Presentations\2009, August Crypto, Merkle Puzzles\mine\imp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2065331" cy="17526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228600" y="38862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" y="4800600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" y="5921514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3904" y="5769114"/>
            <a:ext cx="678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Main Step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[IR89]: </a:t>
            </a:r>
          </a:p>
          <a:p>
            <a:r>
              <a:rPr lang="en-US" sz="2000" dirty="0" smtClean="0"/>
              <a:t>Break </a:t>
            </a:r>
            <a:r>
              <a:rPr lang="en-US" sz="2000" i="1" dirty="0" smtClean="0"/>
              <a:t>any</a:t>
            </a:r>
            <a:r>
              <a:rPr lang="en-US" sz="2000" dirty="0" smtClean="0"/>
              <a:t> Key-</a:t>
            </a:r>
            <a:r>
              <a:rPr lang="en-US" sz="2000" dirty="0" err="1" smtClean="0"/>
              <a:t>Exch</a:t>
            </a:r>
            <a:r>
              <a:rPr lang="en-US" sz="2000" dirty="0" smtClean="0"/>
              <a:t> in Random Oracle Model w/ </a:t>
            </a:r>
            <a:r>
              <a:rPr lang="en-US" sz="20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O</a:t>
            </a:r>
            <a:r>
              <a:rPr lang="en-US" sz="20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000" b="1" baseline="300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6</a:t>
            </a:r>
            <a:r>
              <a:rPr lang="en-US" sz="20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) </a:t>
            </a:r>
            <a:r>
              <a:rPr lang="en-US" sz="2000" dirty="0" smtClean="0"/>
              <a:t>queries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left to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190690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Left Open in [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IR89</a:t>
            </a:r>
            <a:r>
              <a:rPr lang="en-US" sz="2000" dirty="0" smtClean="0">
                <a:latin typeface="Arial Rounded MT Bold" pitchFamily="34" charset="0"/>
              </a:rPr>
              <a:t>] :</a:t>
            </a:r>
            <a:endParaRPr lang="en-US" sz="2000" dirty="0" smtClean="0"/>
          </a:p>
        </p:txBody>
      </p:sp>
      <p:sp>
        <p:nvSpPr>
          <p:cNvPr id="8" name="Left Brace 7"/>
          <p:cNvSpPr/>
          <p:nvPr/>
        </p:nvSpPr>
        <p:spPr>
          <a:xfrm>
            <a:off x="3451659" y="1828800"/>
            <a:ext cx="304800" cy="1143000"/>
          </a:xfrm>
          <a:prstGeom prst="leftBrace">
            <a:avLst>
              <a:gd name="adj1" fmla="val 2196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56459" y="2340114"/>
            <a:ext cx="4618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2)  Can we get </a:t>
            </a:r>
            <a:r>
              <a:rPr lang="en-US" sz="2000" b="1" dirty="0" smtClean="0">
                <a:solidFill>
                  <a:srgbClr val="0000FF"/>
                </a:solidFill>
                <a:latin typeface="Symbol"/>
                <a:ea typeface="DejaVu Sans" pitchFamily="34" charset="2"/>
                <a:cs typeface="DejaVu Sans" pitchFamily="34" charset="2"/>
                <a:sym typeface="Symbol"/>
              </a:rPr>
              <a:t></a:t>
            </a:r>
            <a:r>
              <a:rPr lang="en-US" sz="20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000" b="1" baseline="300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6</a:t>
            </a:r>
            <a:r>
              <a:rPr lang="en-US" sz="20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000" dirty="0" smtClean="0"/>
              <a:t> security from RO? </a:t>
            </a:r>
            <a:r>
              <a:rPr lang="en-US" sz="2600" b="1" dirty="0" smtClean="0">
                <a:solidFill>
                  <a:srgbClr val="C00000"/>
                </a:solidFill>
                <a:latin typeface="cmsy10"/>
              </a:rPr>
              <a:t>£</a:t>
            </a:r>
            <a:endParaRPr lang="en-US" sz="26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2076" y="1882914"/>
            <a:ext cx="5154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1)  Get weak-Key-</a:t>
            </a:r>
            <a:r>
              <a:rPr lang="en-US" sz="2000" dirty="0" err="1" smtClean="0"/>
              <a:t>Exch</a:t>
            </a:r>
            <a:r>
              <a:rPr lang="en-US" sz="2000" dirty="0" smtClean="0"/>
              <a:t> from OWF?  </a:t>
            </a:r>
            <a:r>
              <a:rPr lang="en-US" sz="2000" dirty="0" smtClean="0">
                <a:solidFill>
                  <a:srgbClr val="C00000"/>
                </a:solidFill>
                <a:latin typeface="msam1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[BIG08]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0" y="37338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2300" dirty="0" smtClean="0">
                <a:solidFill>
                  <a:srgbClr val="7030A0"/>
                </a:solidFill>
                <a:latin typeface="Arial Rounded MT Bold" pitchFamily="34" charset="0"/>
              </a:rPr>
              <a:t>Main </a:t>
            </a:r>
            <a:r>
              <a:rPr lang="en-US" sz="2300" dirty="0" err="1" smtClean="0">
                <a:solidFill>
                  <a:srgbClr val="7030A0"/>
                </a:solidFill>
                <a:latin typeface="Arial Rounded MT Bold" pitchFamily="34" charset="0"/>
              </a:rPr>
              <a:t>Thm</a:t>
            </a:r>
            <a:r>
              <a:rPr lang="en-US" sz="2300" dirty="0" smtClean="0">
                <a:solidFill>
                  <a:srgbClr val="7030A0"/>
                </a:solidFill>
                <a:latin typeface="Arial Rounded MT Bold" pitchFamily="34" charset="0"/>
              </a:rPr>
              <a:t>:</a:t>
            </a:r>
            <a:r>
              <a:rPr lang="en-US" sz="2300" dirty="0" smtClean="0">
                <a:latin typeface="Arial Rounded MT Bold" pitchFamily="34" charset="0"/>
              </a:rPr>
              <a:t> </a:t>
            </a:r>
            <a:r>
              <a:rPr lang="en-US" sz="23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cmsy10"/>
              </a:rPr>
              <a:t>8</a:t>
            </a:r>
            <a:r>
              <a:rPr lang="en-US" sz="2300" dirty="0" smtClean="0">
                <a:latin typeface="Arial Rounded MT Bold" pitchFamily="34" charset="0"/>
              </a:rPr>
              <a:t> Key-</a:t>
            </a:r>
            <a:r>
              <a:rPr lang="en-US" sz="2300" dirty="0" err="1" smtClean="0">
                <a:latin typeface="Arial Rounded MT Bold" pitchFamily="34" charset="0"/>
              </a:rPr>
              <a:t>Exch</a:t>
            </a:r>
            <a:r>
              <a:rPr lang="en-US" sz="2300" dirty="0" smtClean="0">
                <a:latin typeface="Arial Rounded MT Bold" pitchFamily="34" charset="0"/>
              </a:rPr>
              <a:t> protocol w/ </a:t>
            </a:r>
            <a:r>
              <a:rPr lang="en-US" sz="23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dirty="0" smtClean="0">
                <a:latin typeface="Arial Rounded MT Bold" pitchFamily="34" charset="0"/>
              </a:rPr>
              <a:t>queries to RO,</a:t>
            </a:r>
            <a:endParaRPr lang="en-US" sz="2300" dirty="0" smtClean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r>
              <a:rPr lang="en-US" sz="2300" dirty="0" smtClean="0">
                <a:latin typeface="cmsy10"/>
              </a:rPr>
              <a:t>        9</a:t>
            </a:r>
            <a:r>
              <a:rPr lang="en-US" sz="2300" dirty="0" smtClean="0">
                <a:latin typeface="Corbe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ADV</a:t>
            </a:r>
            <a:r>
              <a:rPr lang="en-US" sz="2300" b="1" dirty="0" smtClean="0">
                <a:latin typeface="Corbe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 Rounded MT Bold" pitchFamily="34" charset="0"/>
              </a:rPr>
              <a:t>asking</a:t>
            </a:r>
            <a:r>
              <a:rPr lang="en-US" sz="2300" dirty="0" smtClean="0">
                <a:latin typeface="Corbel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O</a:t>
            </a:r>
            <a:r>
              <a:rPr lang="en-US" sz="23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300" b="1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300" b="1" baseline="30000" dirty="0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300" b="1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300" dirty="0" smtClean="0">
                <a:latin typeface="Arial Rounded MT Bold" pitchFamily="34" charset="0"/>
              </a:rPr>
              <a:t> queries, </a:t>
            </a:r>
            <a:r>
              <a:rPr lang="en-US" sz="2300" dirty="0" smtClean="0">
                <a:solidFill>
                  <a:srgbClr val="003296"/>
                </a:solidFill>
                <a:latin typeface="cmr10" pitchFamily="34" charset="0"/>
              </a:rPr>
              <a:t>Pr</a:t>
            </a:r>
            <a:r>
              <a:rPr lang="en-US" sz="2300" dirty="0" smtClean="0">
                <a:solidFill>
                  <a:srgbClr val="003296"/>
                </a:solidFill>
              </a:rPr>
              <a:t>[</a:t>
            </a:r>
            <a:r>
              <a:rPr lang="en-US" sz="2300" b="1" dirty="0" smtClean="0">
                <a:solidFill>
                  <a:srgbClr val="003296"/>
                </a:solidFill>
                <a:latin typeface="cmr10" pitchFamily="34" charset="0"/>
              </a:rPr>
              <a:t>ADV</a:t>
            </a:r>
            <a:r>
              <a:rPr lang="en-US" sz="2300" dirty="0" smtClean="0">
                <a:solidFill>
                  <a:srgbClr val="003296"/>
                </a:solidFill>
                <a:latin typeface="cmr10" pitchFamily="34" charset="0"/>
              </a:rPr>
              <a:t> finds </a:t>
            </a:r>
            <a:r>
              <a:rPr lang="en-US" sz="2300" dirty="0" smtClean="0">
                <a:solidFill>
                  <a:srgbClr val="0070C0"/>
                </a:solidFill>
                <a:latin typeface="cmr10" pitchFamily="34" charset="0"/>
                <a:cs typeface="Arial" pitchFamily="34" charset="0"/>
              </a:rPr>
              <a:t>key</a:t>
            </a:r>
            <a:r>
              <a:rPr lang="en-US" sz="2300" dirty="0" smtClean="0">
                <a:solidFill>
                  <a:srgbClr val="003296"/>
                </a:solidFill>
              </a:rPr>
              <a:t>] </a:t>
            </a:r>
            <a:r>
              <a:rPr lang="en-US" sz="2300" dirty="0" smtClean="0">
                <a:solidFill>
                  <a:srgbClr val="003296"/>
                </a:solidFill>
                <a:latin typeface="cmsy10"/>
              </a:rPr>
              <a:t>¼</a:t>
            </a:r>
            <a:r>
              <a:rPr lang="en-US" sz="2300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300" dirty="0">
              <a:solidFill>
                <a:srgbClr val="003296"/>
              </a:solidFill>
              <a:latin typeface="Arial Rounded MT Bold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0" y="5410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2200" dirty="0" err="1" smtClean="0">
                <a:solidFill>
                  <a:srgbClr val="7030A0"/>
                </a:solidFill>
                <a:latin typeface="Arial Rounded MT Bold" pitchFamily="34" charset="0"/>
              </a:rPr>
              <a:t>Cor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 :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Merkle’s</a:t>
            </a:r>
            <a:r>
              <a:rPr lang="en-US" sz="2200" dirty="0" smtClean="0">
                <a:latin typeface="Arial Rounded MT Bold" pitchFamily="34" charset="0"/>
              </a:rPr>
              <a:t> scheme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[’74]</a:t>
            </a:r>
            <a:r>
              <a:rPr lang="en-US" sz="2200" dirty="0" smtClean="0">
                <a:latin typeface="Arial Rounded MT Bold" pitchFamily="34" charset="0"/>
              </a:rPr>
              <a:t> is optimal in OR model.</a:t>
            </a:r>
          </a:p>
          <a:p>
            <a:pPr marL="438150" indent="-319088">
              <a:buClr>
                <a:schemeClr val="accent1"/>
              </a:buClr>
              <a:buSzPct val="80000"/>
            </a:pPr>
            <a:r>
              <a:rPr lang="en-US" sz="2200" dirty="0" smtClean="0">
                <a:latin typeface="Arial Rounded MT Bold" pitchFamily="34" charset="0"/>
              </a:rPr>
              <a:t>           Also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[BIG08]</a:t>
            </a:r>
            <a:r>
              <a:rPr lang="en-US" sz="2200" dirty="0" smtClean="0">
                <a:latin typeface="Arial Rounded MT Bold" pitchFamily="34" charset="0"/>
              </a:rPr>
              <a:t> is optimal (using exp-hard OWF).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4667" y="2422168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771106" y="1713706"/>
            <a:ext cx="381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658394" y="3047206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600" y="3962400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" y="5638800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438400" y="1447800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mr10"/>
                <a:ea typeface="DejaVu Sans" pitchFamily="34" charset="2"/>
                <a:cs typeface="DejaVu Sans" pitchFamily="34" charset="2"/>
              </a:rPr>
              <a:t>Alice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mr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486400" y="1447800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mr10"/>
                <a:ea typeface="DejaVu Sans" pitchFamily="34" charset="2"/>
                <a:cs typeface="DejaVu Sans" pitchFamily="34" charset="2"/>
              </a:rPr>
              <a:t>Bob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mr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62400" y="4038600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marR="0" lvl="0" indent="-1200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key </a:t>
            </a:r>
            <a:r>
              <a:rPr lang="en-US" sz="2400" dirty="0" smtClean="0">
                <a:solidFill>
                  <a:srgbClr val="0000FF"/>
                </a:solidFill>
                <a:ea typeface="DejaVu Sans" pitchFamily="34" charset="2"/>
                <a:cs typeface="DejaVu Sans" pitchFamily="34" charset="2"/>
              </a:rPr>
              <a:t>=</a:t>
            </a:r>
            <a:r>
              <a:rPr lang="en-US" sz="2400" dirty="0" smtClean="0">
                <a:solidFill>
                  <a:srgbClr val="0000FF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j</a:t>
            </a:r>
            <a:endParaRPr kumimoji="0" lang="en-US" sz="2400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mmi10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295400" y="1905000"/>
            <a:ext cx="464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Pick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2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1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,…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at rand </a:t>
            </a:r>
            <a:endParaRPr lang="en-US" sz="2200" baseline="-25000" dirty="0" smtClean="0">
              <a:latin typeface="DejaVu Sans"/>
              <a:ea typeface="DejaVu Sans" pitchFamily="34" charset="2"/>
              <a:cs typeface="DejaVu Sans" pitchFamily="34" charset="2"/>
            </a:endParaRPr>
          </a:p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Put 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i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in </a:t>
            </a:r>
            <a:r>
              <a:rPr lang="en-US" sz="2200" dirty="0" smtClean="0">
                <a:solidFill>
                  <a:srgbClr val="C0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puzzle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P</a:t>
            </a:r>
            <a:r>
              <a:rPr lang="en-US" sz="22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i</a:t>
            </a:r>
          </a:p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Sent             to 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089" y="4702314"/>
            <a:ext cx="5510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Puzzles  :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Solving a </a:t>
            </a:r>
            <a:r>
              <a:rPr lang="en-US" sz="2200" dirty="0" smtClean="0">
                <a:solidFill>
                  <a:srgbClr val="C00000"/>
                </a:solidFill>
              </a:rPr>
              <a:t>fixed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sz="2200" baseline="-25000" dirty="0" smtClean="0">
                <a:solidFill>
                  <a:srgbClr val="0070C0"/>
                </a:solidFill>
                <a:latin typeface="cmmi10" pitchFamily="34" charset="0"/>
              </a:rPr>
              <a:t>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takes time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n</a:t>
            </a:r>
            <a:r>
              <a:rPr lang="en-US" sz="2200" baseline="30000" dirty="0" smtClean="0">
                <a:solidFill>
                  <a:srgbClr val="0070C0"/>
                </a:solidFill>
                <a:latin typeface="cmmi10" pitchFamily="34" charset="0"/>
              </a:rPr>
              <a:t>2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Solving a </a:t>
            </a:r>
            <a:r>
              <a:rPr lang="en-US" sz="2200" dirty="0" smtClean="0">
                <a:solidFill>
                  <a:srgbClr val="C00000"/>
                </a:solidFill>
              </a:rPr>
              <a:t>random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</a:rPr>
              <a:t>j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takes time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n</a:t>
            </a:r>
            <a:endParaRPr lang="en-US" sz="2200" dirty="0" smtClean="0">
              <a:latin typeface="cmmi1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581400" y="2667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/>
          <p:cNvSpPr txBox="1">
            <a:spLocks/>
          </p:cNvSpPr>
          <p:nvPr/>
        </p:nvSpPr>
        <p:spPr>
          <a:xfrm>
            <a:off x="5105400" y="1905000"/>
            <a:ext cx="464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indent="-1200150">
              <a:spcBef>
                <a:spcPct val="20000"/>
              </a:spcBef>
              <a:defRPr/>
            </a:pPr>
            <a:endParaRPr lang="en-US" sz="220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Take the puzzles</a:t>
            </a:r>
          </a:p>
          <a:p>
            <a:pPr marL="1200150" indent="-1200150">
              <a:spcBef>
                <a:spcPct val="20000"/>
              </a:spcBef>
              <a:buFont typeface="DejaVu Sans" pitchFamily="34" charset="2"/>
              <a:buChar char=" "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from Alice</a:t>
            </a:r>
            <a:endParaRPr lang="en-US" sz="2200" baseline="-25000" dirty="0" smtClean="0">
              <a:latin typeface="DejaVu Sans"/>
              <a:ea typeface="DejaVu Sans" pitchFamily="34" charset="2"/>
              <a:cs typeface="DejaVu Sans" pitchFamily="34" charset="2"/>
            </a:endParaRPr>
          </a:p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Solve a </a:t>
            </a:r>
            <a:r>
              <a:rPr lang="en-US" sz="2200" dirty="0" smtClean="0">
                <a:solidFill>
                  <a:srgbClr val="C0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random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P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j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to get 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j</a:t>
            </a:r>
            <a:endParaRPr lang="en-US" sz="2200" baseline="-25000" dirty="0" smtClean="0">
              <a:solidFill>
                <a:srgbClr val="0070C0"/>
              </a:solidFill>
              <a:latin typeface="cmmi10" pitchFamily="34" charset="0"/>
              <a:ea typeface="DejaVu Sans" pitchFamily="34" charset="2"/>
              <a:cs typeface="DejaVu Sans" pitchFamily="34" charset="2"/>
            </a:endParaRPr>
          </a:p>
          <a:p>
            <a:pPr marL="1200150" indent="-1200150">
              <a:spcBef>
                <a:spcPct val="20000"/>
              </a:spcBef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Send    to Alice.</a:t>
            </a:r>
          </a:p>
          <a:p>
            <a:pPr marL="1200150" indent="-1200150">
              <a:spcBef>
                <a:spcPct val="20000"/>
              </a:spcBef>
              <a:buFont typeface="DejaVu Sans" pitchFamily="34" charset="2"/>
              <a:buChar char=" "/>
              <a:defRPr/>
            </a:pPr>
            <a:endParaRPr lang="en-US" sz="220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693313"/>
            <a:ext cx="111601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P</a:t>
            </a:r>
            <a:r>
              <a:rPr lang="en-US" sz="22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1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,…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P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endParaRPr lang="en-US" sz="2200" dirty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0208" y="3505200"/>
            <a:ext cx="30008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j</a:t>
            </a:r>
            <a:endParaRPr lang="en-US" sz="2200" dirty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2693313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P</a:t>
            </a:r>
            <a:r>
              <a:rPr lang="en-US" sz="22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1</a:t>
            </a:r>
            <a:r>
              <a:rPr lang="en-US" sz="22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,…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P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5920208" y="3505200"/>
            <a:ext cx="300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j</a:t>
            </a:r>
            <a:endParaRPr lang="en-US" sz="2200" dirty="0">
              <a:solidFill>
                <a:srgbClr val="0070C0"/>
              </a:solidFill>
              <a:latin typeface="cmmi10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6200" y="1905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57400" y="3276600"/>
            <a:ext cx="1905000" cy="9474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257802" y="3962400"/>
            <a:ext cx="609598" cy="3047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0089" y="5562600"/>
            <a:ext cx="827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w/ Random Oracle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H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    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</a:rPr>
              <a:t>P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</a:rPr>
              <a:t>j</a:t>
            </a:r>
            <a:r>
              <a:rPr lang="en-US" sz="2200" dirty="0" smtClean="0">
                <a:solidFill>
                  <a:srgbClr val="0070C0"/>
                </a:solidFill>
              </a:rPr>
              <a:t> =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H</a:t>
            </a:r>
            <a:r>
              <a:rPr lang="en-US" sz="2200" dirty="0" smtClean="0">
                <a:solidFill>
                  <a:srgbClr val="0070C0"/>
                </a:solidFill>
                <a:latin typeface="Corbel"/>
              </a:rPr>
              <a:t>(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</a:rPr>
              <a:t>k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</a:rPr>
              <a:t>j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Choose </a:t>
            </a:r>
            <a:r>
              <a:rPr lang="en-US" sz="2200" dirty="0" err="1" smtClean="0">
                <a:solidFill>
                  <a:srgbClr val="0070C0"/>
                </a:solidFill>
                <a:latin typeface="cmmi10" pitchFamily="34" charset="0"/>
              </a:rPr>
              <a:t>k</a:t>
            </a:r>
            <a:r>
              <a:rPr lang="en-US" sz="2200" baseline="-25000" dirty="0" err="1" smtClean="0">
                <a:solidFill>
                  <a:srgbClr val="0070C0"/>
                </a:solidFill>
                <a:latin typeface="cmmi10" pitchFamily="34" charset="0"/>
              </a:rPr>
              <a:t>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where </a:t>
            </a:r>
            <a:r>
              <a:rPr lang="en-US" sz="2200" dirty="0" smtClean="0">
                <a:solidFill>
                  <a:srgbClr val="0070C0"/>
                </a:solidFill>
              </a:rPr>
              <a:t>|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S</a:t>
            </a:r>
            <a:r>
              <a:rPr lang="en-US" sz="2200" dirty="0" smtClean="0">
                <a:solidFill>
                  <a:srgbClr val="0070C0"/>
                </a:solidFill>
              </a:rPr>
              <a:t>| = 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n</a:t>
            </a:r>
            <a:r>
              <a:rPr lang="en-US" sz="2200" baseline="30000" dirty="0" smtClean="0">
                <a:solidFill>
                  <a:srgbClr val="0070C0"/>
                </a:solidFill>
                <a:latin typeface="cmmi10" pitchFamily="34" charset="0"/>
              </a:rPr>
              <a:t>2</a:t>
            </a:r>
            <a:r>
              <a:rPr lang="en-US" sz="2200" dirty="0" smtClean="0">
                <a:solidFill>
                  <a:srgbClr val="0070C0"/>
                </a:solidFill>
                <a:latin typeface="cmmi10" pitchFamily="34" charset="0"/>
              </a:rPr>
              <a:t> 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72390" y="3581400"/>
            <a:ext cx="8991600" cy="11430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4"/>
          <p:cNvSpPr txBox="1">
            <a:spLocks/>
          </p:cNvSpPr>
          <p:nvPr/>
        </p:nvSpPr>
        <p:spPr>
          <a:xfrm>
            <a:off x="76200" y="3657600"/>
            <a:ext cx="9296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Main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Thm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: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sy10"/>
                <a:ea typeface="DejaVu Sans" pitchFamily="34" charset="2"/>
                <a:cs typeface="DejaVu Sans" pitchFamily="34" charset="2"/>
              </a:rPr>
              <a:t>8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-query protocol,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sy10"/>
                <a:ea typeface="DejaVu Sans" pitchFamily="34" charset="2"/>
                <a:cs typeface="DejaVu Sans" pitchFamily="34" charset="2"/>
              </a:rPr>
              <a:t>9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(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400" baseline="30000" dirty="0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-query Eve </a:t>
            </a:r>
            <a:r>
              <a:rPr lang="en-US" sz="24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s.t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		            </a:t>
            </a:r>
            <a:r>
              <a:rPr lang="en-US" sz="24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[ </a:t>
            </a:r>
            <a:r>
              <a:rPr lang="en-US" sz="24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400" baseline="-25000" dirty="0" err="1" smtClean="0">
                <a:solidFill>
                  <a:srgbClr val="0000FF"/>
                </a:solidFill>
                <a:latin typeface="cmmi10"/>
                <a:ea typeface="DejaVu Sans" pitchFamily="34" charset="2"/>
                <a:cs typeface="DejaVu Sans" pitchFamily="34" charset="2"/>
              </a:rPr>
              <a:t>EVE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= </a:t>
            </a:r>
            <a:r>
              <a:rPr lang="en-US" sz="2400" dirty="0" smtClean="0">
                <a:solidFill>
                  <a:srgbClr val="0000FF"/>
                </a:solidFill>
                <a:ea typeface="DejaVu Sans" pitchFamily="34" charset="2"/>
                <a:cs typeface="DejaVu Sans" pitchFamily="34" charset="2"/>
              </a:rPr>
              <a:t>key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] </a:t>
            </a:r>
            <a:r>
              <a:rPr lang="en-US" sz="2400" dirty="0" smtClean="0">
                <a:solidFill>
                  <a:srgbClr val="0000FF"/>
                </a:solidFill>
                <a:latin typeface="cmsy10"/>
                <a:ea typeface="DejaVu Sans" pitchFamily="34" charset="2"/>
                <a:cs typeface="DejaVu Sans" pitchFamily="34" charset="2"/>
              </a:rPr>
              <a:t>¼</a:t>
            </a: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mr10"/>
                <a:ea typeface="DejaVu Sans" pitchFamily="34" charset="2"/>
                <a:cs typeface="DejaVu Sans" pitchFamily="34" charset="2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6248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fact: The Latter is </a:t>
            </a:r>
            <a:r>
              <a:rPr lang="en-US" dirty="0" err="1" smtClean="0"/>
              <a:t>Merkle’s</a:t>
            </a:r>
            <a:r>
              <a:rPr lang="en-US" dirty="0" smtClean="0"/>
              <a:t> original scheme (not published) and the puzzles above are only “similar” to his  actual puzzle scheme published in ‘78….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3906 -0.0018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47778 -0.0645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2" grpId="0" animBg="1"/>
      <p:bldP spid="22" grpId="1" animBg="1"/>
      <p:bldP spid="23" grpId="0" animBg="1"/>
      <p:bldP spid="23" grpId="1" animBg="1"/>
      <p:bldP spid="25" grpId="0"/>
      <p:bldP spid="26" grpId="0"/>
      <p:bldP spid="35" grpId="0"/>
      <p:bldP spid="36" grpId="2" animBg="1"/>
      <p:bldP spid="37" grpId="2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Arial Rounded MT Bold" pitchFamily="34" charset="0"/>
              </a:rPr>
              <a:t>Part I:  Some History and </a:t>
            </a:r>
            <a:r>
              <a:rPr lang="en-US" sz="2800" dirty="0" err="1" smtClean="0">
                <a:solidFill>
                  <a:srgbClr val="FFC000"/>
                </a:solidFill>
                <a:latin typeface="Arial Rounded MT Bold" pitchFamily="34" charset="0"/>
              </a:rPr>
              <a:t>Merkle’s</a:t>
            </a:r>
            <a:r>
              <a:rPr lang="en-US" sz="2800" dirty="0" smtClean="0">
                <a:solidFill>
                  <a:srgbClr val="FFC000"/>
                </a:solidFill>
                <a:latin typeface="Arial Rounded MT Bold" pitchFamily="34" charset="0"/>
              </a:rPr>
              <a:t> Protocol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 Rounded MT Bold" pitchFamily="34" charset="0"/>
              </a:rPr>
              <a:t>Part II</a:t>
            </a:r>
            <a:r>
              <a:rPr lang="en-US" sz="2800" dirty="0" smtClean="0">
                <a:latin typeface="Arial Rounded MT Bold" pitchFamily="34" charset="0"/>
              </a:rPr>
              <a:t>: Our Attack’s Description &amp;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5105400" y="838200"/>
            <a:ext cx="4800600" cy="2590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Intro to Attack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-76200" y="1447800"/>
            <a:ext cx="9220200" cy="5791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: Alice’s view :  (Bob’s view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 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is similar)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sz="210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          </a:t>
            </a:r>
            <a:r>
              <a:rPr lang="en-US" sz="2100" dirty="0" err="1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rand</a:t>
            </a:r>
            <a:r>
              <a:rPr lang="en-US" sz="21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+ {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m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1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,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m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…} +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(her oracle queries)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output same keys </a:t>
            </a:r>
            <a:r>
              <a:rPr lang="en-US" sz="2100" dirty="0" smtClean="0">
                <a:latin typeface="cmsy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    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 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and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are </a:t>
            </a:r>
            <a:r>
              <a:rPr lang="en-US" sz="2100" dirty="0" smtClean="0">
                <a:solidFill>
                  <a:srgbClr val="C00000"/>
                </a:solidFill>
                <a:ea typeface="DejaVu Sans" pitchFamily="34" charset="2"/>
                <a:cs typeface="DejaVu Sans" pitchFamily="34" charset="2"/>
              </a:rPr>
              <a:t>correlated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Eve’s view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: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    </a:t>
            </a:r>
            <a:r>
              <a:rPr lang="en-US" sz="2100" dirty="0" err="1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rand</a:t>
            </a:r>
            <a:r>
              <a:rPr lang="en-US" sz="21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 +  </a:t>
            </a:r>
            <a:r>
              <a:rPr lang="en-US" sz="2100" noProof="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{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m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1</a:t>
            </a:r>
            <a:r>
              <a:rPr lang="en-US" sz="2100" noProof="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,</a:t>
            </a:r>
            <a:r>
              <a:rPr lang="en-US" sz="2100" noProof="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m</a:t>
            </a:r>
            <a:r>
              <a:rPr lang="en-US" sz="2100" baseline="-25000" noProof="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100" noProof="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…} + </a:t>
            </a:r>
            <a:r>
              <a:rPr lang="en-US" sz="2100" noProof="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noProof="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noProof="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noProof="0" dirty="0" smtClean="0">
                <a:ea typeface="DejaVu Sans" pitchFamily="34" charset="2"/>
                <a:cs typeface="DejaVu Sans" pitchFamily="34" charset="2"/>
              </a:rPr>
              <a:t>(her oracle queries)</a:t>
            </a:r>
            <a:endParaRPr kumimoji="0" lang="en-US" sz="21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DejaVu Sans" pitchFamily="34" charset="2"/>
              <a:cs typeface="DejaVu Sans" pitchFamily="34" charset="2"/>
            </a:endParaRPr>
          </a:p>
          <a:p>
            <a:pPr marL="438912" indent="-32004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Hope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: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contains all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 the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cor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DejaVu Sans" pitchFamily="34" charset="2"/>
                <a:cs typeface="DejaVu Sans" pitchFamily="34" charset="2"/>
              </a:rPr>
              <a:t> between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and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:          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|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) , 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|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)  </a:t>
            </a:r>
            <a:r>
              <a:rPr lang="en-US" sz="21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¼ </a:t>
            </a:r>
            <a:r>
              <a:rPr lang="en-US" sz="2100" dirty="0" err="1" smtClean="0">
                <a:ea typeface="DejaVu Sans" pitchFamily="34" charset="2"/>
                <a:cs typeface="DejaVu Sans" pitchFamily="34" charset="2"/>
              </a:rPr>
              <a:t>indep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 </a:t>
            </a:r>
            <a:endParaRPr lang="en-US" sz="2100" dirty="0" smtClean="0">
              <a:solidFill>
                <a:srgbClr val="0070C0"/>
              </a:solidFill>
              <a:ea typeface="DejaVu Sans" pitchFamily="34" charset="2"/>
              <a:cs typeface="DejaVu Sans" pitchFamily="34" charset="2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           then if Eve samples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A’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conditioned on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latin typeface="Corbel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latin typeface="cmsy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[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’  =  </a:t>
            </a:r>
            <a:r>
              <a:rPr lang="en-US" sz="21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1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]  =  </a:t>
            </a:r>
            <a:r>
              <a:rPr lang="en-US" sz="2100" dirty="0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Pr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[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  =  </a:t>
            </a:r>
            <a:r>
              <a:rPr lang="en-US" sz="21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k</a:t>
            </a:r>
            <a:r>
              <a:rPr lang="en-US" sz="2100" baseline="-25000" dirty="0" err="1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]</a:t>
            </a:r>
            <a:endParaRPr lang="en-US" sz="2100" dirty="0" smtClean="0">
              <a:solidFill>
                <a:srgbClr val="0070C0"/>
              </a:solidFill>
              <a:ea typeface="DejaVu Sans" pitchFamily="34" charset="2"/>
              <a:cs typeface="DejaVu Sans" pitchFamily="34" charset="2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One Idea : Ask the whole oracle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H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! (bad: 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100" baseline="30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queries)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100" dirty="0" smtClean="0">
                <a:solidFill>
                  <a:srgbClr val="FF0000"/>
                </a:solidFill>
                <a:ea typeface="DejaVu Sans" pitchFamily="34" charset="2"/>
                <a:cs typeface="DejaVu Sans" pitchFamily="34" charset="2"/>
              </a:rPr>
              <a:t>Our Attack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: (1) :  If  (*)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Å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baseline="-25000" dirty="0" smtClean="0">
                <a:solidFill>
                  <a:srgbClr val="0070C0"/>
                </a:solidFill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½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baseline="-25000" dirty="0" smtClean="0">
                <a:latin typeface="DejaVu Sans"/>
                <a:ea typeface="DejaVu Sans" pitchFamily="34" charset="2"/>
                <a:cs typeface="DejaVu Sans" pitchFamily="34" charset="2"/>
              </a:rPr>
              <a:t>  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hold </a:t>
            </a:r>
            <a:r>
              <a:rPr lang="en-US" sz="2100" dirty="0" smtClean="0">
                <a:latin typeface="cmsy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make 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|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) , 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|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)  </a:t>
            </a:r>
            <a:r>
              <a:rPr lang="en-US" sz="21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¼ </a:t>
            </a:r>
            <a:r>
              <a:rPr lang="en-US" sz="2100" dirty="0" err="1" smtClean="0">
                <a:ea typeface="DejaVu Sans" pitchFamily="34" charset="2"/>
                <a:cs typeface="DejaVu Sans" pitchFamily="34" charset="2"/>
              </a:rPr>
              <a:t>indep</a:t>
            </a:r>
            <a:endParaRPr lang="en-US" sz="2100" dirty="0" smtClean="0">
              <a:ea typeface="DejaVu Sans" pitchFamily="34" charset="2"/>
              <a:cs typeface="DejaVu Sans" pitchFamily="34" charset="2"/>
            </a:endParaRP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                             (2) :  make (*)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Å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B</a:t>
            </a:r>
            <a:r>
              <a:rPr lang="en-US" sz="2100" baseline="-25000" dirty="0" smtClean="0">
                <a:solidFill>
                  <a:srgbClr val="0070C0"/>
                </a:solidFill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sy10"/>
                <a:ea typeface="DejaVu Sans" pitchFamily="34" charset="2"/>
                <a:cs typeface="DejaVu Sans" pitchFamily="34" charset="2"/>
              </a:rPr>
              <a:t>½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Q</a:t>
            </a:r>
            <a:r>
              <a:rPr lang="en-US" sz="2100" baseline="-25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baseline="-25000" dirty="0" smtClean="0">
                <a:solidFill>
                  <a:srgbClr val="0070C0"/>
                </a:solidFill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baseline="-25000" dirty="0" smtClean="0">
                <a:latin typeface="DejaVu Sans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100" i="1" dirty="0" smtClean="0">
                <a:ea typeface="DejaVu Sans" pitchFamily="34" charset="2"/>
                <a:cs typeface="DejaVu Sans" pitchFamily="34" charset="2"/>
              </a:rPr>
              <a:t>always hold 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by only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O</a:t>
            </a:r>
            <a:r>
              <a:rPr lang="en-US" sz="2100" dirty="0" smtClean="0">
                <a:solidFill>
                  <a:srgbClr val="0070C0"/>
                </a:solidFill>
                <a:latin typeface="Corbel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100" baseline="30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2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queries.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1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DejaVu Sans" pitchFamily="34" charset="2"/>
                <a:cs typeface="Arial" pitchFamily="34" charset="0"/>
              </a:rPr>
              <a:t>[IR89]: (1) </a:t>
            </a:r>
            <a:r>
              <a:rPr lang="en-US" sz="2100" dirty="0" smtClean="0">
                <a:latin typeface="Arial" pitchFamily="34" charset="0"/>
                <a:ea typeface="DejaVu Sans" pitchFamily="34" charset="2"/>
                <a:cs typeface="Arial" pitchFamily="34" charset="0"/>
              </a:rPr>
              <a:t>if 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(*)  </a:t>
            </a:r>
            <a:r>
              <a:rPr lang="en-US" sz="2100" dirty="0" smtClean="0">
                <a:latin typeface="cmsy10"/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“</a:t>
            </a:r>
            <a:r>
              <a:rPr lang="en-US" sz="2100" dirty="0" err="1" smtClean="0">
                <a:solidFill>
                  <a:srgbClr val="0070C0"/>
                </a:solidFill>
                <a:latin typeface="cmr10" pitchFamily="34" charset="0"/>
                <a:ea typeface="DejaVu Sans" pitchFamily="34" charset="2"/>
                <a:cs typeface="DejaVu Sans" pitchFamily="34" charset="2"/>
              </a:rPr>
              <a:t>Cor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A 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|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  ,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 B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 |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) =</a:t>
            </a:r>
            <a:r>
              <a:rPr lang="en-US" sz="2100" dirty="0" smtClean="0">
                <a:solidFill>
                  <a:srgbClr val="0070C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0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”  or  “a </a:t>
            </a:r>
            <a:r>
              <a:rPr lang="en-US" sz="2100" dirty="0" err="1" smtClean="0">
                <a:ea typeface="DejaVu Sans" pitchFamily="34" charset="2"/>
                <a:cs typeface="DejaVu Sans" pitchFamily="34" charset="2"/>
              </a:rPr>
              <a:t>pot.func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” increases.</a:t>
            </a:r>
          </a:p>
          <a:p>
            <a:pPr marL="438912" lvl="0" indent="-32004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                     (2) make (*) hold with 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O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1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n</a:t>
            </a:r>
            <a:r>
              <a:rPr lang="en-US" sz="2100" baseline="30000" dirty="0" smtClean="0">
                <a:solidFill>
                  <a:srgbClr val="0070C0"/>
                </a:solidFill>
                <a:latin typeface="cmmi10" pitchFamily="34" charset="0"/>
                <a:ea typeface="DejaVu Sans" pitchFamily="34" charset="2"/>
                <a:cs typeface="DejaVu Sans" pitchFamily="34" charset="2"/>
              </a:rPr>
              <a:t>6</a:t>
            </a:r>
            <a:r>
              <a:rPr lang="en-US" sz="2100" dirty="0" smtClean="0">
                <a:solidFill>
                  <a:srgbClr val="0070C0"/>
                </a:solidFill>
                <a:ea typeface="DejaVu Sans" pitchFamily="34" charset="2"/>
                <a:cs typeface="DejaVu Sans" pitchFamily="34" charset="2"/>
              </a:rPr>
              <a:t>)</a:t>
            </a:r>
            <a:r>
              <a:rPr lang="en-US" sz="2100" dirty="0" smtClean="0">
                <a:ea typeface="DejaVu Sans" pitchFamily="34" charset="2"/>
                <a:cs typeface="DejaVu Sans" pitchFamily="34" charset="2"/>
              </a:rPr>
              <a:t> queries.   </a:t>
            </a:r>
          </a:p>
        </p:txBody>
      </p:sp>
      <p:grpSp>
        <p:nvGrpSpPr>
          <p:cNvPr id="13" name="Group 7"/>
          <p:cNvGrpSpPr/>
          <p:nvPr/>
        </p:nvGrpSpPr>
        <p:grpSpPr>
          <a:xfrm>
            <a:off x="5410200" y="990600"/>
            <a:ext cx="4114800" cy="1752600"/>
            <a:chOff x="5334000" y="914400"/>
            <a:chExt cx="4114800" cy="1752600"/>
          </a:xfrm>
        </p:grpSpPr>
        <p:sp>
          <p:nvSpPr>
            <p:cNvPr id="14" name="Text Placeholder 4"/>
            <p:cNvSpPr txBox="1">
              <a:spLocks/>
            </p:cNvSpPr>
            <p:nvPr/>
          </p:nvSpPr>
          <p:spPr>
            <a:xfrm>
              <a:off x="5334000" y="1428750"/>
              <a:ext cx="10668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200150" marR="0" lvl="0" indent="-12001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mr10"/>
                  <a:ea typeface="DejaVu Sans" pitchFamily="34" charset="2"/>
                  <a:cs typeface="DejaVu Sans" pitchFamily="34" charset="2"/>
                </a:rPr>
                <a:t>Alice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r10"/>
                <a:ea typeface="DejaVu Sans" pitchFamily="34" charset="2"/>
                <a:cs typeface="DejaVu Sans" pitchFamily="34" charset="2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flipV="1">
              <a:off x="6324600" y="1657351"/>
              <a:ext cx="2057400" cy="1523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Left Arrow 16"/>
            <p:cNvSpPr/>
            <p:nvPr/>
          </p:nvSpPr>
          <p:spPr>
            <a:xfrm flipV="1">
              <a:off x="6324600" y="2266951"/>
              <a:ext cx="2057400" cy="1523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Arrow 17"/>
            <p:cNvSpPr/>
            <p:nvPr/>
          </p:nvSpPr>
          <p:spPr>
            <a:xfrm rot="10800000" flipV="1">
              <a:off x="6324600" y="1962150"/>
              <a:ext cx="2057400" cy="1523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5943600" y="2209800"/>
              <a:ext cx="6096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200150" marR="0" lvl="0" indent="-12001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dirty="0" smtClean="0">
                  <a:solidFill>
                    <a:srgbClr val="0000FF"/>
                  </a:solidFill>
                  <a:latin typeface="cmmi10"/>
                  <a:ea typeface="DejaVu Sans" pitchFamily="34" charset="2"/>
                  <a:cs typeface="DejaVu Sans" pitchFamily="34" charset="2"/>
                </a:rPr>
                <a:t>k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mmi10"/>
                  <a:ea typeface="DejaVu Sans" pitchFamily="34" charset="2"/>
                  <a:cs typeface="DejaVu Sans" pitchFamily="34" charset="2"/>
                </a:rPr>
                <a:t>A</a:t>
              </a:r>
              <a:endParaRPr kumimoji="0" lang="en-US" sz="2400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endParaRPr>
            </a:p>
          </p:txBody>
        </p:sp>
        <p:sp>
          <p:nvSpPr>
            <p:cNvPr id="20" name="Text Placeholder 4"/>
            <p:cNvSpPr txBox="1">
              <a:spLocks/>
            </p:cNvSpPr>
            <p:nvPr/>
          </p:nvSpPr>
          <p:spPr>
            <a:xfrm>
              <a:off x="8458200" y="2209800"/>
              <a:ext cx="6096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200150" marR="0" lvl="0" indent="-12001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dirty="0" err="1" smtClean="0">
                  <a:solidFill>
                    <a:srgbClr val="0000FF"/>
                  </a:solidFill>
                  <a:latin typeface="cmmi10"/>
                  <a:ea typeface="DejaVu Sans" pitchFamily="34" charset="2"/>
                  <a:cs typeface="DejaVu Sans" pitchFamily="34" charset="2"/>
                </a:rPr>
                <a:t>k</a:t>
              </a:r>
              <a:r>
                <a:rPr lang="en-US" sz="2400" baseline="-25000" dirty="0" err="1" smtClean="0">
                  <a:solidFill>
                    <a:srgbClr val="0000FF"/>
                  </a:solidFill>
                  <a:latin typeface="cmmi10"/>
                  <a:ea typeface="DejaVu Sans" pitchFamily="34" charset="2"/>
                  <a:cs typeface="DejaVu Sans" pitchFamily="34" charset="2"/>
                </a:rPr>
                <a:t>B</a:t>
              </a:r>
              <a:endParaRPr kumimoji="0" lang="en-US" sz="2400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endParaRPr>
            </a:p>
          </p:txBody>
        </p:sp>
        <p:grpSp>
          <p:nvGrpSpPr>
            <p:cNvPr id="21" name="Group 24"/>
            <p:cNvGrpSpPr/>
            <p:nvPr/>
          </p:nvGrpSpPr>
          <p:grpSpPr>
            <a:xfrm>
              <a:off x="7086600" y="914400"/>
              <a:ext cx="662940" cy="544830"/>
              <a:chOff x="5257800" y="933450"/>
              <a:chExt cx="662940" cy="54483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57800" y="933450"/>
                <a:ext cx="609600" cy="533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 Placeholder 4"/>
              <p:cNvSpPr txBox="1">
                <a:spLocks/>
              </p:cNvSpPr>
              <p:nvPr/>
            </p:nvSpPr>
            <p:spPr>
              <a:xfrm>
                <a:off x="5311140" y="944880"/>
                <a:ext cx="6096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1200150" marR="0" lvl="0" indent="-12001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mmi10"/>
                    <a:ea typeface="DejaVu Sans" pitchFamily="34" charset="2"/>
                    <a:cs typeface="DejaVu Sans" pitchFamily="34" charset="2"/>
                  </a:rPr>
                  <a:t>H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mmi10"/>
                  <a:ea typeface="DejaVu Sans" pitchFamily="34" charset="2"/>
                  <a:cs typeface="DejaVu Sans" pitchFamily="34" charset="2"/>
                </a:endParaRPr>
              </a:p>
            </p:txBody>
          </p:sp>
        </p:grpSp>
        <p:cxnSp>
          <p:nvCxnSpPr>
            <p:cNvPr id="22" name="Curved Connector 21"/>
            <p:cNvCxnSpPr/>
            <p:nvPr/>
          </p:nvCxnSpPr>
          <p:spPr>
            <a:xfrm flipV="1">
              <a:off x="5943600" y="1181100"/>
              <a:ext cx="1143000" cy="40005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flipV="1">
              <a:off x="5791200" y="1352550"/>
              <a:ext cx="1295400" cy="6858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39"/>
            <p:cNvCxnSpPr>
              <a:stCxn id="19" idx="0"/>
            </p:cNvCxnSpPr>
            <p:nvPr/>
          </p:nvCxnSpPr>
          <p:spPr>
            <a:xfrm rot="5400000" flipH="1" flipV="1">
              <a:off x="6553200" y="1143000"/>
              <a:ext cx="762000" cy="1371600"/>
            </a:xfrm>
            <a:prstGeom prst="curvedConnector2">
              <a:avLst/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39"/>
            <p:cNvCxnSpPr/>
            <p:nvPr/>
          </p:nvCxnSpPr>
          <p:spPr>
            <a:xfrm rot="10800000">
              <a:off x="7696200" y="971550"/>
              <a:ext cx="1066800" cy="5334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39"/>
            <p:cNvCxnSpPr/>
            <p:nvPr/>
          </p:nvCxnSpPr>
          <p:spPr>
            <a:xfrm rot="10800000">
              <a:off x="7696200" y="1200150"/>
              <a:ext cx="1066800" cy="7620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39"/>
            <p:cNvCxnSpPr/>
            <p:nvPr/>
          </p:nvCxnSpPr>
          <p:spPr>
            <a:xfrm rot="10800000">
              <a:off x="7696200" y="1428750"/>
              <a:ext cx="990600" cy="838200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Placeholder 4"/>
            <p:cNvSpPr txBox="1">
              <a:spLocks/>
            </p:cNvSpPr>
            <p:nvPr/>
          </p:nvSpPr>
          <p:spPr>
            <a:xfrm>
              <a:off x="8382000" y="1428750"/>
              <a:ext cx="10668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200150" marR="0" lvl="0" indent="-12001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mr10"/>
                  <a:ea typeface="DejaVu Sans" pitchFamily="34" charset="2"/>
                  <a:cs typeface="DejaVu Sans" pitchFamily="34" charset="2"/>
                </a:rPr>
                <a:t>Bob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r10"/>
                <a:ea typeface="DejaVu Sans" pitchFamily="34" charset="2"/>
                <a:cs typeface="DejaVu Sans" pitchFamily="34" charset="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39000" y="16764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</a:rPr>
              <a:t>m</a:t>
            </a:r>
            <a:r>
              <a:rPr lang="en-US" baseline="-25000" dirty="0" smtClean="0">
                <a:latin typeface="Corbel"/>
              </a:rPr>
              <a:t>1</a:t>
            </a:r>
            <a:endParaRPr lang="en-US" baseline="-25000" dirty="0">
              <a:latin typeface="Corbe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1992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</a:rPr>
              <a:t>m</a:t>
            </a:r>
            <a:r>
              <a:rPr lang="en-US" baseline="-25000" dirty="0" smtClean="0">
                <a:latin typeface="Corbel"/>
              </a:rPr>
              <a:t>2</a:t>
            </a:r>
            <a:endParaRPr lang="en-US" baseline="-25000" dirty="0">
              <a:latin typeface="Corbe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22976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</a:rPr>
              <a:t>m</a:t>
            </a:r>
            <a:r>
              <a:rPr lang="en-US" baseline="-25000" dirty="0" smtClean="0">
                <a:latin typeface="Corbel"/>
              </a:rPr>
              <a:t>3</a:t>
            </a:r>
            <a:endParaRPr lang="en-US" baseline="-25000" dirty="0">
              <a:latin typeface="Corbel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495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WNER@EWLFU7IFUVWXY596" val="2679"/>
  <p:tag name="FIRSTMOHAMMAD@DOJJXNNFUVWXYL42" val="2678"/>
  <p:tag name="FIRSTMOHAMMAD@EWLFU7IFUVWXY596" val="2679"/>
  <p:tag name="FIRSTMOHAMMAD@AQMDICNFUVWXY5M3" val="2978"/>
  <p:tag name="DEFAULTDISPLAYSOURCE" val="\documentclass{article}\pagestyle{empty}&#10;\begin{document}&#10;&#10;\end{document}&#10;"/>
  <p:tag name="EMBEDFONTS" val="1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\beq{S_A\!\cap\!S_B = \emptyset}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51"/>
  <p:tag name="PICTUREFILESIZE" val="81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\beq{S_A\!\cap\!S_B = \emptyset}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51"/>
  <p:tag name="PICTUREFILESIZE" val="81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\begin{minipage}{3.4in}&#10;\red{Lemma:} Let \beq{G} be bigraph on \beq{N\!+\!M} vertices s.t.\\  &#10;\beq{A \sim B}  iff \beq{S_A\!\cap\!S_B=\emptyset} for \beq{|S_A|,|S_B| \leq n} and \\ &#10;\beq{\forall q},  \hspace{2ex} \beq{\Pr_{(A,B) \in E(G)}[ q\in S_A \cup S_B ] \leq 1/(1000n) } \\&#10;Then every vertex in \beq{G} is connected to at least 99\% of the other side.&#10;\end{minipage}&#10;\end{document}"/>
  <p:tag name="FILENAME" val="TP_tmp"/>
  <p:tag name="FORMAT" val="png16m"/>
  <p:tag name="RES" val="2400"/>
  <p:tag name="BLEND" val="0"/>
  <p:tag name="TRANSPARENT" val="0"/>
  <p:tag name="TBUG" val="0"/>
  <p:tag name="ALLOWFS" val="0"/>
  <p:tag name="ORIGWIDTH" val="247"/>
  <p:tag name="PICTUREFILESIZE" val="14164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10446</TotalTime>
  <Words>998</Words>
  <Application>Microsoft Office PowerPoint</Application>
  <PresentationFormat>On-screen Show (4:3)</PresentationFormat>
  <Paragraphs>154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Corbel</vt:lpstr>
      <vt:lpstr>Wingdings 2</vt:lpstr>
      <vt:lpstr>Tahoma</vt:lpstr>
      <vt:lpstr>cmr10</vt:lpstr>
      <vt:lpstr>DejaVu Sans</vt:lpstr>
      <vt:lpstr>cmmi10</vt:lpstr>
      <vt:lpstr>cmsy10</vt:lpstr>
      <vt:lpstr>Wingdings</vt:lpstr>
      <vt:lpstr>Arial Rounded MT Bold</vt:lpstr>
      <vt:lpstr>Symbol</vt:lpstr>
      <vt:lpstr>msam10</vt:lpstr>
      <vt:lpstr>Aharoni</vt:lpstr>
      <vt:lpstr>Calibri</vt:lpstr>
      <vt:lpstr>Wingdings 3</vt:lpstr>
      <vt:lpstr>Module</vt:lpstr>
      <vt:lpstr>Merkle Puzzles are Optimal.</vt:lpstr>
      <vt:lpstr>Spoiler: Key Exchange, Random Oracle, The Result</vt:lpstr>
      <vt:lpstr>Rest of the Talk</vt:lpstr>
      <vt:lpstr>History I – Modern Crypto</vt:lpstr>
      <vt:lpstr>History II – Postmodern Crypto</vt:lpstr>
      <vt:lpstr>What left to do?</vt:lpstr>
      <vt:lpstr>Merkle’s Protocol</vt:lpstr>
      <vt:lpstr>Rest of the Talk</vt:lpstr>
      <vt:lpstr>Intro to Attack</vt:lpstr>
      <vt:lpstr>The Attack.</vt:lpstr>
      <vt:lpstr>Alice &amp; Bob’s distributions as a Graph</vt:lpstr>
      <vt:lpstr>Pure Combinatorics!</vt:lpstr>
      <vt:lpstr>Open Questions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on Signatures from Ideal Primitives</dc:title>
  <dc:creator>Mohammad</dc:creator>
  <cp:lastModifiedBy>Mohammad Mahmoody-Ghidary</cp:lastModifiedBy>
  <cp:revision>1061</cp:revision>
  <dcterms:created xsi:type="dcterms:W3CDTF">2006-08-16T00:00:00Z</dcterms:created>
  <dcterms:modified xsi:type="dcterms:W3CDTF">2009-08-20T18:55:35Z</dcterms:modified>
</cp:coreProperties>
</file>