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0" r:id="rId2"/>
    <p:sldId id="266" r:id="rId3"/>
    <p:sldId id="269" r:id="rId4"/>
    <p:sldId id="272" r:id="rId5"/>
    <p:sldId id="307" r:id="rId6"/>
    <p:sldId id="261" r:id="rId7"/>
    <p:sldId id="270" r:id="rId8"/>
    <p:sldId id="297" r:id="rId9"/>
    <p:sldId id="280" r:id="rId10"/>
    <p:sldId id="292" r:id="rId11"/>
    <p:sldId id="259" r:id="rId12"/>
    <p:sldId id="290" r:id="rId13"/>
    <p:sldId id="273" r:id="rId14"/>
    <p:sldId id="301" r:id="rId15"/>
    <p:sldId id="274" r:id="rId16"/>
    <p:sldId id="303" r:id="rId17"/>
    <p:sldId id="294" r:id="rId18"/>
    <p:sldId id="296" r:id="rId19"/>
    <p:sldId id="302" r:id="rId20"/>
    <p:sldId id="277" r:id="rId21"/>
    <p:sldId id="298" r:id="rId22"/>
    <p:sldId id="299" r:id="rId23"/>
    <p:sldId id="300" r:id="rId24"/>
    <p:sldId id="308" r:id="rId25"/>
    <p:sldId id="309" r:id="rId26"/>
  </p:sldIdLst>
  <p:sldSz cx="9144000" cy="6858000" type="screen4x3"/>
  <p:notesSz cx="6858000" cy="9144000"/>
  <p:embeddedFontLst>
    <p:embeddedFont>
      <p:font typeface="Cambria" pitchFamily="18" charset="0"/>
      <p:regular r:id="rId28"/>
      <p:bold r:id="rId29"/>
      <p:italic r:id="rId30"/>
      <p:boldItalic r:id="rId31"/>
    </p:embeddedFont>
    <p:embeddedFont>
      <p:font typeface="cmmi10" pitchFamily="34" charset="0"/>
      <p:regular r:id="rId32"/>
    </p:embeddedFont>
    <p:embeddedFont>
      <p:font typeface="cmsy10" pitchFamily="34" charset="0"/>
      <p:regular r:id="rId33"/>
    </p:embeddedFont>
    <p:embeddedFont>
      <p:font typeface="Agency FB" pitchFamily="34" charset="0"/>
      <p:regular r:id="rId34"/>
      <p:bold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84807"/>
    <a:srgbClr val="660066"/>
    <a:srgbClr val="993300"/>
    <a:srgbClr val="E5FFE5"/>
    <a:srgbClr val="CCFFCC"/>
    <a:srgbClr val="FF3300"/>
    <a:srgbClr val="C6D9F1"/>
    <a:srgbClr val="FFFF99"/>
    <a:srgbClr val="F7A1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11" autoAdjust="0"/>
    <p:restoredTop sz="94563" autoAdjust="0"/>
  </p:normalViewPr>
  <p:slideViewPr>
    <p:cSldViewPr snapToGrid="0">
      <p:cViewPr>
        <p:scale>
          <a:sx n="66" d="100"/>
          <a:sy n="66" d="100"/>
        </p:scale>
        <p:origin x="-130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6E60E-2E77-48BC-9C8F-C6A0A897E815}" type="datetimeFigureOut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690F2-262C-4D03-82B1-F37C0A332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90F2-262C-4D03-82B1-F37C0A3323E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6873-E216-4326-A8FB-77F975666615}" type="datetime1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469D-2501-4219-AC50-F15F1C4C43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6446-E841-42C5-8D89-C3BDD9B5E92B}" type="datetime1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469D-2501-4219-AC50-F15F1C4C43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5718-7D68-4CA3-B2A2-650F165A9E03}" type="datetime1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469D-2501-4219-AC50-F15F1C4C43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11E-57A2-4C8A-A85E-BBF5A61638B5}" type="datetime1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469D-2501-4219-AC50-F15F1C4C43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548F-A6CE-402A-A318-C7FC6CF19AB3}" type="datetime1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469D-2501-4219-AC50-F15F1C4C43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1468-DB82-468B-8FAA-855788750C79}" type="datetime1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469D-2501-4219-AC50-F15F1C4C43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EE4-ECCD-40EC-982D-BBFA6EA003C6}" type="datetime1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469D-2501-4219-AC50-F15F1C4C43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6CB-7713-4473-9097-52CF2F7ABD4B}" type="datetime1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469D-2501-4219-AC50-F15F1C4C43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92456" y="642983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221BBF-9C0A-461F-835E-7DFF160DD70E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58B1-450F-4AE6-870A-03031D273077}" type="datetime1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469D-2501-4219-AC50-F15F1C4C43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B2FA-7574-4A79-8546-15C174BE34E4}" type="datetime1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469D-2501-4219-AC50-F15F1C4C43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505EF-0AF0-46F1-A2FD-FFD2DCED87E9}" type="datetime1">
              <a:rPr lang="en-US" smtClean="0"/>
              <a:pPr/>
              <a:t>8/18/2009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C469D-2501-4219-AC50-F15F1C4C43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48" y="745585"/>
            <a:ext cx="8767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How to Encipher Messages on a Small Domain</a:t>
            </a:r>
          </a:p>
          <a:p>
            <a:pPr algn="ctr"/>
            <a:r>
              <a:rPr lang="en-US" sz="2800" b="1" dirty="0" smtClean="0">
                <a:solidFill>
                  <a:srgbClr val="3333CC"/>
                </a:solidFill>
              </a:rPr>
              <a:t>Deterministic Encryption and the Thorp Shuffle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165" y="2982351"/>
            <a:ext cx="36635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Ben Morris</a:t>
            </a:r>
          </a:p>
          <a:p>
            <a:pPr algn="ctr"/>
            <a:r>
              <a:rPr lang="en-US" sz="2000" b="1" dirty="0" smtClean="0">
                <a:solidFill>
                  <a:srgbClr val="3333CC"/>
                </a:solidFill>
              </a:rPr>
              <a:t>University of California, Davis</a:t>
            </a:r>
          </a:p>
          <a:p>
            <a:pPr algn="ctr"/>
            <a:r>
              <a:rPr lang="en-US" sz="2000" b="1" dirty="0" smtClean="0">
                <a:solidFill>
                  <a:srgbClr val="3333CC"/>
                </a:solidFill>
              </a:rPr>
              <a:t>Dept of Mathematics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016" y="2980003"/>
            <a:ext cx="4523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Phil Rogaway           Till Stegers</a:t>
            </a:r>
          </a:p>
          <a:p>
            <a:pPr algn="ctr"/>
            <a:r>
              <a:rPr lang="en-US" sz="2000" b="1" dirty="0" smtClean="0">
                <a:solidFill>
                  <a:srgbClr val="3333CC"/>
                </a:solidFill>
              </a:rPr>
              <a:t>University of California,  Davis</a:t>
            </a:r>
          </a:p>
          <a:p>
            <a:pPr algn="ctr"/>
            <a:r>
              <a:rPr lang="en-US" sz="2000" b="1" dirty="0" smtClean="0">
                <a:solidFill>
                  <a:srgbClr val="3333CC"/>
                </a:solidFill>
              </a:rPr>
              <a:t>Dept of Computer Science</a:t>
            </a:r>
            <a:endParaRPr lang="en-US" sz="2000" b="1" dirty="0">
              <a:solidFill>
                <a:srgbClr val="33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274" y="4213274"/>
            <a:ext cx="2644726" cy="264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76401" y="6260123"/>
            <a:ext cx="4067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CRYPTO 2009 — August 18, 2009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42" y="6427113"/>
            <a:ext cx="36285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mi10"/>
              </a:rPr>
              <a:t>`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2" y="2148100"/>
            <a:ext cx="2303836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smtClean="0"/>
              <a:t>R</a:t>
            </a:r>
            <a:r>
              <a:rPr lang="en-US" sz="2400" dirty="0" smtClean="0"/>
              <a:t> = O(</a:t>
            </a:r>
            <a:r>
              <a:rPr lang="en-US" sz="2400" i="1" dirty="0" smtClean="0"/>
              <a:t>r</a:t>
            </a:r>
            <a:r>
              <a:rPr lang="en-US" sz="2400" dirty="0" smtClean="0"/>
              <a:t> log </a:t>
            </a:r>
            <a:r>
              <a:rPr lang="en-US" sz="2800" baseline="30000" dirty="0" smtClean="0"/>
              <a:t>44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400" i="1" dirty="0" smtClean="0"/>
              <a:t>R</a:t>
            </a:r>
            <a:r>
              <a:rPr lang="en-US" sz="2400" dirty="0" smtClean="0"/>
              <a:t> = O(</a:t>
            </a:r>
            <a:r>
              <a:rPr lang="en-US" sz="2400" i="1" dirty="0" smtClean="0"/>
              <a:t>r</a:t>
            </a:r>
            <a:r>
              <a:rPr lang="en-US" sz="2400" dirty="0" smtClean="0"/>
              <a:t> log </a:t>
            </a:r>
            <a:r>
              <a:rPr lang="en-US" sz="2800" baseline="30000" dirty="0" smtClean="0"/>
              <a:t>19 </a:t>
            </a:r>
            <a:r>
              <a:rPr lang="en-US" sz="2400" i="1" dirty="0" smtClean="0"/>
              <a:t>N</a:t>
            </a:r>
            <a:r>
              <a:rPr lang="en-US" sz="2400" dirty="0" smtClean="0"/>
              <a:t>)</a:t>
            </a:r>
            <a:endParaRPr lang="en-US" sz="2400" dirty="0" smtClean="0">
              <a:solidFill>
                <a:srgbClr val="80008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i="1" dirty="0" smtClean="0"/>
              <a:t>R</a:t>
            </a:r>
            <a:r>
              <a:rPr lang="en-US" sz="2400" dirty="0" smtClean="0"/>
              <a:t> = O(</a:t>
            </a:r>
            <a:r>
              <a:rPr lang="en-US" sz="2400" i="1" dirty="0" smtClean="0"/>
              <a:t>r</a:t>
            </a:r>
            <a:r>
              <a:rPr lang="en-US" sz="2400" dirty="0" smtClean="0"/>
              <a:t> log </a:t>
            </a:r>
            <a:r>
              <a:rPr lang="en-US" sz="2800" baseline="30000" dirty="0" smtClean="0"/>
              <a:t>4 </a:t>
            </a:r>
            <a:r>
              <a:rPr lang="en-US" sz="2400" i="1" dirty="0" smtClean="0"/>
              <a:t>N</a:t>
            </a:r>
            <a:r>
              <a:rPr lang="en-US" sz="2400" dirty="0" smtClean="0"/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66829" y="261258"/>
            <a:ext cx="282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What is Known?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53638" y="1320337"/>
            <a:ext cx="2597955" cy="683138"/>
            <a:chOff x="5188786" y="1494507"/>
            <a:chExt cx="2597955" cy="683138"/>
          </a:xfrm>
        </p:grpSpPr>
        <p:sp>
          <p:nvSpPr>
            <p:cNvPr id="10" name="TextBox 9"/>
            <p:cNvSpPr txBox="1"/>
            <p:nvPr/>
          </p:nvSpPr>
          <p:spPr>
            <a:xfrm>
              <a:off x="5188786" y="1567071"/>
              <a:ext cx="2597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Adv</a:t>
              </a:r>
              <a:r>
                <a:rPr lang="en-US" sz="2800" baseline="30000" dirty="0" smtClean="0"/>
                <a:t> </a:t>
              </a:r>
              <a:r>
                <a:rPr lang="en-US" sz="2800" dirty="0" smtClean="0"/>
                <a:t>     </a:t>
              </a:r>
              <a:r>
                <a:rPr lang="en-US" sz="2800" baseline="30000" dirty="0" smtClean="0"/>
                <a:t> 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q</a:t>
              </a:r>
              <a:r>
                <a:rPr lang="en-US" sz="2400" dirty="0" smtClean="0"/>
                <a:t>)  </a:t>
              </a:r>
              <a:r>
                <a:rPr lang="en-US" sz="2400" dirty="0" smtClean="0">
                  <a:latin typeface="Symbol"/>
                </a:rPr>
                <a:t>£  2</a:t>
              </a:r>
              <a:r>
                <a:rPr lang="en-US" sz="3200" baseline="40000" dirty="0" smtClean="0">
                  <a:latin typeface="Symbol" pitchFamily="18" charset="2"/>
                </a:rPr>
                <a:t>-</a:t>
              </a:r>
              <a:r>
                <a:rPr lang="en-US" sz="2000" baseline="40000" dirty="0" smtClean="0">
                  <a:latin typeface="Symbol" pitchFamily="18" charset="2"/>
                </a:rPr>
                <a:t> </a:t>
              </a:r>
              <a:r>
                <a:rPr lang="en-US" sz="3200" i="1" baseline="40000" dirty="0" smtClean="0"/>
                <a:t>r</a:t>
              </a:r>
              <a:r>
                <a:rPr lang="en-US" sz="2400" dirty="0" smtClean="0"/>
                <a:t> </a:t>
              </a:r>
              <a:endParaRPr lang="en-US" sz="2400" dirty="0" smtClean="0">
                <a:sym typeface="Wingdings" pitchFamily="2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04053" y="1777535"/>
              <a:ext cx="5543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N,R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96796" y="1494507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ncpa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30564" y="2235201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if 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30917" y="2220675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80"/>
                </a:solidFill>
              </a:rPr>
              <a:t>[Morris 05]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52689" y="2634343"/>
            <a:ext cx="275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80"/>
                </a:solidFill>
                <a:cs typeface="Times New Roman" pitchFamily="18" charset="0"/>
              </a:rPr>
              <a:t>[Montenegro, Tetali 06]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45429" y="3077055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80"/>
                </a:solidFill>
                <a:cs typeface="Times New Roman" pitchFamily="18" charset="0"/>
              </a:rPr>
              <a:t>[Morris 08</a:t>
            </a:r>
            <a:r>
              <a:rPr lang="en-US" sz="2000" dirty="0" smtClean="0">
                <a:solidFill>
                  <a:srgbClr val="800080"/>
                </a:solidFill>
              </a:rPr>
              <a:t>]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4048" y="1451433"/>
            <a:ext cx="166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  </a:t>
            </a:r>
            <a:r>
              <a:rPr lang="en-US" sz="2400" dirty="0" smtClean="0"/>
              <a:t> </a:t>
            </a:r>
            <a:r>
              <a:rPr lang="en-US" sz="2400" i="1" dirty="0" smtClean="0"/>
              <a:t>q </a:t>
            </a:r>
            <a:r>
              <a:rPr lang="en-US" sz="2400" dirty="0" smtClean="0"/>
              <a:t>= </a:t>
            </a:r>
            <a:r>
              <a:rPr lang="en-US" sz="2400" i="1" dirty="0" smtClean="0"/>
              <a:t>N</a:t>
            </a:r>
            <a:r>
              <a:rPr lang="en-US" sz="2400" dirty="0" smtClean="0"/>
              <a:t>,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770742" y="1465943"/>
            <a:ext cx="798286" cy="4354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02842" y="4215883"/>
            <a:ext cx="1916679" cy="683138"/>
            <a:chOff x="5188786" y="1494507"/>
            <a:chExt cx="1916679" cy="683138"/>
          </a:xfrm>
        </p:grpSpPr>
        <p:sp>
          <p:nvSpPr>
            <p:cNvPr id="21" name="TextBox 20"/>
            <p:cNvSpPr txBox="1"/>
            <p:nvPr/>
          </p:nvSpPr>
          <p:spPr>
            <a:xfrm>
              <a:off x="5188786" y="1567071"/>
              <a:ext cx="19166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Adv</a:t>
              </a:r>
              <a:r>
                <a:rPr lang="en-US" sz="2800" baseline="30000" dirty="0" smtClean="0"/>
                <a:t> </a:t>
              </a:r>
              <a:r>
                <a:rPr lang="en-US" sz="2800" dirty="0" smtClean="0"/>
                <a:t>     </a:t>
              </a:r>
              <a:r>
                <a:rPr lang="en-US" sz="2800" baseline="30000" dirty="0" smtClean="0"/>
                <a:t> 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q</a:t>
              </a:r>
              <a:r>
                <a:rPr lang="en-US" sz="2400" dirty="0" smtClean="0"/>
                <a:t>)  </a:t>
              </a:r>
              <a:r>
                <a:rPr lang="en-US" sz="2400" dirty="0" smtClean="0">
                  <a:latin typeface="Symbol"/>
                </a:rPr>
                <a:t>£</a:t>
              </a:r>
              <a:endParaRPr lang="en-US" sz="2400" dirty="0" smtClean="0">
                <a:sym typeface="Wingdings" pitchFamily="2" charset="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4053" y="1777535"/>
              <a:ext cx="5543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N,R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96796" y="1494507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cca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6794" y="4346979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If    </a:t>
            </a:r>
            <a:r>
              <a:rPr lang="en-US" sz="2400" i="1" dirty="0" smtClean="0"/>
              <a:t>R </a:t>
            </a:r>
            <a:r>
              <a:rPr lang="en-US" sz="2400" dirty="0" smtClean="0"/>
              <a:t>= </a:t>
            </a:r>
            <a:r>
              <a:rPr lang="en-US" sz="2400" i="1" dirty="0" smtClean="0"/>
              <a:t>n</a:t>
            </a:r>
            <a:r>
              <a:rPr lang="en-US" sz="2400" dirty="0" smtClean="0"/>
              <a:t>,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1545778" y="4361489"/>
            <a:ext cx="878108" cy="4354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60560" y="4165605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r>
              <a:rPr lang="en-US" sz="3200" baseline="30000" dirty="0" smtClean="0"/>
              <a:t>2</a:t>
            </a:r>
            <a:endParaRPr lang="en-US" sz="2400" baseline="30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631530" y="4644569"/>
            <a:ext cx="5660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53306" y="4666341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4702643" y="4339774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+1)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219200" y="5123539"/>
            <a:ext cx="434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(security to about </a:t>
            </a:r>
            <a:r>
              <a:rPr lang="en-US" sz="2400" i="1" dirty="0" smtClean="0"/>
              <a:t>N</a:t>
            </a:r>
            <a:r>
              <a:rPr lang="en-US" sz="2800" baseline="40000" dirty="0" smtClean="0"/>
              <a:t>1/2</a:t>
            </a:r>
            <a:r>
              <a:rPr lang="en-US" sz="2400" dirty="0" smtClean="0"/>
              <a:t> queries)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92803" y="5130785"/>
            <a:ext cx="235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80"/>
                </a:solidFill>
              </a:rPr>
              <a:t>[Naor, Reingold 99]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7576457" y="420914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2</a:t>
            </a:r>
            <a:r>
              <a:rPr lang="en-US" sz="3200" i="1" baseline="40000" dirty="0" smtClean="0"/>
              <a:t>n</a:t>
            </a:r>
            <a:endParaRPr lang="en-US" sz="2400" i="1" baseline="40000" dirty="0"/>
          </a:p>
        </p:txBody>
      </p:sp>
      <p:sp>
        <p:nvSpPr>
          <p:cNvPr id="34" name="TextBox 33"/>
          <p:cNvSpPr txBox="1"/>
          <p:nvPr/>
        </p:nvSpPr>
        <p:spPr>
          <a:xfrm>
            <a:off x="2590803" y="5689583"/>
            <a:ext cx="522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(throw in pairwise independent permutations, too)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9" grpId="0"/>
      <p:bldP spid="30" grpId="0"/>
      <p:bldP spid="31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3200400"/>
            <a:ext cx="75369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99972" y="320310"/>
            <a:ext cx="5970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Main result — Thorp shuffle — CCA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655" y="1119339"/>
            <a:ext cx="6287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Theorem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Let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(ie, 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passes).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sz="2400" baseline="50000" dirty="0" smtClean="0">
                <a:latin typeface="Times New Roman" pitchFamily="18" charset="0"/>
                <a:cs typeface="Times New Roman" pitchFamily="18" charset="0"/>
              </a:rPr>
              <a:t>cca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400" dirty="0" smtClean="0">
                <a:latin typeface="Symbol"/>
              </a:rPr>
              <a:t>£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498" y="16824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56770" y="2170179"/>
            <a:ext cx="73152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23826" y="2164083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1378" y="172517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99186" y="2164083"/>
            <a:ext cx="579120" cy="6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66242" y="215798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uble Bracket 14"/>
          <p:cNvSpPr/>
          <p:nvPr/>
        </p:nvSpPr>
        <p:spPr>
          <a:xfrm>
            <a:off x="4183362" y="1706883"/>
            <a:ext cx="816864" cy="9144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18514" y="1578867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8137" y="381068"/>
            <a:ext cx="15569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33CC"/>
                </a:solidFill>
                <a:cs typeface="Times New Roman" pitchFamily="18" charset="0"/>
              </a:rPr>
              <a:t>Can tolerate</a:t>
            </a:r>
          </a:p>
          <a:p>
            <a:pPr algn="ctr"/>
            <a:endParaRPr lang="en-US" sz="400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 smtClean="0">
                <a:solidFill>
                  <a:srgbClr val="3333CC"/>
                </a:solidFill>
                <a:cs typeface="Times New Roman" pitchFamily="18" charset="0"/>
              </a:rPr>
              <a:t>q</a:t>
            </a:r>
            <a:r>
              <a:rPr lang="en-US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solidFill>
                  <a:srgbClr val="3333CC"/>
                </a:solidFill>
                <a:cs typeface="Times New Roman" pitchFamily="18" charset="0"/>
              </a:rPr>
              <a:t>N</a:t>
            </a:r>
            <a:r>
              <a:rPr lang="en-US" sz="20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50000" dirty="0" smtClean="0">
                <a:solidFill>
                  <a:srgbClr val="3333CC"/>
                </a:solidFill>
                <a:cs typeface="Times New Roman" pitchFamily="18" charset="0"/>
              </a:rPr>
              <a:t>1</a:t>
            </a:r>
            <a:r>
              <a:rPr lang="en-US" sz="2400" baseline="50000" dirty="0" smtClean="0">
                <a:solidFill>
                  <a:srgbClr val="3333CC"/>
                </a:solidFill>
                <a:latin typeface="Symbol" pitchFamily="18" charset="2"/>
                <a:cs typeface="Times New Roman" pitchFamily="18" charset="0"/>
              </a:rPr>
              <a:t>- </a:t>
            </a:r>
            <a:r>
              <a:rPr lang="en-US" sz="2400" baseline="50000" dirty="0" smtClean="0">
                <a:solidFill>
                  <a:srgbClr val="3333CC"/>
                </a:solidFill>
                <a:cs typeface="Times New Roman" pitchFamily="18" charset="0"/>
              </a:rPr>
              <a:t>1/</a:t>
            </a:r>
            <a:r>
              <a:rPr lang="en-US" sz="2400" i="1" baseline="50000" dirty="0" smtClean="0">
                <a:solidFill>
                  <a:srgbClr val="3333CC"/>
                </a:solidFill>
                <a:cs typeface="Times New Roman" pitchFamily="18" charset="0"/>
              </a:rPr>
              <a:t>r</a:t>
            </a:r>
            <a:r>
              <a:rPr lang="en-US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3333CC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3333CC"/>
                </a:solidFill>
                <a:cs typeface="Times New Roman" pitchFamily="18" charset="0"/>
              </a:rPr>
              <a:t>queries with</a:t>
            </a:r>
          </a:p>
          <a:p>
            <a:pPr algn="ctr"/>
            <a:r>
              <a:rPr lang="en-US" sz="2000" dirty="0" smtClean="0">
                <a:solidFill>
                  <a:srgbClr val="3333CC"/>
                </a:solidFill>
                <a:cs typeface="Times New Roman" pitchFamily="18" charset="0"/>
              </a:rPr>
              <a:t>4</a:t>
            </a:r>
            <a:r>
              <a:rPr lang="en-US" sz="2000" i="1" dirty="0" smtClean="0">
                <a:solidFill>
                  <a:srgbClr val="3333CC"/>
                </a:solidFill>
                <a:cs typeface="Times New Roman" pitchFamily="18" charset="0"/>
              </a:rPr>
              <a:t>r</a:t>
            </a:r>
            <a:r>
              <a:rPr lang="en-US" sz="2000" dirty="0" smtClean="0">
                <a:solidFill>
                  <a:srgbClr val="3333CC"/>
                </a:solidFill>
                <a:cs typeface="Times New Roman" pitchFamily="18" charset="0"/>
              </a:rPr>
              <a:t> passes.</a:t>
            </a:r>
            <a:endParaRPr lang="en-US" sz="200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1749" y="1094955"/>
            <a:ext cx="6394198" cy="19055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292035" y="6330849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log</a:t>
            </a:r>
            <a:r>
              <a:rPr lang="en-US" b="1" baseline="-25000" dirty="0"/>
              <a:t>2</a:t>
            </a:r>
            <a:r>
              <a:rPr lang="en-US" b="1" dirty="0"/>
              <a:t> 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/>
              <a:t>)           </a:t>
            </a:r>
            <a:endParaRPr lang="en-US" b="1" dirty="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16200000">
            <a:off x="58717" y="4415384"/>
            <a:ext cx="1294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Advantage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19951" y="381594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= 1, 2, 5, 10, 25</a:t>
            </a:r>
            <a:endParaRPr lang="en-US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3945" y="2104583"/>
            <a:ext cx="58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87771" y="4064000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2</a:t>
            </a:r>
            <a:r>
              <a:rPr lang="en-US" sz="2800" baseline="30000" dirty="0" smtClean="0"/>
              <a:t>50</a:t>
            </a:r>
            <a:endParaRPr lang="en-US" sz="24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6567660" y="1970384"/>
            <a:ext cx="2540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cs typeface="Times New Roman" pitchFamily="18" charset="0"/>
              </a:rPr>
              <a:t>Unbalanced Feistel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  <a:cs typeface="Times New Roman" pitchFamily="18" charset="0"/>
              </a:rPr>
              <a:t>provably stronger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cs typeface="Times New Roman" pitchFamily="18" charset="0"/>
              </a:rPr>
              <a:t>than balanced Feistel</a:t>
            </a:r>
            <a:endParaRPr lang="en-US" sz="20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2417" y="4142512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(4, 8, 20, 40, 100 passes)</a:t>
            </a:r>
            <a:endParaRPr lang="en-US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78" y="378366"/>
            <a:ext cx="3601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Proving CCA security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7024" y="1698171"/>
            <a:ext cx="81213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Prove </a:t>
            </a:r>
            <a:r>
              <a:rPr lang="en-US" sz="2400" b="1" dirty="0" smtClean="0"/>
              <a:t>NCPA</a:t>
            </a:r>
            <a:r>
              <a:rPr lang="en-US" sz="2400" dirty="0" smtClean="0"/>
              <a:t> </a:t>
            </a:r>
            <a:r>
              <a:rPr lang="en-US" sz="2400" b="1" dirty="0" smtClean="0"/>
              <a:t>security</a:t>
            </a:r>
            <a:r>
              <a:rPr lang="en-US" sz="2400" dirty="0" smtClean="0"/>
              <a:t> of the “projected Thorp shuffle”</a:t>
            </a:r>
          </a:p>
          <a:p>
            <a:pPr marL="457200" indent="-457200"/>
            <a:r>
              <a:rPr lang="en-US" sz="2400" dirty="0" smtClean="0"/>
              <a:t>        (and its inverse) using a </a:t>
            </a:r>
            <a:r>
              <a:rPr lang="en-US" sz="2400" b="1" dirty="0" smtClean="0">
                <a:solidFill>
                  <a:srgbClr val="3333CC"/>
                </a:solidFill>
              </a:rPr>
              <a:t>coupling argument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en-US" sz="2400" dirty="0" smtClean="0"/>
              <a:t>2.     Conclude</a:t>
            </a:r>
            <a:r>
              <a:rPr lang="en-US" sz="2400" b="1" dirty="0" smtClean="0"/>
              <a:t> CCA security </a:t>
            </a:r>
            <a:r>
              <a:rPr lang="en-US" sz="2400" dirty="0" smtClean="0"/>
              <a:t>using a wonderful theorem from </a:t>
            </a:r>
          </a:p>
          <a:p>
            <a:pPr marL="457200" indent="-457200"/>
            <a:r>
              <a:rPr lang="en-US" sz="2400" dirty="0" smtClean="0">
                <a:solidFill>
                  <a:srgbClr val="3333CC"/>
                </a:solidFill>
              </a:rPr>
              <a:t>         [Maurer, Pietrzak, Renner 2007]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1721" y="4122056"/>
            <a:ext cx="543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Adv</a:t>
            </a:r>
            <a:r>
              <a:rPr lang="en-US" sz="2400" dirty="0" smtClean="0"/>
              <a:t>          (</a:t>
            </a:r>
            <a:r>
              <a:rPr lang="en-US" sz="2400" i="1" dirty="0" smtClean="0"/>
              <a:t>q</a:t>
            </a:r>
            <a:r>
              <a:rPr lang="en-US" sz="2400" dirty="0" smtClean="0"/>
              <a:t>)   </a:t>
            </a:r>
            <a:r>
              <a:rPr lang="en-US" sz="2400" dirty="0" smtClean="0">
                <a:latin typeface="Symbol"/>
              </a:rPr>
              <a:t>£   </a:t>
            </a:r>
            <a:r>
              <a:rPr lang="en-US" sz="2400" b="1" dirty="0" smtClean="0"/>
              <a:t>Adv</a:t>
            </a:r>
            <a:r>
              <a:rPr lang="en-US" sz="2400" dirty="0" smtClean="0"/>
              <a:t>      (</a:t>
            </a:r>
            <a:r>
              <a:rPr lang="en-US" sz="2400" i="1" dirty="0" smtClean="0"/>
              <a:t>q</a:t>
            </a:r>
            <a:r>
              <a:rPr lang="en-US" sz="2400" dirty="0" smtClean="0"/>
              <a:t>)   + </a:t>
            </a:r>
            <a:r>
              <a:rPr lang="en-US" sz="2400" b="1" dirty="0" smtClean="0"/>
              <a:t>Adv</a:t>
            </a:r>
            <a:r>
              <a:rPr lang="en-US" sz="2400" dirty="0" smtClean="0"/>
              <a:t>     (</a:t>
            </a:r>
            <a:r>
              <a:rPr lang="en-US" sz="2400" i="1" dirty="0" smtClean="0"/>
              <a:t>q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35207" y="4383313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 </a:t>
            </a:r>
            <a:r>
              <a:rPr lang="en-US" sz="2800" baseline="-10000" dirty="0" smtClean="0"/>
              <a:t>°</a:t>
            </a:r>
            <a:r>
              <a:rPr lang="en-US" sz="2000" dirty="0" smtClean="0"/>
              <a:t> </a:t>
            </a:r>
            <a:r>
              <a:rPr lang="en-US" sz="2000" i="1" dirty="0" smtClean="0"/>
              <a:t>G</a:t>
            </a:r>
            <a:r>
              <a:rPr lang="en-US" sz="2000" i="1" baseline="30000" dirty="0" smtClean="0">
                <a:latin typeface="Symbol" pitchFamily="18" charset="2"/>
              </a:rPr>
              <a:t>-</a:t>
            </a:r>
            <a:r>
              <a:rPr lang="en-US" sz="2000" baseline="30000" dirty="0" smtClean="0"/>
              <a:t>1</a:t>
            </a:r>
            <a:endParaRPr lang="en-US" sz="20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9" y="395514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4118" y="430348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41378" y="396239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3058" y="428171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G</a:t>
            </a:r>
            <a:endParaRPr lang="en-US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161290" y="395514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67543" y="3788226"/>
            <a:ext cx="5863771" cy="11030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59579" y="349332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Notation and basic setup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4175" y="2554527"/>
            <a:ext cx="7450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 </a:t>
            </a:r>
            <a:r>
              <a:rPr lang="en-US" sz="2400" i="1" dirty="0" smtClean="0"/>
              <a:t>X</a:t>
            </a:r>
            <a:r>
              <a:rPr lang="en-US" sz="3200" i="1" baseline="-25000" dirty="0" smtClean="0"/>
              <a:t>t </a:t>
            </a:r>
            <a:r>
              <a:rPr lang="en-US" sz="2400" dirty="0" smtClean="0"/>
              <a:t>}         Markov chain — the </a:t>
            </a:r>
            <a:r>
              <a:rPr lang="en-US" sz="2400" dirty="0" smtClean="0">
                <a:solidFill>
                  <a:srgbClr val="3333CC"/>
                </a:solidFill>
              </a:rPr>
              <a:t>projected Thorp shuffle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2411" y="1132123"/>
            <a:ext cx="6179897" cy="569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700" b="1" dirty="0" smtClean="0"/>
          </a:p>
          <a:p>
            <a:r>
              <a:rPr lang="en-US" sz="2400" b="1" dirty="0" smtClean="0"/>
              <a:t>Fix</a:t>
            </a:r>
            <a:r>
              <a:rPr lang="en-US" sz="2400" dirty="0" smtClean="0"/>
              <a:t> distinct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dirty="0" smtClean="0"/>
              <a:t>, …,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800" i="1" baseline="-25000" dirty="0" smtClean="0">
                <a:solidFill>
                  <a:schemeClr val="accent6">
                    <a:lumMod val="50000"/>
                  </a:schemeClr>
                </a:solidFill>
              </a:rPr>
              <a:t>q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latin typeface="Symbol"/>
              </a:rPr>
              <a:t>Î </a:t>
            </a:r>
            <a:r>
              <a:rPr lang="en-US" sz="2400" dirty="0" smtClean="0">
                <a:latin typeface="cmsy10" pitchFamily="34" charset="0"/>
              </a:rPr>
              <a:t>C</a:t>
            </a:r>
            <a:r>
              <a:rPr lang="en-US" sz="2400" dirty="0" smtClean="0"/>
              <a:t> = {0,1}</a:t>
            </a:r>
            <a:r>
              <a:rPr lang="en-US" sz="3200" i="1" baseline="30000" dirty="0" smtClean="0"/>
              <a:t>n</a:t>
            </a:r>
            <a:r>
              <a:rPr lang="en-US" sz="2400" dirty="0" smtClean="0"/>
              <a:t>    and define: 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81430" y="2039270"/>
            <a:ext cx="896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3200" i="1" baseline="-25000" dirty="0" smtClean="0"/>
              <a:t>t </a:t>
            </a:r>
            <a:r>
              <a:rPr lang="en-US" sz="2400" dirty="0" smtClean="0"/>
              <a:t>             Positions of cards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dirty="0" smtClean="0"/>
              <a:t>, …,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800" i="1" baseline="-25000" dirty="0" smtClean="0">
                <a:solidFill>
                  <a:schemeClr val="accent6">
                    <a:lumMod val="50000"/>
                  </a:schemeClr>
                </a:solidFill>
              </a:rPr>
              <a:t>q</a:t>
            </a:r>
            <a:r>
              <a:rPr lang="en-US" sz="2800" i="1" baseline="-25000" dirty="0" smtClean="0"/>
              <a:t>  </a:t>
            </a:r>
            <a:r>
              <a:rPr lang="en-US" sz="2400" dirty="0" smtClean="0"/>
              <a:t>at time </a:t>
            </a:r>
            <a:r>
              <a:rPr lang="en-US" sz="2400" i="1" dirty="0" smtClean="0"/>
              <a:t>t </a:t>
            </a:r>
            <a:endParaRPr lang="en-US" sz="2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88687" y="3033491"/>
            <a:ext cx="4939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3200" i="1" baseline="-25000" dirty="0" smtClean="0"/>
              <a:t>t </a:t>
            </a:r>
            <a:r>
              <a:rPr lang="en-US" sz="2400" dirty="0" smtClean="0"/>
              <a:t>(</a:t>
            </a:r>
            <a:r>
              <a:rPr lang="en-US" dirty="0" smtClean="0"/>
              <a:t> </a:t>
            </a:r>
            <a:r>
              <a:rPr lang="en-US" sz="2400" i="1" dirty="0" smtClean="0"/>
              <a:t>i</a:t>
            </a:r>
            <a:r>
              <a:rPr lang="en-US" i="1" dirty="0" smtClean="0"/>
              <a:t> </a:t>
            </a:r>
            <a:r>
              <a:rPr lang="en-US" sz="2400" dirty="0" smtClean="0"/>
              <a:t>)       Location of card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800" i="1" baseline="-250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400" dirty="0" smtClean="0"/>
              <a:t> at time </a:t>
            </a:r>
            <a:r>
              <a:rPr lang="en-US" sz="2400" i="1" dirty="0" smtClean="0"/>
              <a:t>t</a:t>
            </a:r>
            <a:endParaRPr lang="en-US" sz="24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46749" y="4325263"/>
            <a:ext cx="5448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dirty="0" smtClean="0"/>
              <a:t>                Stationary distribution of { </a:t>
            </a:r>
            <a:r>
              <a:rPr lang="en-US" sz="2400" i="1" dirty="0" smtClean="0"/>
              <a:t>X</a:t>
            </a:r>
            <a:r>
              <a:rPr lang="en-US" sz="3200" i="1" baseline="-25000" dirty="0" smtClean="0"/>
              <a:t>t 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444178" y="4680867"/>
            <a:ext cx="721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Uniform distribution on </a:t>
            </a:r>
            <a:r>
              <a:rPr lang="en-US" sz="2400" i="1" dirty="0" smtClean="0"/>
              <a:t>q</a:t>
            </a:r>
            <a:r>
              <a:rPr lang="en-US" sz="2400" dirty="0" smtClean="0"/>
              <a:t>-tuples of positions, {0,1}</a:t>
            </a:r>
            <a:r>
              <a:rPr lang="en-US" sz="3200" i="1" baseline="30000" dirty="0" smtClean="0"/>
              <a:t>n</a:t>
            </a:r>
            <a:endParaRPr lang="en-US" sz="2400" i="1" baseline="30000" dirty="0"/>
          </a:p>
        </p:txBody>
      </p:sp>
      <p:sp>
        <p:nvSpPr>
          <p:cNvPr id="47" name="TextBox 46"/>
          <p:cNvSpPr txBox="1"/>
          <p:nvPr/>
        </p:nvSpPr>
        <p:spPr>
          <a:xfrm>
            <a:off x="210465" y="3751951"/>
            <a:ext cx="393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33CC"/>
                </a:solidFill>
                <a:latin typeface="Symbol" pitchFamily="18" charset="2"/>
              </a:rPr>
              <a:t>t</a:t>
            </a:r>
            <a:r>
              <a:rPr lang="en-US" sz="3200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en-US" sz="2400" dirty="0" smtClean="0"/>
              <a:t>              Distribution of {</a:t>
            </a:r>
            <a:r>
              <a:rPr lang="en-US" sz="2400" i="1" dirty="0" smtClean="0"/>
              <a:t>X</a:t>
            </a:r>
            <a:r>
              <a:rPr lang="en-US" sz="3200" i="1" baseline="-25000" dirty="0" smtClean="0"/>
              <a:t>t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33832" y="5410417"/>
            <a:ext cx="714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Want to show :     </a:t>
            </a:r>
            <a:r>
              <a:rPr lang="en-US" sz="3200" dirty="0" smtClean="0">
                <a:latin typeface="Symbol"/>
              </a:rPr>
              <a:t>||</a:t>
            </a: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3333CC"/>
                </a:solidFill>
                <a:latin typeface="Symbol"/>
              </a:rPr>
              <a:t>t</a:t>
            </a:r>
            <a:r>
              <a:rPr lang="en-US" sz="3200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400" dirty="0" smtClean="0">
                <a:latin typeface="Symbol"/>
              </a:rPr>
              <a:t>  - </a:t>
            </a:r>
            <a:r>
              <a:rPr lang="en-US" sz="2400" dirty="0" smtClean="0">
                <a:solidFill>
                  <a:srgbClr val="FF0000"/>
                </a:solidFill>
                <a:latin typeface="Symbol"/>
              </a:rPr>
              <a:t>p</a:t>
            </a:r>
            <a:r>
              <a:rPr lang="en-US" sz="2400" dirty="0" smtClean="0">
                <a:latin typeface="Symbol"/>
              </a:rPr>
              <a:t> </a:t>
            </a:r>
            <a:r>
              <a:rPr lang="en-US" sz="3200" dirty="0" smtClean="0">
                <a:latin typeface="Symbol"/>
              </a:rPr>
              <a:t>||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small  (for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too big)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98286" y="3106062"/>
            <a:ext cx="6633028" cy="7692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411" y="349332"/>
            <a:ext cx="306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Hybrid argument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653" y="1574822"/>
            <a:ext cx="89843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X</a:t>
            </a:r>
            <a:r>
              <a:rPr lang="en-US" sz="3600" i="1" baseline="-25000" dirty="0" smtClean="0"/>
              <a:t>t</a:t>
            </a:r>
            <a:r>
              <a:rPr lang="en-US" sz="3200" i="1" baseline="-25000" dirty="0" smtClean="0"/>
              <a:t> </a:t>
            </a:r>
            <a:r>
              <a:rPr lang="en-US" sz="2400" dirty="0" smtClean="0"/>
              <a:t>  =  Positions of cards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dirty="0" smtClean="0"/>
              <a:t>, …,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800" i="1" baseline="-25000" dirty="0" smtClean="0">
                <a:solidFill>
                  <a:schemeClr val="accent6">
                    <a:lumMod val="50000"/>
                  </a:schemeClr>
                </a:solidFill>
              </a:rPr>
              <a:t>q</a:t>
            </a:r>
            <a:r>
              <a:rPr lang="en-US" sz="2800" i="1" baseline="-25000" dirty="0" smtClean="0"/>
              <a:t>  </a:t>
            </a:r>
            <a:r>
              <a:rPr lang="en-US" sz="2400" dirty="0" smtClean="0"/>
              <a:t>at time </a:t>
            </a:r>
            <a:r>
              <a:rPr lang="en-US" sz="2400" i="1" dirty="0" smtClean="0"/>
              <a:t>t </a:t>
            </a:r>
            <a:r>
              <a:rPr lang="en-US" sz="2400" dirty="0" smtClean="0"/>
              <a:t>assuming cards</a:t>
            </a:r>
          </a:p>
          <a:p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            z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dirty="0" smtClean="0"/>
              <a:t>, …,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`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2400" dirty="0" smtClean="0"/>
              <a:t>start in </a:t>
            </a:r>
            <a:r>
              <a:rPr lang="en-US" sz="2400" b="1" dirty="0" smtClean="0"/>
              <a:t>designated</a:t>
            </a:r>
            <a:r>
              <a:rPr lang="en-US" sz="2400" dirty="0" smtClean="0"/>
              <a:t> positions,</a:t>
            </a:r>
          </a:p>
          <a:p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            z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` 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+1</a:t>
            </a:r>
            <a:r>
              <a:rPr lang="en-US" sz="2400" dirty="0" smtClean="0"/>
              <a:t>, …,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2800" i="1" baseline="-25000" dirty="0" smtClean="0">
                <a:solidFill>
                  <a:schemeClr val="accent6">
                    <a:lumMod val="5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start in </a:t>
            </a:r>
            <a:r>
              <a:rPr lang="en-US" sz="2400" b="1" dirty="0" smtClean="0"/>
              <a:t>random</a:t>
            </a:r>
            <a:r>
              <a:rPr lang="en-US" sz="2400" dirty="0" smtClean="0"/>
              <a:t> (uniform, distinct) positions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122" y="1488114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mmi10"/>
              </a:rPr>
              <a:t>`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8682" y="1015999"/>
            <a:ext cx="382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0 </a:t>
            </a:r>
            <a:r>
              <a:rPr lang="en-US" sz="2400" dirty="0" smtClean="0">
                <a:latin typeface="Symbol"/>
              </a:rPr>
              <a:t>£ </a:t>
            </a:r>
            <a:r>
              <a:rPr lang="en-US" sz="2400" dirty="0" smtClean="0">
                <a:latin typeface="cmmi10"/>
              </a:rPr>
              <a:t>`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 </a:t>
            </a:r>
            <a:r>
              <a:rPr lang="en-US" sz="2400" dirty="0" smtClean="0">
                <a:latin typeface="Symbol"/>
              </a:rPr>
              <a:t>£ </a:t>
            </a:r>
            <a:r>
              <a:rPr lang="en-US" sz="2400" i="1" dirty="0" smtClean="0"/>
              <a:t>q</a:t>
            </a:r>
            <a:r>
              <a:rPr lang="en-US" sz="2400" dirty="0" smtClean="0"/>
              <a:t>,   let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1169" y="3179031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mmi10"/>
              </a:rPr>
              <a:t>`</a:t>
            </a:r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01474" y="3135110"/>
            <a:ext cx="68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X</a:t>
            </a:r>
            <a:r>
              <a:rPr lang="en-US" sz="3600" i="1" baseline="-25000" dirty="0" smtClean="0"/>
              <a:t>t</a:t>
            </a:r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48216" y="307703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38674" y="3200424"/>
            <a:ext cx="68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X</a:t>
            </a:r>
            <a:r>
              <a:rPr lang="en-US" sz="3600" i="1" baseline="-25000" dirty="0" smtClean="0"/>
              <a:t>t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785416" y="31713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61644" y="3156883"/>
            <a:ext cx="68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X</a:t>
            </a:r>
            <a:r>
              <a:rPr lang="en-US" sz="3600" i="1" baseline="-25000" dirty="0" smtClean="0"/>
              <a:t>t</a:t>
            </a:r>
            <a:endParaRPr lang="en-US" sz="28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968577" y="3186291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mmi10"/>
              </a:rPr>
              <a:t>`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7108" y="3164143"/>
            <a:ext cx="68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X</a:t>
            </a:r>
            <a:r>
              <a:rPr lang="en-US" sz="3600" i="1" baseline="-25000" dirty="0" smtClean="0"/>
              <a:t>t</a:t>
            </a:r>
            <a:endParaRPr lang="en-US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9199" y="3918863"/>
            <a:ext cx="2481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CC"/>
                </a:solidFill>
              </a:rPr>
              <a:t>Designated cards</a:t>
            </a:r>
          </a:p>
          <a:p>
            <a:r>
              <a:rPr lang="en-US" sz="2000" dirty="0" smtClean="0">
                <a:solidFill>
                  <a:srgbClr val="3333CC"/>
                </a:solidFill>
              </a:rPr>
              <a:t>have specified posns.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1601" y="3984176"/>
            <a:ext cx="2624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Designated cards have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random initial posns.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</a:rPr>
              <a:t>-distributed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880" y="4506697"/>
            <a:ext cx="216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Symbol" pitchFamily="18" charset="2"/>
              </a:rPr>
              <a:t>t</a:t>
            </a:r>
            <a:r>
              <a:rPr lang="en-US" sz="3200" b="1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800" b="1" i="1" baseline="-25000" dirty="0" smtClean="0">
                <a:solidFill>
                  <a:srgbClr val="3333CC"/>
                </a:solidFill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</a:rPr>
              <a:t>- distributed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4228" y="3236691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682342" y="3229436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sp>
        <p:nvSpPr>
          <p:cNvPr id="22" name="Freeform 21"/>
          <p:cNvSpPr/>
          <p:nvPr/>
        </p:nvSpPr>
        <p:spPr>
          <a:xfrm>
            <a:off x="1074057" y="3715662"/>
            <a:ext cx="88616" cy="261257"/>
          </a:xfrm>
          <a:custGeom>
            <a:avLst/>
            <a:gdLst>
              <a:gd name="connsiteX0" fmla="*/ 0 w 88616"/>
              <a:gd name="connsiteY0" fmla="*/ 261257 h 261257"/>
              <a:gd name="connsiteX1" fmla="*/ 14514 w 88616"/>
              <a:gd name="connsiteY1" fmla="*/ 145143 h 261257"/>
              <a:gd name="connsiteX2" fmla="*/ 72572 w 88616"/>
              <a:gd name="connsiteY2" fmla="*/ 58057 h 261257"/>
              <a:gd name="connsiteX3" fmla="*/ 87086 w 88616"/>
              <a:gd name="connsiteY3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16" h="261257">
                <a:moveTo>
                  <a:pt x="0" y="261257"/>
                </a:moveTo>
                <a:cubicBezTo>
                  <a:pt x="4838" y="222552"/>
                  <a:pt x="1395" y="181876"/>
                  <a:pt x="14514" y="145143"/>
                </a:cubicBezTo>
                <a:cubicBezTo>
                  <a:pt x="26248" y="112287"/>
                  <a:pt x="72572" y="58057"/>
                  <a:pt x="72572" y="58057"/>
                </a:cubicBezTo>
                <a:cubicBezTo>
                  <a:pt x="88616" y="9924"/>
                  <a:pt x="87086" y="29813"/>
                  <a:pt x="8708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763657" y="3802748"/>
            <a:ext cx="87086" cy="275771"/>
          </a:xfrm>
          <a:custGeom>
            <a:avLst/>
            <a:gdLst>
              <a:gd name="connsiteX0" fmla="*/ 0 w 87086"/>
              <a:gd name="connsiteY0" fmla="*/ 0 h 275771"/>
              <a:gd name="connsiteX1" fmla="*/ 14514 w 87086"/>
              <a:gd name="connsiteY1" fmla="*/ 145143 h 275771"/>
              <a:gd name="connsiteX2" fmla="*/ 72572 w 87086"/>
              <a:gd name="connsiteY2" fmla="*/ 232228 h 275771"/>
              <a:gd name="connsiteX3" fmla="*/ 87086 w 87086"/>
              <a:gd name="connsiteY3" fmla="*/ 275771 h 27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86" h="275771">
                <a:moveTo>
                  <a:pt x="0" y="0"/>
                </a:moveTo>
                <a:cubicBezTo>
                  <a:pt x="4838" y="48381"/>
                  <a:pt x="11" y="98734"/>
                  <a:pt x="14514" y="145143"/>
                </a:cubicBezTo>
                <a:cubicBezTo>
                  <a:pt x="24920" y="178443"/>
                  <a:pt x="72572" y="232228"/>
                  <a:pt x="72572" y="232228"/>
                </a:cubicBezTo>
                <a:lnTo>
                  <a:pt x="87086" y="27577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95080" y="5384805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886856" y="5207224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/>
              </a:rPr>
              <a:t>||</a:t>
            </a: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3333CC"/>
                </a:solidFill>
                <a:latin typeface="Symbol"/>
              </a:rPr>
              <a:t>t</a:t>
            </a:r>
            <a:r>
              <a:rPr lang="en-US" sz="3200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400" dirty="0" smtClean="0">
                <a:latin typeface="Symbol"/>
              </a:rPr>
              <a:t>  - </a:t>
            </a:r>
            <a:r>
              <a:rPr lang="en-US" sz="2400" dirty="0" smtClean="0">
                <a:solidFill>
                  <a:srgbClr val="FF0000"/>
                </a:solidFill>
                <a:latin typeface="Symbol"/>
              </a:rPr>
              <a:t>p</a:t>
            </a:r>
            <a:r>
              <a:rPr lang="en-US" sz="2400" dirty="0" smtClean="0">
                <a:latin typeface="Symbol"/>
              </a:rPr>
              <a:t> </a:t>
            </a:r>
            <a:r>
              <a:rPr lang="en-US" sz="3200" dirty="0" smtClean="0">
                <a:latin typeface="Symbol"/>
              </a:rPr>
              <a:t>|| £ </a:t>
            </a:r>
            <a:r>
              <a:rPr lang="en-US" sz="3600" dirty="0" smtClean="0">
                <a:latin typeface="Symbol"/>
              </a:rPr>
              <a:t>       </a:t>
            </a:r>
            <a:r>
              <a:rPr lang="en-US" sz="3200" dirty="0" smtClean="0">
                <a:latin typeface="Symbol"/>
              </a:rPr>
              <a:t>||</a:t>
            </a:r>
            <a:r>
              <a:rPr lang="en-US" sz="2400" dirty="0" smtClean="0"/>
              <a:t> </a:t>
            </a:r>
            <a:r>
              <a:rPr lang="en-US" sz="2800" dirty="0" smtClean="0">
                <a:latin typeface="Symbol"/>
              </a:rPr>
              <a:t>t</a:t>
            </a:r>
            <a:r>
              <a:rPr lang="en-US" sz="3200" i="1" baseline="-25000" dirty="0" smtClean="0"/>
              <a:t>t</a:t>
            </a:r>
            <a:r>
              <a:rPr lang="en-US" sz="2400" dirty="0" smtClean="0">
                <a:latin typeface="Symbol"/>
              </a:rPr>
              <a:t>      -  t</a:t>
            </a:r>
            <a:r>
              <a:rPr lang="en-US" sz="3200" i="1" baseline="-25000" dirty="0" smtClean="0"/>
              <a:t>t</a:t>
            </a:r>
            <a:r>
              <a:rPr lang="en-US" sz="2400" dirty="0" smtClean="0">
                <a:latin typeface="Symbol"/>
              </a:rPr>
              <a:t>  </a:t>
            </a:r>
            <a:r>
              <a:rPr lang="en-US" sz="3200" dirty="0" smtClean="0">
                <a:latin typeface="Symbol"/>
              </a:rPr>
              <a:t>||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59195" y="5225148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Symbol" pitchFamily="18" charset="2"/>
              </a:rPr>
              <a:t>S</a:t>
            </a:r>
            <a:endParaRPr lang="en-US" sz="4400" b="1" dirty="0">
              <a:latin typeface="Symbol" pitchFamily="18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69577" y="5791607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mmi10"/>
              </a:rPr>
              <a:t>`</a:t>
            </a:r>
            <a:r>
              <a:rPr lang="en-US" sz="2400" dirty="0" smtClean="0"/>
              <a:t>=0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676832" y="4971547"/>
            <a:ext cx="683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q</a:t>
            </a:r>
            <a:r>
              <a:rPr lang="en-US" sz="2400" dirty="0" smtClean="0">
                <a:latin typeface="Symbol" pitchFamily="18" charset="2"/>
              </a:rPr>
              <a:t>-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4794429" y="5218291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mmi10"/>
              </a:rPr>
              <a:t>`</a:t>
            </a:r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5817669" y="5254579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mmi10"/>
              </a:rPr>
              <a:t>`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465943" y="5021944"/>
            <a:ext cx="4992914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26113" y="4236357"/>
            <a:ext cx="863600" cy="430887"/>
          </a:xfrm>
          <a:prstGeom prst="rect">
            <a:avLst/>
          </a:prstGeom>
          <a:solidFill>
            <a:srgbClr val="FFFF99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Fix  </a:t>
            </a:r>
            <a:r>
              <a:rPr lang="en-US" sz="2200" dirty="0" smtClean="0">
                <a:latin typeface="cmmi10"/>
              </a:rPr>
              <a:t>`</a:t>
            </a:r>
            <a:endParaRPr lang="en-US" sz="2200" i="1" dirty="0"/>
          </a:p>
        </p:txBody>
      </p:sp>
      <p:sp>
        <p:nvSpPr>
          <p:cNvPr id="38" name="Freeform 37"/>
          <p:cNvSpPr/>
          <p:nvPr/>
        </p:nvSpPr>
        <p:spPr>
          <a:xfrm>
            <a:off x="4617962" y="3101219"/>
            <a:ext cx="781352" cy="938590"/>
          </a:xfrm>
          <a:custGeom>
            <a:avLst/>
            <a:gdLst>
              <a:gd name="connsiteX0" fmla="*/ 476552 w 781352"/>
              <a:gd name="connsiteY0" fmla="*/ 4838 h 938590"/>
              <a:gd name="connsiteX1" fmla="*/ 55638 w 781352"/>
              <a:gd name="connsiteY1" fmla="*/ 237067 h 938590"/>
              <a:gd name="connsiteX2" fmla="*/ 142724 w 781352"/>
              <a:gd name="connsiteY2" fmla="*/ 832152 h 938590"/>
              <a:gd name="connsiteX3" fmla="*/ 462038 w 781352"/>
              <a:gd name="connsiteY3" fmla="*/ 875695 h 938590"/>
              <a:gd name="connsiteX4" fmla="*/ 737809 w 781352"/>
              <a:gd name="connsiteY4" fmla="*/ 570895 h 938590"/>
              <a:gd name="connsiteX5" fmla="*/ 723295 w 781352"/>
              <a:gd name="connsiteY5" fmla="*/ 208038 h 938590"/>
              <a:gd name="connsiteX6" fmla="*/ 476552 w 781352"/>
              <a:gd name="connsiteY6" fmla="*/ 4838 h 93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352" h="938590">
                <a:moveTo>
                  <a:pt x="476552" y="4838"/>
                </a:moveTo>
                <a:cubicBezTo>
                  <a:pt x="365276" y="9676"/>
                  <a:pt x="111276" y="99181"/>
                  <a:pt x="55638" y="237067"/>
                </a:cubicBezTo>
                <a:cubicBezTo>
                  <a:pt x="0" y="374953"/>
                  <a:pt x="74991" y="725714"/>
                  <a:pt x="142724" y="832152"/>
                </a:cubicBezTo>
                <a:cubicBezTo>
                  <a:pt x="210457" y="938590"/>
                  <a:pt x="362857" y="919238"/>
                  <a:pt x="462038" y="875695"/>
                </a:cubicBezTo>
                <a:cubicBezTo>
                  <a:pt x="561219" y="832152"/>
                  <a:pt x="694266" y="682171"/>
                  <a:pt x="737809" y="570895"/>
                </a:cubicBezTo>
                <a:cubicBezTo>
                  <a:pt x="781352" y="459619"/>
                  <a:pt x="764419" y="302381"/>
                  <a:pt x="723295" y="208038"/>
                </a:cubicBezTo>
                <a:cubicBezTo>
                  <a:pt x="682171" y="113695"/>
                  <a:pt x="587828" y="0"/>
                  <a:pt x="476552" y="483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326191" y="3033486"/>
            <a:ext cx="1136952" cy="999067"/>
          </a:xfrm>
          <a:custGeom>
            <a:avLst/>
            <a:gdLst>
              <a:gd name="connsiteX0" fmla="*/ 549123 w 1136952"/>
              <a:gd name="connsiteY0" fmla="*/ 43543 h 999067"/>
              <a:gd name="connsiteX1" fmla="*/ 70152 w 1136952"/>
              <a:gd name="connsiteY1" fmla="*/ 304800 h 999067"/>
              <a:gd name="connsiteX2" fmla="*/ 128209 w 1136952"/>
              <a:gd name="connsiteY2" fmla="*/ 914400 h 999067"/>
              <a:gd name="connsiteX3" fmla="*/ 781352 w 1136952"/>
              <a:gd name="connsiteY3" fmla="*/ 812800 h 999067"/>
              <a:gd name="connsiteX4" fmla="*/ 1086152 w 1136952"/>
              <a:gd name="connsiteY4" fmla="*/ 522514 h 999067"/>
              <a:gd name="connsiteX5" fmla="*/ 1086152 w 1136952"/>
              <a:gd name="connsiteY5" fmla="*/ 145143 h 999067"/>
              <a:gd name="connsiteX6" fmla="*/ 795866 w 1136952"/>
              <a:gd name="connsiteY6" fmla="*/ 43543 h 999067"/>
              <a:gd name="connsiteX7" fmla="*/ 549123 w 1136952"/>
              <a:gd name="connsiteY7" fmla="*/ 43543 h 99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52" h="999067">
                <a:moveTo>
                  <a:pt x="549123" y="43543"/>
                </a:moveTo>
                <a:cubicBezTo>
                  <a:pt x="428171" y="87086"/>
                  <a:pt x="140304" y="159657"/>
                  <a:pt x="70152" y="304800"/>
                </a:cubicBezTo>
                <a:cubicBezTo>
                  <a:pt x="0" y="449943"/>
                  <a:pt x="9676" y="829733"/>
                  <a:pt x="128209" y="914400"/>
                </a:cubicBezTo>
                <a:cubicBezTo>
                  <a:pt x="246742" y="999067"/>
                  <a:pt x="621695" y="878114"/>
                  <a:pt x="781352" y="812800"/>
                </a:cubicBezTo>
                <a:cubicBezTo>
                  <a:pt x="941009" y="747486"/>
                  <a:pt x="1035352" y="633790"/>
                  <a:pt x="1086152" y="522514"/>
                </a:cubicBezTo>
                <a:cubicBezTo>
                  <a:pt x="1136952" y="411238"/>
                  <a:pt x="1134533" y="224971"/>
                  <a:pt x="1086152" y="145143"/>
                </a:cubicBezTo>
                <a:cubicBezTo>
                  <a:pt x="1037771" y="65315"/>
                  <a:pt x="887790" y="60476"/>
                  <a:pt x="795866" y="43543"/>
                </a:cubicBezTo>
                <a:cubicBezTo>
                  <a:pt x="703942" y="26610"/>
                  <a:pt x="670075" y="0"/>
                  <a:pt x="549123" y="43543"/>
                </a:cubicBezTo>
                <a:close/>
              </a:path>
            </a:pathLst>
          </a:cu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upl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9125" y="357481"/>
            <a:ext cx="1954931" cy="48839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5411" y="349332"/>
            <a:ext cx="354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Coupling arguments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4180" y="1175666"/>
            <a:ext cx="5967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chain { </a:t>
            </a:r>
            <a:r>
              <a:rPr lang="en-US" sz="2400" i="1" dirty="0" smtClean="0"/>
              <a:t>W</a:t>
            </a:r>
            <a:r>
              <a:rPr lang="en-US" sz="3200" i="1" baseline="-25000" dirty="0" smtClean="0"/>
              <a:t>t </a:t>
            </a:r>
            <a:r>
              <a:rPr lang="en-US" sz="2400" dirty="0" smtClean="0"/>
              <a:t>} with transition matrix </a:t>
            </a:r>
            <a:r>
              <a:rPr lang="en-US" sz="2400" i="1" dirty="0" smtClean="0"/>
              <a:t>P</a:t>
            </a:r>
            <a:endParaRPr lang="en-US" sz="2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6923" y="1574813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Stationary distribution </a:t>
            </a:r>
            <a:r>
              <a:rPr lang="en-US" sz="2400" dirty="0" smtClean="0">
                <a:latin typeface="Symbol" pitchFamily="18" charset="2"/>
              </a:rPr>
              <a:t>p</a:t>
            </a:r>
            <a:endParaRPr lang="en-US" sz="2400" i="1" dirty="0">
              <a:latin typeface="Symbol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696" y="2177157"/>
            <a:ext cx="522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Want to show </a:t>
            </a:r>
            <a:r>
              <a:rPr lang="en-US" sz="2800" dirty="0" smtClean="0"/>
              <a:t>||</a:t>
            </a:r>
            <a:r>
              <a:rPr lang="en-US" sz="2400" dirty="0" smtClean="0"/>
              <a:t> </a:t>
            </a:r>
            <a:r>
              <a:rPr lang="en-US" sz="2400" i="1" dirty="0" smtClean="0"/>
              <a:t>P </a:t>
            </a:r>
            <a:r>
              <a:rPr lang="en-US" sz="3200" i="1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, </a:t>
            </a:r>
            <a:r>
              <a:rPr lang="en-US" sz="2800" b="1" dirty="0" smtClean="0">
                <a:latin typeface="Symbol"/>
              </a:rPr>
              <a:t>×</a:t>
            </a:r>
            <a:r>
              <a:rPr lang="en-US" sz="2400" dirty="0" smtClean="0"/>
              <a:t> ) – </a:t>
            </a:r>
            <a:r>
              <a:rPr lang="en-US" sz="2400" dirty="0" smtClean="0">
                <a:latin typeface="Symbol" pitchFamily="18" charset="2"/>
              </a:rPr>
              <a:t>p </a:t>
            </a:r>
            <a:r>
              <a:rPr lang="en-US" sz="2800" dirty="0" smtClean="0"/>
              <a:t>||</a:t>
            </a:r>
            <a:r>
              <a:rPr lang="en-US" sz="2400" dirty="0" smtClean="0"/>
              <a:t>  is small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692" y="2902873"/>
            <a:ext cx="6381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Construct a </a:t>
            </a:r>
            <a:r>
              <a:rPr lang="en-US" sz="2400" b="1" dirty="0" smtClean="0">
                <a:solidFill>
                  <a:srgbClr val="3333CC"/>
                </a:solidFill>
              </a:rPr>
              <a:t>pair process </a:t>
            </a:r>
            <a:r>
              <a:rPr lang="en-US" sz="2400" dirty="0" smtClean="0"/>
              <a:t>, </a:t>
            </a:r>
            <a:r>
              <a:rPr lang="en-US" sz="2400" b="1" dirty="0" smtClean="0"/>
              <a:t>  </a:t>
            </a:r>
            <a:r>
              <a:rPr lang="en-US" sz="2400" dirty="0" smtClean="0"/>
              <a:t>{(</a:t>
            </a:r>
            <a:r>
              <a:rPr lang="en-US" sz="2400" i="1" dirty="0" smtClean="0"/>
              <a:t>W</a:t>
            </a:r>
            <a:r>
              <a:rPr lang="en-US" sz="3200" i="1" baseline="-25000" dirty="0" smtClean="0"/>
              <a:t>t</a:t>
            </a:r>
            <a:r>
              <a:rPr lang="en-US" sz="1400" i="1" baseline="-25000" dirty="0" smtClean="0"/>
              <a:t>  </a:t>
            </a:r>
            <a:r>
              <a:rPr lang="en-US" sz="2400" dirty="0" smtClean="0"/>
              <a:t>, </a:t>
            </a:r>
            <a:r>
              <a:rPr lang="en-US" sz="2400" i="1" dirty="0" smtClean="0"/>
              <a:t>U</a:t>
            </a:r>
            <a:r>
              <a:rPr lang="en-US" sz="3200" i="1" baseline="-25000" dirty="0" smtClean="0"/>
              <a:t>t</a:t>
            </a:r>
            <a:r>
              <a:rPr lang="en-US" sz="2400" dirty="0" smtClean="0"/>
              <a:t>)}  </a:t>
            </a:r>
            <a:r>
              <a:rPr lang="en-US" sz="2400" dirty="0" smtClean="0">
                <a:solidFill>
                  <a:srgbClr val="7030A0"/>
                </a:solidFill>
              </a:rPr>
              <a:t>(defined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on a single prob space),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3333CC"/>
                </a:solidFill>
              </a:rPr>
              <a:t>coupling</a:t>
            </a:r>
            <a:r>
              <a:rPr lang="en-US" sz="2400" dirty="0" smtClean="0"/>
              <a:t>,  where 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88695" y="3788241"/>
            <a:ext cx="68995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 { </a:t>
            </a:r>
            <a:r>
              <a:rPr lang="en-US" sz="2400" i="1" dirty="0" smtClean="0"/>
              <a:t>W</a:t>
            </a:r>
            <a:r>
              <a:rPr lang="en-US" sz="3200" i="1" baseline="-25000" dirty="0" smtClean="0"/>
              <a:t>t </a:t>
            </a:r>
            <a:r>
              <a:rPr lang="en-US" sz="2400" dirty="0" smtClean="0"/>
              <a:t>} and { </a:t>
            </a:r>
            <a:r>
              <a:rPr lang="en-US" sz="2400" i="1" dirty="0" smtClean="0"/>
              <a:t>U</a:t>
            </a:r>
            <a:r>
              <a:rPr lang="en-US" sz="3200" i="1" baseline="-25000" dirty="0" smtClean="0"/>
              <a:t>t </a:t>
            </a:r>
            <a:r>
              <a:rPr lang="en-US" sz="2400" dirty="0" smtClean="0"/>
              <a:t>} are MCs with transition matrix </a:t>
            </a:r>
            <a:r>
              <a:rPr lang="en-US" sz="2400" i="1" dirty="0" smtClean="0"/>
              <a:t>P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/>
              <a:t>  </a:t>
            </a:r>
            <a:r>
              <a:rPr lang="en-US" sz="2400" dirty="0" smtClean="0"/>
              <a:t>If  </a:t>
            </a:r>
            <a:r>
              <a:rPr lang="en-US" sz="2400" i="1" dirty="0" smtClean="0"/>
              <a:t>W</a:t>
            </a:r>
            <a:r>
              <a:rPr lang="en-US" sz="3200" i="1" baseline="-25000" dirty="0" smtClean="0"/>
              <a:t>t</a:t>
            </a:r>
            <a:r>
              <a:rPr lang="en-US" sz="2400" i="1" dirty="0" smtClean="0"/>
              <a:t> = U</a:t>
            </a:r>
            <a:r>
              <a:rPr lang="en-US" sz="3200" i="1" baseline="-25000" dirty="0" smtClean="0"/>
              <a:t>t</a:t>
            </a:r>
            <a:r>
              <a:rPr lang="en-US" sz="2400" i="1" dirty="0" smtClean="0"/>
              <a:t>  </a:t>
            </a:r>
            <a:r>
              <a:rPr lang="en-US" sz="2400" dirty="0" smtClean="0"/>
              <a:t>then</a:t>
            </a:r>
            <a:r>
              <a:rPr lang="en-US" sz="2400" i="1" dirty="0" smtClean="0"/>
              <a:t>  W</a:t>
            </a:r>
            <a:r>
              <a:rPr lang="en-US" sz="3200" i="1" baseline="-25000" dirty="0" smtClean="0"/>
              <a:t>t</a:t>
            </a:r>
            <a:r>
              <a:rPr lang="en-US" sz="3200" baseline="-25000" dirty="0" smtClean="0"/>
              <a:t>+1</a:t>
            </a:r>
            <a:r>
              <a:rPr lang="en-US" sz="2400" i="1" dirty="0" smtClean="0"/>
              <a:t> = U</a:t>
            </a:r>
            <a:r>
              <a:rPr lang="en-US" sz="3200" i="1" baseline="-25000" dirty="0" smtClean="0"/>
              <a:t>t</a:t>
            </a:r>
            <a:r>
              <a:rPr lang="en-US" sz="3200" baseline="-25000" dirty="0" smtClean="0"/>
              <a:t>+1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</a:t>
            </a:r>
            <a:r>
              <a:rPr lang="en-US" sz="2400" i="1" dirty="0" smtClean="0"/>
              <a:t>W</a:t>
            </a:r>
            <a:r>
              <a:rPr lang="en-US" sz="2800" baseline="-25000" dirty="0" smtClean="0"/>
              <a:t>0</a:t>
            </a:r>
            <a:r>
              <a:rPr lang="en-US" sz="2400" dirty="0" smtClean="0"/>
              <a:t> = </a:t>
            </a:r>
            <a:r>
              <a:rPr lang="en-US" sz="2400" i="1" dirty="0" smtClean="0"/>
              <a:t>x    </a:t>
            </a:r>
            <a:r>
              <a:rPr lang="en-US" sz="2400" dirty="0" smtClean="0"/>
              <a:t>and</a:t>
            </a:r>
            <a:r>
              <a:rPr lang="en-US" sz="2400" i="1" dirty="0" smtClean="0"/>
              <a:t>   U</a:t>
            </a:r>
            <a:r>
              <a:rPr lang="en-US" sz="2800" baseline="-25000" dirty="0" smtClean="0"/>
              <a:t>0</a:t>
            </a:r>
            <a:r>
              <a:rPr lang="en-US" sz="2400" i="1" dirty="0" smtClean="0"/>
              <a:t> ~ </a:t>
            </a:r>
            <a:r>
              <a:rPr lang="en-US" sz="2400" dirty="0" smtClean="0">
                <a:latin typeface="Symbol" pitchFamily="18" charset="2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067" y="5428350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T  </a:t>
            </a:r>
            <a:r>
              <a:rPr lang="en-US" sz="2400" dirty="0" smtClean="0">
                <a:latin typeface="Symbol" pitchFamily="18" charset="2"/>
              </a:rPr>
              <a:t>=</a:t>
            </a:r>
            <a:r>
              <a:rPr lang="en-US" sz="2400" dirty="0" smtClean="0"/>
              <a:t>  min {</a:t>
            </a:r>
            <a:r>
              <a:rPr lang="en-US" sz="2400" i="1" dirty="0" smtClean="0"/>
              <a:t>t</a:t>
            </a:r>
            <a:r>
              <a:rPr lang="en-US" sz="1200" i="1" dirty="0" smtClean="0"/>
              <a:t> </a:t>
            </a:r>
            <a:r>
              <a:rPr lang="en-US" sz="2400" dirty="0" smtClean="0"/>
              <a:t>: </a:t>
            </a:r>
            <a:r>
              <a:rPr lang="en-US" sz="2400" i="1" dirty="0" smtClean="0"/>
              <a:t>W</a:t>
            </a:r>
            <a:r>
              <a:rPr lang="en-US" sz="3200" i="1" baseline="-25000" dirty="0" smtClean="0"/>
              <a:t>t</a:t>
            </a:r>
            <a:r>
              <a:rPr lang="en-US" sz="2400" dirty="0" smtClean="0"/>
              <a:t> = </a:t>
            </a:r>
            <a:r>
              <a:rPr lang="en-US" sz="2400" i="1" dirty="0" smtClean="0"/>
              <a:t>U</a:t>
            </a:r>
            <a:r>
              <a:rPr lang="en-US" sz="3200" i="1" baseline="-25000" dirty="0" smtClean="0"/>
              <a:t>t</a:t>
            </a:r>
            <a:r>
              <a:rPr lang="en-US" sz="2400" dirty="0" smtClean="0"/>
              <a:t> }</a:t>
            </a:r>
            <a:endParaRPr lang="en-US" sz="2400" i="1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464459" y="5994404"/>
            <a:ext cx="2152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</a:rPr>
              <a:t>Coupling time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83435" y="5602518"/>
            <a:ext cx="5208477" cy="892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   </a:t>
            </a:r>
            <a:r>
              <a:rPr lang="en-US" sz="2800" dirty="0" smtClean="0"/>
              <a:t>||</a:t>
            </a:r>
            <a:r>
              <a:rPr lang="en-US" sz="2400" dirty="0" smtClean="0"/>
              <a:t> </a:t>
            </a:r>
            <a:r>
              <a:rPr lang="en-US" sz="2400" i="1" dirty="0" smtClean="0"/>
              <a:t>P </a:t>
            </a:r>
            <a:r>
              <a:rPr lang="en-US" sz="3200" i="1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, </a:t>
            </a:r>
            <a:r>
              <a:rPr lang="en-US" sz="2800" b="1" dirty="0" smtClean="0">
                <a:latin typeface="Symbol"/>
              </a:rPr>
              <a:t>×</a:t>
            </a:r>
            <a:r>
              <a:rPr lang="en-US" sz="2400" dirty="0" smtClean="0"/>
              <a:t> ) – </a:t>
            </a:r>
            <a:r>
              <a:rPr lang="en-US" sz="2400" dirty="0" smtClean="0">
                <a:latin typeface="Symbol" pitchFamily="18" charset="2"/>
              </a:rPr>
              <a:t>p </a:t>
            </a:r>
            <a:r>
              <a:rPr lang="en-US" sz="2800" dirty="0" smtClean="0"/>
              <a:t>||</a:t>
            </a:r>
            <a:r>
              <a:rPr lang="en-US" sz="2400" dirty="0" smtClean="0"/>
              <a:t>  </a:t>
            </a:r>
            <a:r>
              <a:rPr lang="en-US" sz="2400" dirty="0" smtClean="0">
                <a:latin typeface="Symbol"/>
              </a:rPr>
              <a:t>£  </a:t>
            </a:r>
            <a:r>
              <a:rPr lang="en-US" sz="2400" dirty="0" smtClean="0"/>
              <a:t>Pr ( </a:t>
            </a:r>
            <a:r>
              <a:rPr lang="en-US" sz="2400" i="1" dirty="0" smtClean="0"/>
              <a:t>W</a:t>
            </a:r>
            <a:r>
              <a:rPr lang="en-US" sz="3200" i="1" baseline="-25000" dirty="0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/>
              </a:rPr>
              <a:t>¹ </a:t>
            </a:r>
            <a:r>
              <a:rPr lang="en-US" sz="2400" i="1" dirty="0" smtClean="0"/>
              <a:t>U</a:t>
            </a:r>
            <a:r>
              <a:rPr lang="en-US" sz="3200" i="1" baseline="-25000" dirty="0" smtClean="0"/>
              <a:t>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                                         =   Pr (</a:t>
            </a:r>
            <a:r>
              <a:rPr lang="en-US" sz="2400" i="1" dirty="0" smtClean="0"/>
              <a:t>T </a:t>
            </a:r>
            <a:r>
              <a:rPr lang="en-US" sz="2400" dirty="0" smtClean="0"/>
              <a:t>&gt; </a:t>
            </a:r>
            <a:r>
              <a:rPr lang="en-US" sz="2400" i="1" dirty="0" smtClean="0"/>
              <a:t>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3201" y="43547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[Doeblin 1930s;  Aldous 1980s]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286" y="3106062"/>
            <a:ext cx="6633028" cy="7692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5411" y="349332"/>
            <a:ext cx="321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gets coupled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1169" y="3179031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mmi10"/>
              </a:rPr>
              <a:t>`</a:t>
            </a:r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01474" y="3135110"/>
            <a:ext cx="68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X</a:t>
            </a:r>
            <a:r>
              <a:rPr lang="en-US" sz="3600" i="1" baseline="-25000" dirty="0" smtClean="0"/>
              <a:t>t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48216" y="307703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38674" y="3200424"/>
            <a:ext cx="68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X</a:t>
            </a:r>
            <a:r>
              <a:rPr lang="en-US" sz="3600" i="1" baseline="-25000" dirty="0" smtClean="0"/>
              <a:t>t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785416" y="31713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61644" y="3156883"/>
            <a:ext cx="68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X</a:t>
            </a:r>
            <a:r>
              <a:rPr lang="en-US" sz="3600" i="1" baseline="-25000" dirty="0" smtClean="0"/>
              <a:t>t</a:t>
            </a:r>
            <a:endParaRPr lang="en-US" sz="28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968577" y="3186291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mmi10"/>
              </a:rPr>
              <a:t>`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7108" y="3164143"/>
            <a:ext cx="68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X</a:t>
            </a:r>
            <a:r>
              <a:rPr lang="en-US" sz="3600" i="1" baseline="-25000" dirty="0" smtClean="0"/>
              <a:t>t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264228" y="3236691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82342" y="3229436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5080" y="4905843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86856" y="4728262"/>
            <a:ext cx="4514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/>
              </a:rPr>
              <a:t>||</a:t>
            </a: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3333CC"/>
                </a:solidFill>
                <a:latin typeface="Symbol"/>
              </a:rPr>
              <a:t>t</a:t>
            </a:r>
            <a:r>
              <a:rPr lang="en-US" sz="3200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400" dirty="0" smtClean="0">
                <a:latin typeface="Symbol"/>
              </a:rPr>
              <a:t>  - </a:t>
            </a:r>
            <a:r>
              <a:rPr lang="en-US" sz="2400" dirty="0" smtClean="0">
                <a:solidFill>
                  <a:srgbClr val="FF0000"/>
                </a:solidFill>
                <a:latin typeface="Symbol"/>
              </a:rPr>
              <a:t>p</a:t>
            </a:r>
            <a:r>
              <a:rPr lang="en-US" sz="2400" dirty="0" smtClean="0">
                <a:latin typeface="Symbol"/>
              </a:rPr>
              <a:t> </a:t>
            </a:r>
            <a:r>
              <a:rPr lang="en-US" sz="3200" dirty="0" smtClean="0">
                <a:latin typeface="Symbol"/>
              </a:rPr>
              <a:t>|| £ </a:t>
            </a:r>
            <a:r>
              <a:rPr lang="en-US" sz="3600" dirty="0" smtClean="0">
                <a:latin typeface="Symbol"/>
              </a:rPr>
              <a:t>     </a:t>
            </a:r>
            <a:r>
              <a:rPr lang="en-US" sz="3200" dirty="0" smtClean="0">
                <a:latin typeface="Symbol"/>
              </a:rPr>
              <a:t>||</a:t>
            </a: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3333CC"/>
                </a:solidFill>
                <a:latin typeface="Symbol"/>
              </a:rPr>
              <a:t>t</a:t>
            </a:r>
            <a:r>
              <a:rPr lang="en-US" sz="3200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400" dirty="0" smtClean="0">
                <a:latin typeface="Symbol"/>
              </a:rPr>
              <a:t>      -  </a:t>
            </a:r>
            <a:r>
              <a:rPr lang="en-US" sz="2400" dirty="0" smtClean="0">
                <a:solidFill>
                  <a:srgbClr val="FF0000"/>
                </a:solidFill>
                <a:latin typeface="Symbol"/>
              </a:rPr>
              <a:t>t</a:t>
            </a:r>
            <a:r>
              <a:rPr lang="en-US" sz="3200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latin typeface="Symbol"/>
              </a:rPr>
              <a:t>  </a:t>
            </a:r>
            <a:r>
              <a:rPr lang="en-US" sz="3200" dirty="0" smtClean="0">
                <a:latin typeface="Symbol"/>
              </a:rPr>
              <a:t>||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691347" y="4782873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ymbol" pitchFamily="18" charset="2"/>
              </a:rPr>
              <a:t>S</a:t>
            </a:r>
            <a:endParaRPr lang="en-US" sz="4000" dirty="0">
              <a:latin typeface="Symbol" pitchFamily="18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47691" y="4768357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cmmi10"/>
              </a:rPr>
              <a:t>`</a:t>
            </a:r>
            <a:r>
              <a:rPr lang="en-US" sz="2400" dirty="0" smtClean="0">
                <a:solidFill>
                  <a:srgbClr val="3333CC"/>
                </a:solidFill>
              </a:rPr>
              <a:t>+1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56417" y="4775617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`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1313" y="1246415"/>
            <a:ext cx="86360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Fix  </a:t>
            </a:r>
            <a:r>
              <a:rPr lang="en-US" sz="2200" dirty="0" smtClean="0">
                <a:latin typeface="cmmi10"/>
              </a:rPr>
              <a:t>`</a:t>
            </a:r>
            <a:endParaRPr lang="en-US" sz="2200" i="1" dirty="0"/>
          </a:p>
        </p:txBody>
      </p:sp>
      <p:sp>
        <p:nvSpPr>
          <p:cNvPr id="31" name="Freeform 30"/>
          <p:cNvSpPr/>
          <p:nvPr/>
        </p:nvSpPr>
        <p:spPr>
          <a:xfrm>
            <a:off x="4617962" y="3101219"/>
            <a:ext cx="781352" cy="938590"/>
          </a:xfrm>
          <a:custGeom>
            <a:avLst/>
            <a:gdLst>
              <a:gd name="connsiteX0" fmla="*/ 476552 w 781352"/>
              <a:gd name="connsiteY0" fmla="*/ 4838 h 938590"/>
              <a:gd name="connsiteX1" fmla="*/ 55638 w 781352"/>
              <a:gd name="connsiteY1" fmla="*/ 237067 h 938590"/>
              <a:gd name="connsiteX2" fmla="*/ 142724 w 781352"/>
              <a:gd name="connsiteY2" fmla="*/ 832152 h 938590"/>
              <a:gd name="connsiteX3" fmla="*/ 462038 w 781352"/>
              <a:gd name="connsiteY3" fmla="*/ 875695 h 938590"/>
              <a:gd name="connsiteX4" fmla="*/ 737809 w 781352"/>
              <a:gd name="connsiteY4" fmla="*/ 570895 h 938590"/>
              <a:gd name="connsiteX5" fmla="*/ 723295 w 781352"/>
              <a:gd name="connsiteY5" fmla="*/ 208038 h 938590"/>
              <a:gd name="connsiteX6" fmla="*/ 476552 w 781352"/>
              <a:gd name="connsiteY6" fmla="*/ 4838 h 93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352" h="938590">
                <a:moveTo>
                  <a:pt x="476552" y="4838"/>
                </a:moveTo>
                <a:cubicBezTo>
                  <a:pt x="365276" y="9676"/>
                  <a:pt x="111276" y="99181"/>
                  <a:pt x="55638" y="237067"/>
                </a:cubicBezTo>
                <a:cubicBezTo>
                  <a:pt x="0" y="374953"/>
                  <a:pt x="74991" y="725714"/>
                  <a:pt x="142724" y="832152"/>
                </a:cubicBezTo>
                <a:cubicBezTo>
                  <a:pt x="210457" y="938590"/>
                  <a:pt x="362857" y="919238"/>
                  <a:pt x="462038" y="875695"/>
                </a:cubicBezTo>
                <a:cubicBezTo>
                  <a:pt x="561219" y="832152"/>
                  <a:pt x="694266" y="682171"/>
                  <a:pt x="737809" y="570895"/>
                </a:cubicBezTo>
                <a:cubicBezTo>
                  <a:pt x="781352" y="459619"/>
                  <a:pt x="764419" y="302381"/>
                  <a:pt x="723295" y="208038"/>
                </a:cubicBezTo>
                <a:cubicBezTo>
                  <a:pt x="682171" y="113695"/>
                  <a:pt x="587828" y="0"/>
                  <a:pt x="476552" y="483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326191" y="3033486"/>
            <a:ext cx="1136952" cy="999067"/>
          </a:xfrm>
          <a:custGeom>
            <a:avLst/>
            <a:gdLst>
              <a:gd name="connsiteX0" fmla="*/ 549123 w 1136952"/>
              <a:gd name="connsiteY0" fmla="*/ 43543 h 999067"/>
              <a:gd name="connsiteX1" fmla="*/ 70152 w 1136952"/>
              <a:gd name="connsiteY1" fmla="*/ 304800 h 999067"/>
              <a:gd name="connsiteX2" fmla="*/ 128209 w 1136952"/>
              <a:gd name="connsiteY2" fmla="*/ 914400 h 999067"/>
              <a:gd name="connsiteX3" fmla="*/ 781352 w 1136952"/>
              <a:gd name="connsiteY3" fmla="*/ 812800 h 999067"/>
              <a:gd name="connsiteX4" fmla="*/ 1086152 w 1136952"/>
              <a:gd name="connsiteY4" fmla="*/ 522514 h 999067"/>
              <a:gd name="connsiteX5" fmla="*/ 1086152 w 1136952"/>
              <a:gd name="connsiteY5" fmla="*/ 145143 h 999067"/>
              <a:gd name="connsiteX6" fmla="*/ 795866 w 1136952"/>
              <a:gd name="connsiteY6" fmla="*/ 43543 h 999067"/>
              <a:gd name="connsiteX7" fmla="*/ 549123 w 1136952"/>
              <a:gd name="connsiteY7" fmla="*/ 43543 h 99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52" h="999067">
                <a:moveTo>
                  <a:pt x="549123" y="43543"/>
                </a:moveTo>
                <a:cubicBezTo>
                  <a:pt x="428171" y="87086"/>
                  <a:pt x="140304" y="159657"/>
                  <a:pt x="70152" y="304800"/>
                </a:cubicBezTo>
                <a:cubicBezTo>
                  <a:pt x="0" y="449943"/>
                  <a:pt x="9676" y="829733"/>
                  <a:pt x="128209" y="914400"/>
                </a:cubicBezTo>
                <a:cubicBezTo>
                  <a:pt x="246742" y="999067"/>
                  <a:pt x="621695" y="878114"/>
                  <a:pt x="781352" y="812800"/>
                </a:cubicBezTo>
                <a:cubicBezTo>
                  <a:pt x="941009" y="747486"/>
                  <a:pt x="1035352" y="633790"/>
                  <a:pt x="1086152" y="522514"/>
                </a:cubicBezTo>
                <a:cubicBezTo>
                  <a:pt x="1136952" y="411238"/>
                  <a:pt x="1134533" y="224971"/>
                  <a:pt x="1086152" y="145143"/>
                </a:cubicBezTo>
                <a:cubicBezTo>
                  <a:pt x="1037771" y="65315"/>
                  <a:pt x="887790" y="60476"/>
                  <a:pt x="795866" y="43543"/>
                </a:cubicBezTo>
                <a:cubicBezTo>
                  <a:pt x="703942" y="26610"/>
                  <a:pt x="670075" y="0"/>
                  <a:pt x="549123" y="43543"/>
                </a:cubicBezTo>
                <a:close/>
              </a:path>
            </a:pathLst>
          </a:cu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66000" y="1473208"/>
            <a:ext cx="2495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CC"/>
                </a:solidFill>
              </a:rPr>
              <a:t>First </a:t>
            </a:r>
            <a:r>
              <a:rPr lang="en-US" sz="2000" dirty="0" smtClean="0">
                <a:solidFill>
                  <a:srgbClr val="3333CC"/>
                </a:solidFill>
                <a:latin typeface="cmmi10"/>
              </a:rPr>
              <a:t>`</a:t>
            </a:r>
            <a:r>
              <a:rPr lang="en-US" sz="2000" dirty="0" smtClean="0">
                <a:solidFill>
                  <a:srgbClr val="3333CC"/>
                </a:solidFill>
              </a:rPr>
              <a:t>+1 cards in</a:t>
            </a:r>
          </a:p>
          <a:p>
            <a:r>
              <a:rPr lang="en-US" sz="2000" dirty="0" smtClean="0">
                <a:solidFill>
                  <a:srgbClr val="3333CC"/>
                </a:solidFill>
              </a:rPr>
              <a:t>designated positions.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49822" y="2278755"/>
            <a:ext cx="216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Symbol" pitchFamily="18" charset="2"/>
              </a:rPr>
              <a:t>t</a:t>
            </a:r>
            <a:r>
              <a:rPr lang="en-US" sz="3200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800" i="1" baseline="-25000" dirty="0" smtClean="0">
                <a:solidFill>
                  <a:srgbClr val="3333CC"/>
                </a:solidFill>
              </a:rPr>
              <a:t> </a:t>
            </a:r>
            <a:r>
              <a:rPr lang="en-US" sz="2000" dirty="0" smtClean="0">
                <a:solidFill>
                  <a:srgbClr val="3333CC"/>
                </a:solidFill>
              </a:rPr>
              <a:t>      distributed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02080" y="2228334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cmmi10"/>
              </a:rPr>
              <a:t>`</a:t>
            </a:r>
            <a:r>
              <a:rPr lang="en-US" dirty="0" smtClean="0">
                <a:solidFill>
                  <a:srgbClr val="3333CC"/>
                </a:solidFill>
              </a:rPr>
              <a:t>+1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5714" y="943434"/>
            <a:ext cx="2509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First </a:t>
            </a:r>
            <a:r>
              <a:rPr lang="en-US" sz="2000" dirty="0" smtClean="0">
                <a:solidFill>
                  <a:srgbClr val="FF0000"/>
                </a:solidFill>
                <a:latin typeface="cmmi10"/>
              </a:rPr>
              <a:t>`</a:t>
            </a:r>
            <a:r>
              <a:rPr lang="en-US" sz="2000" dirty="0" smtClean="0">
                <a:solidFill>
                  <a:srgbClr val="FF0000"/>
                </a:solidFill>
              </a:rPr>
              <a:t> cards in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designated positions;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cmmi10"/>
              </a:rPr>
              <a:t>`</a:t>
            </a:r>
            <a:r>
              <a:rPr lang="en-US" sz="2000" dirty="0" smtClean="0">
                <a:solidFill>
                  <a:srgbClr val="FF0000"/>
                </a:solidFill>
              </a:rPr>
              <a:t>+1)</a:t>
            </a:r>
            <a:r>
              <a:rPr lang="en-US" sz="2000" baseline="40000" dirty="0" smtClean="0">
                <a:solidFill>
                  <a:srgbClr val="FF0000"/>
                </a:solidFill>
              </a:rPr>
              <a:t>st</a:t>
            </a:r>
            <a:r>
              <a:rPr lang="en-US" sz="2000" dirty="0" smtClean="0">
                <a:solidFill>
                  <a:srgbClr val="FF0000"/>
                </a:solidFill>
              </a:rPr>
              <a:t> card at a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random position.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25993" y="2300527"/>
            <a:ext cx="216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3200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distributed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978251" y="2250106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mi10"/>
              </a:rPr>
              <a:t>`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410857" y="2322286"/>
            <a:ext cx="682172" cy="711200"/>
          </a:xfrm>
          <a:custGeom>
            <a:avLst/>
            <a:gdLst>
              <a:gd name="connsiteX0" fmla="*/ 304800 w 355600"/>
              <a:gd name="connsiteY0" fmla="*/ 812800 h 812800"/>
              <a:gd name="connsiteX1" fmla="*/ 304800 w 355600"/>
              <a:gd name="connsiteY1" fmla="*/ 420914 h 812800"/>
              <a:gd name="connsiteX2" fmla="*/ 0 w 355600"/>
              <a:gd name="connsiteY2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812800">
                <a:moveTo>
                  <a:pt x="304800" y="812800"/>
                </a:moveTo>
                <a:cubicBezTo>
                  <a:pt x="330200" y="684590"/>
                  <a:pt x="355600" y="556381"/>
                  <a:pt x="304800" y="420914"/>
                </a:cubicBezTo>
                <a:cubicBezTo>
                  <a:pt x="254000" y="285447"/>
                  <a:pt x="127000" y="142723"/>
                  <a:pt x="0" y="0"/>
                </a:cubicBezTo>
              </a:path>
            </a:pathLst>
          </a:custGeom>
          <a:ln w="19050">
            <a:solidFill>
              <a:srgbClr val="3333C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492172" y="1799771"/>
            <a:ext cx="428171" cy="1349829"/>
          </a:xfrm>
          <a:custGeom>
            <a:avLst/>
            <a:gdLst>
              <a:gd name="connsiteX0" fmla="*/ 428171 w 428171"/>
              <a:gd name="connsiteY0" fmla="*/ 1349829 h 1349829"/>
              <a:gd name="connsiteX1" fmla="*/ 79828 w 428171"/>
              <a:gd name="connsiteY1" fmla="*/ 928915 h 1349829"/>
              <a:gd name="connsiteX2" fmla="*/ 166914 w 428171"/>
              <a:gd name="connsiteY2" fmla="*/ 609600 h 1349829"/>
              <a:gd name="connsiteX3" fmla="*/ 7257 w 428171"/>
              <a:gd name="connsiteY3" fmla="*/ 319315 h 1349829"/>
              <a:gd name="connsiteX4" fmla="*/ 210457 w 428171"/>
              <a:gd name="connsiteY4" fmla="*/ 0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71" h="1349829">
                <a:moveTo>
                  <a:pt x="428171" y="1349829"/>
                </a:moveTo>
                <a:cubicBezTo>
                  <a:pt x="275771" y="1201057"/>
                  <a:pt x="123371" y="1052286"/>
                  <a:pt x="79828" y="928915"/>
                </a:cubicBezTo>
                <a:cubicBezTo>
                  <a:pt x="36285" y="805544"/>
                  <a:pt x="179009" y="711200"/>
                  <a:pt x="166914" y="609600"/>
                </a:cubicBezTo>
                <a:cubicBezTo>
                  <a:pt x="154819" y="508000"/>
                  <a:pt x="0" y="420915"/>
                  <a:pt x="7257" y="319315"/>
                </a:cubicBezTo>
                <a:cubicBezTo>
                  <a:pt x="14514" y="217715"/>
                  <a:pt x="112485" y="108857"/>
                  <a:pt x="210457" y="0"/>
                </a:cubicBezTo>
              </a:path>
            </a:pathLst>
          </a:cu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55063" y="5341673"/>
            <a:ext cx="577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mmi10"/>
              </a:rPr>
              <a:t>`</a:t>
            </a:r>
            <a:r>
              <a:rPr lang="en-US" sz="2000" dirty="0" smtClean="0"/>
              <a:t>=0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3633290" y="4550641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q</a:t>
            </a:r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/>
              <a:t>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 rot="16200000">
            <a:off x="1052330" y="1863306"/>
            <a:ext cx="290286" cy="2002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 rot="16200000">
            <a:off x="1059584" y="1478682"/>
            <a:ext cx="290286" cy="2002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 rot="16200000">
            <a:off x="1052328" y="1108567"/>
            <a:ext cx="290286" cy="2002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841" y="349332"/>
            <a:ext cx="6649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Re-conceptualizing how our MC evolves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0147" y="1074057"/>
            <a:ext cx="422031" cy="73339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6443" y="1073585"/>
            <a:ext cx="422031" cy="7315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5103" y="1073582"/>
            <a:ext cx="422031" cy="7315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01399" y="1071237"/>
            <a:ext cx="422031" cy="7315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53325" y="1073582"/>
            <a:ext cx="422031" cy="7315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86372" y="1071223"/>
            <a:ext cx="422031" cy="7315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19253" y="1071234"/>
            <a:ext cx="422031" cy="7315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65549" y="1068889"/>
            <a:ext cx="422031" cy="7315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659" y="1918997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33149" y="190147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69958" y="191440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11345" y="1918543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17925" y="2651963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0415" y="266346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277224" y="266188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818611" y="265150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0668" y="2296361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33158" y="2293348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269967" y="227725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811354" y="2281393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18860" y="948882"/>
            <a:ext cx="3983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Before</a:t>
            </a:r>
            <a:r>
              <a:rPr lang="en-US" sz="2000" dirty="0" smtClean="0"/>
              <a:t>:  a coin </a:t>
            </a:r>
            <a:r>
              <a:rPr lang="en-US" sz="2000" i="1" dirty="0" smtClean="0"/>
              <a:t>c</a:t>
            </a:r>
            <a:r>
              <a:rPr lang="en-US" sz="2000" dirty="0" smtClean="0"/>
              <a:t>(</a:t>
            </a:r>
            <a:r>
              <a:rPr lang="en-US" sz="2000" i="1" dirty="0" smtClean="0"/>
              <a:t>r</a:t>
            </a:r>
            <a:r>
              <a:rPr lang="en-US" sz="2000" dirty="0" smtClean="0"/>
              <a:t> , </a:t>
            </a:r>
            <a:r>
              <a:rPr lang="en-US" sz="2000" i="1" dirty="0" smtClean="0"/>
              <a:t>x</a:t>
            </a:r>
            <a:r>
              <a:rPr lang="en-US" sz="2000" dirty="0" smtClean="0"/>
              <a:t>) for each</a:t>
            </a:r>
          </a:p>
          <a:p>
            <a:r>
              <a:rPr lang="en-US" sz="2000" dirty="0" smtClean="0"/>
              <a:t>round</a:t>
            </a:r>
            <a:r>
              <a:rPr lang="en-US" sz="2000" i="1" dirty="0" smtClean="0"/>
              <a:t> r </a:t>
            </a:r>
            <a:r>
              <a:rPr lang="en-US" sz="2000" dirty="0" smtClean="0"/>
              <a:t>and  </a:t>
            </a:r>
            <a:r>
              <a:rPr lang="en-US" sz="2000" b="1" dirty="0" smtClean="0"/>
              <a:t>position</a:t>
            </a:r>
            <a:r>
              <a:rPr lang="en-US" sz="2000" dirty="0" smtClean="0"/>
              <a:t> (</a:t>
            </a:r>
            <a:r>
              <a:rPr lang="en-US" sz="2000" i="1" dirty="0" smtClean="0"/>
              <a:t>x</a:t>
            </a:r>
            <a:r>
              <a:rPr lang="en-US" sz="2000" dirty="0" smtClean="0"/>
              <a:t>, </a:t>
            </a:r>
            <a:r>
              <a:rPr lang="en-US" sz="2000" i="1" dirty="0" smtClean="0"/>
              <a:t>x</a:t>
            </a:r>
            <a:r>
              <a:rPr lang="en-US" sz="2000" dirty="0" smtClean="0"/>
              <a:t> + </a:t>
            </a:r>
            <a:r>
              <a:rPr lang="en-US" sz="2000" i="1" dirty="0" smtClean="0"/>
              <a:t>N</a:t>
            </a:r>
            <a:r>
              <a:rPr lang="en-US" sz="2000" dirty="0" smtClean="0"/>
              <a:t>/2).</a:t>
            </a:r>
          </a:p>
          <a:p>
            <a:r>
              <a:rPr lang="en-US" sz="2000" dirty="0" smtClean="0"/>
              <a:t>The coin determined if cards went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5000175" y="2364017"/>
            <a:ext cx="6241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5442855" y="2356763"/>
            <a:ext cx="6241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6844270" y="2132569"/>
            <a:ext cx="601546" cy="4564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6837012" y="2153580"/>
            <a:ext cx="623314" cy="4216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212118" y="212453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 </a:t>
            </a:r>
            <a:endParaRPr lang="en-US" sz="2000" dirty="0"/>
          </a:p>
        </p:txBody>
      </p:sp>
      <p:sp>
        <p:nvSpPr>
          <p:cNvPr id="101" name="Rectangle 100"/>
          <p:cNvSpPr/>
          <p:nvPr/>
        </p:nvSpPr>
        <p:spPr>
          <a:xfrm>
            <a:off x="3413351" y="4244913"/>
            <a:ext cx="422031" cy="660462"/>
          </a:xfrm>
          <a:prstGeom prst="rect">
            <a:avLst/>
          </a:prstGeom>
          <a:solidFill>
            <a:srgbClr val="FFCC66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43496" y="4252169"/>
            <a:ext cx="422031" cy="643681"/>
          </a:xfrm>
          <a:prstGeom prst="rect">
            <a:avLst/>
          </a:prstGeom>
          <a:solidFill>
            <a:srgbClr val="FFCC66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91932" y="4252169"/>
            <a:ext cx="422031" cy="634156"/>
          </a:xfrm>
          <a:prstGeom prst="rect">
            <a:avLst/>
          </a:prstGeom>
          <a:solidFill>
            <a:srgbClr val="FFCC66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2893" y="3497943"/>
            <a:ext cx="422031" cy="76963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9189" y="3512456"/>
            <a:ext cx="422031" cy="752775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47849" y="3512458"/>
            <a:ext cx="422031" cy="75277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94145" y="3512457"/>
            <a:ext cx="422031" cy="75042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46071" y="3512458"/>
            <a:ext cx="422031" cy="7527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79118" y="3512457"/>
            <a:ext cx="422031" cy="75041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411999" y="3512457"/>
            <a:ext cx="422031" cy="75042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58295" y="3526971"/>
            <a:ext cx="422031" cy="73356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4923" y="4209196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454318" y="424027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281587" y="422037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47675" y="458202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461584" y="459949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288853" y="458911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754932" y="4401955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454327" y="442350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281596" y="4413133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767969" y="3307410"/>
            <a:ext cx="427847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Now</a:t>
            </a:r>
            <a:r>
              <a:rPr lang="en-US" sz="2000" dirty="0" smtClean="0"/>
              <a:t>: a coin </a:t>
            </a:r>
            <a:r>
              <a:rPr lang="en-US" sz="2000" i="1" dirty="0" smtClean="0"/>
              <a:t>c</a:t>
            </a:r>
            <a:r>
              <a:rPr lang="en-US" sz="2000" dirty="0" smtClean="0"/>
              <a:t>(</a:t>
            </a:r>
            <a:r>
              <a:rPr lang="en-US" sz="2000" i="1" dirty="0" smtClean="0"/>
              <a:t>r</a:t>
            </a:r>
            <a:r>
              <a:rPr lang="en-US" sz="2000" dirty="0" smtClean="0"/>
              <a:t>, </a:t>
            </a:r>
            <a:r>
              <a:rPr lang="en-US" sz="2000" i="1" dirty="0" smtClean="0"/>
              <a:t>x</a:t>
            </a:r>
            <a:r>
              <a:rPr lang="en-US" sz="2000" dirty="0" smtClean="0"/>
              <a:t>) for each round</a:t>
            </a:r>
            <a:r>
              <a:rPr lang="en-US" sz="2000" i="1" dirty="0" smtClean="0"/>
              <a:t> r</a:t>
            </a:r>
          </a:p>
          <a:p>
            <a:r>
              <a:rPr lang="en-US" sz="2000" dirty="0" smtClean="0"/>
              <a:t>and  </a:t>
            </a:r>
            <a:r>
              <a:rPr lang="en-US" sz="2000" b="1" dirty="0" smtClean="0"/>
              <a:t>designated card </a:t>
            </a:r>
            <a:r>
              <a:rPr lang="en-US" sz="2000" i="1" dirty="0" smtClean="0"/>
              <a:t>x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Card </a:t>
            </a:r>
            <a:r>
              <a:rPr lang="en-US" sz="2000" i="1" dirty="0" smtClean="0">
                <a:solidFill>
                  <a:srgbClr val="984807"/>
                </a:solidFill>
              </a:rPr>
              <a:t>z</a:t>
            </a:r>
            <a:r>
              <a:rPr lang="en-US" sz="2800" i="1" baseline="-25000" dirty="0" smtClean="0">
                <a:solidFill>
                  <a:srgbClr val="984807"/>
                </a:solidFill>
              </a:rPr>
              <a:t>i</a:t>
            </a:r>
            <a:r>
              <a:rPr lang="en-US" sz="2800" i="1" baseline="-25000" dirty="0" smtClean="0"/>
              <a:t> </a:t>
            </a:r>
            <a:r>
              <a:rPr lang="en-US" sz="2000" dirty="0" smtClean="0"/>
              <a:t>adjacent to a non-designated</a:t>
            </a:r>
          </a:p>
          <a:p>
            <a:r>
              <a:rPr lang="en-US" sz="2000" dirty="0" smtClean="0"/>
              <a:t>  card: use its coin to decide if it</a:t>
            </a:r>
          </a:p>
          <a:p>
            <a:r>
              <a:rPr lang="en-US" sz="2000" dirty="0" smtClean="0"/>
              <a:t>  goes left (0) or right (1)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Card </a:t>
            </a:r>
            <a:r>
              <a:rPr lang="en-US" sz="2000" i="1" dirty="0" smtClean="0">
                <a:solidFill>
                  <a:srgbClr val="984807"/>
                </a:solidFill>
              </a:rPr>
              <a:t>z</a:t>
            </a:r>
            <a:r>
              <a:rPr lang="en-US" sz="2800" i="1" baseline="-25000" dirty="0" smtClean="0">
                <a:solidFill>
                  <a:srgbClr val="984807"/>
                </a:solidFill>
              </a:rPr>
              <a:t>i</a:t>
            </a:r>
            <a:r>
              <a:rPr lang="en-US" sz="2800" i="1" baseline="-25000" dirty="0" smtClean="0"/>
              <a:t> </a:t>
            </a:r>
            <a:r>
              <a:rPr lang="en-US" sz="2000" dirty="0" smtClean="0"/>
              <a:t>adjacent to </a:t>
            </a:r>
            <a:r>
              <a:rPr lang="en-US" sz="2000" i="1" dirty="0" smtClean="0">
                <a:solidFill>
                  <a:srgbClr val="984807"/>
                </a:solidFill>
              </a:rPr>
              <a:t>z</a:t>
            </a:r>
            <a:r>
              <a:rPr lang="en-US" sz="2800" i="1" baseline="-25000" dirty="0" smtClean="0">
                <a:solidFill>
                  <a:srgbClr val="984807"/>
                </a:solidFill>
              </a:rPr>
              <a:t>j </a:t>
            </a:r>
            <a:r>
              <a:rPr lang="en-US" sz="2000" dirty="0" smtClean="0"/>
              <a:t>where </a:t>
            </a:r>
            <a:r>
              <a:rPr lang="en-US" sz="2000" i="1" dirty="0" smtClean="0">
                <a:solidFill>
                  <a:srgbClr val="984807"/>
                </a:solidFill>
              </a:rPr>
              <a:t>i </a:t>
            </a:r>
            <a:r>
              <a:rPr lang="en-US" sz="2000" dirty="0" smtClean="0">
                <a:solidFill>
                  <a:srgbClr val="984807"/>
                </a:solidFill>
              </a:rPr>
              <a:t>&lt;</a:t>
            </a:r>
            <a:r>
              <a:rPr lang="en-US" sz="2000" i="1" dirty="0" smtClean="0">
                <a:solidFill>
                  <a:srgbClr val="984807"/>
                </a:solidFill>
              </a:rPr>
              <a:t>j 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   use the coin of </a:t>
            </a:r>
            <a:r>
              <a:rPr lang="en-US" sz="2000" i="1" dirty="0" smtClean="0">
                <a:solidFill>
                  <a:srgbClr val="984807"/>
                </a:solidFill>
              </a:rPr>
              <a:t>z</a:t>
            </a:r>
            <a:r>
              <a:rPr lang="en-US" sz="2800" i="1" baseline="-25000" dirty="0" smtClean="0">
                <a:solidFill>
                  <a:srgbClr val="984807"/>
                </a:solidFill>
              </a:rPr>
              <a:t>i</a:t>
            </a:r>
            <a:r>
              <a:rPr lang="en-US" sz="2800" i="1" baseline="-25000" dirty="0" smtClean="0"/>
              <a:t> </a:t>
            </a:r>
            <a:r>
              <a:rPr lang="en-US" sz="2000" dirty="0" smtClean="0"/>
              <a:t>to decide where </a:t>
            </a:r>
          </a:p>
          <a:p>
            <a:r>
              <a:rPr lang="en-US" sz="2000" dirty="0" smtClean="0"/>
              <a:t>   it goes … and so where </a:t>
            </a:r>
            <a:r>
              <a:rPr lang="en-US" sz="2000" i="1" dirty="0" smtClean="0">
                <a:solidFill>
                  <a:srgbClr val="984807"/>
                </a:solidFill>
              </a:rPr>
              <a:t>z</a:t>
            </a:r>
            <a:r>
              <a:rPr lang="en-US" sz="2800" i="1" baseline="-25000" dirty="0" smtClean="0">
                <a:solidFill>
                  <a:srgbClr val="984807"/>
                </a:solidFill>
              </a:rPr>
              <a:t>j</a:t>
            </a:r>
            <a:r>
              <a:rPr lang="en-US" sz="2800" i="1" baseline="-25000" dirty="0" smtClean="0"/>
              <a:t> 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goes, too.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871358" y="4134758"/>
            <a:ext cx="164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Update rule: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6116" y="87089"/>
            <a:ext cx="3774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Towards defining our coupling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569030" y="2061033"/>
            <a:ext cx="1711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coins are</a:t>
            </a:r>
          </a:p>
          <a:p>
            <a:r>
              <a:rPr lang="en-US" dirty="0" smtClean="0"/>
              <a:t>associated with</a:t>
            </a:r>
          </a:p>
          <a:p>
            <a:r>
              <a:rPr lang="en-US" b="1" dirty="0" smtClean="0"/>
              <a:t>positions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489205" y="5043719"/>
            <a:ext cx="1976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coins are</a:t>
            </a:r>
          </a:p>
          <a:p>
            <a:r>
              <a:rPr lang="en-US" dirty="0" smtClean="0"/>
              <a:t>associated with</a:t>
            </a:r>
          </a:p>
          <a:p>
            <a:r>
              <a:rPr lang="en-US" b="1" dirty="0" smtClean="0"/>
              <a:t>designated</a:t>
            </a:r>
            <a:r>
              <a:rPr lang="en-US" dirty="0" smtClean="0"/>
              <a:t> </a:t>
            </a:r>
            <a:r>
              <a:rPr lang="en-US" b="1" dirty="0" smtClean="0"/>
              <a:t>cards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/>
      <p:bldP spid="62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2" grpId="0"/>
      <p:bldP spid="11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41" y="349332"/>
            <a:ext cx="379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Defining our coupling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52600" y="1420582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. .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58684" y="1045026"/>
            <a:ext cx="730716" cy="1141528"/>
          </a:xfrm>
          <a:prstGeom prst="rect">
            <a:avLst/>
          </a:prstGeom>
          <a:solidFill>
            <a:srgbClr val="C6D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</a:rPr>
              <a:t>`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</a:rPr>
              <a:t> </a:t>
            </a:r>
            <a:endParaRPr lang="en-US" sz="9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800" baseline="-250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7563" y="2195282"/>
            <a:ext cx="731838" cy="635003"/>
          </a:xfrm>
          <a:prstGeom prst="rect">
            <a:avLst/>
          </a:prstGeom>
          <a:solidFill>
            <a:srgbClr val="FFCC6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prstClr val="black"/>
                </a:solidFill>
                <a:latin typeface="cmmi10"/>
              </a:rPr>
              <a:t> `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en-US" sz="800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29984" y="1030512"/>
            <a:ext cx="730716" cy="115604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</a:rPr>
              <a:t>`</a:t>
            </a:r>
            <a:endParaRPr lang="en-US" sz="9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800" baseline="-25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28863" y="2195282"/>
            <a:ext cx="731838" cy="635003"/>
          </a:xfrm>
          <a:prstGeom prst="rect">
            <a:avLst/>
          </a:prstGeom>
          <a:solidFill>
            <a:srgbClr val="FFCC6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prstClr val="black"/>
                </a:solidFill>
                <a:latin typeface="cmmi10"/>
              </a:rPr>
              <a:t> `</a:t>
            </a:r>
            <a:endParaRPr lang="en-US" sz="800" baseline="-25000" dirty="0" smtClean="0">
              <a:solidFill>
                <a:prstClr val="black"/>
              </a:solidFill>
              <a:latin typeface="cmmi10"/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5140" y="1045025"/>
            <a:ext cx="730716" cy="1141561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9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aseline="-25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9700" y="2195283"/>
            <a:ext cx="736601" cy="620488"/>
          </a:xfrm>
          <a:prstGeom prst="rect">
            <a:avLst/>
          </a:prstGeom>
          <a:solidFill>
            <a:srgbClr val="FFCC6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prstClr val="black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09184" y="1045026"/>
            <a:ext cx="730716" cy="114152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9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aseline="-250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09650" y="2195282"/>
            <a:ext cx="730251" cy="620489"/>
          </a:xfrm>
          <a:prstGeom prst="rect">
            <a:avLst/>
          </a:prstGeom>
          <a:solidFill>
            <a:srgbClr val="FFCC6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prstClr val="black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6200000" flipH="1">
            <a:off x="3305632" y="2057407"/>
            <a:ext cx="2411182" cy="543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591300" y="1420582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. .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197384" y="1074054"/>
            <a:ext cx="730716" cy="1112500"/>
          </a:xfrm>
          <a:prstGeom prst="rect">
            <a:avLst/>
          </a:prstGeom>
          <a:solidFill>
            <a:srgbClr val="F7A18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</a:rPr>
              <a:t>`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</a:rPr>
              <a:t> </a:t>
            </a:r>
            <a:endParaRPr lang="en-US" sz="9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800" baseline="-25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68684" y="1059540"/>
            <a:ext cx="730716" cy="112701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</a:rPr>
              <a:t>`</a:t>
            </a:r>
            <a:endParaRPr lang="en-US" sz="9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800" baseline="-250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84284" y="1045026"/>
            <a:ext cx="730716" cy="114152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9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aseline="-25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847884" y="1045026"/>
            <a:ext cx="730716" cy="114152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9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aseline="-25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0696" y="2901036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3333CC"/>
                </a:solidFill>
              </a:rPr>
              <a:t>X</a:t>
            </a:r>
            <a:r>
              <a:rPr lang="en-US" sz="3600" i="1" baseline="-25000" dirty="0" smtClean="0">
                <a:solidFill>
                  <a:srgbClr val="3333CC"/>
                </a:solidFill>
              </a:rPr>
              <a:t>t</a:t>
            </a:r>
            <a:endParaRPr lang="en-US" sz="2800" i="1" baseline="-25000" dirty="0">
              <a:solidFill>
                <a:srgbClr val="3333CC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5140" y="3619500"/>
            <a:ext cx="5296386" cy="2754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To define the pair process   </a:t>
            </a:r>
            <a:r>
              <a:rPr lang="en-US" sz="2200" dirty="0" smtClean="0"/>
              <a:t>(</a:t>
            </a:r>
            <a:r>
              <a:rPr lang="en-US" sz="2400" i="1" dirty="0" smtClean="0">
                <a:solidFill>
                  <a:srgbClr val="3333CC"/>
                </a:solidFill>
              </a:rPr>
              <a:t>X</a:t>
            </a:r>
            <a:r>
              <a:rPr lang="en-US" sz="3200" i="1" baseline="-25000" dirty="0" smtClean="0">
                <a:solidFill>
                  <a:srgbClr val="3333CC"/>
                </a:solidFill>
              </a:rPr>
              <a:t>t     </a:t>
            </a:r>
            <a:r>
              <a:rPr lang="en-US" sz="2200" i="1" baseline="-25000" dirty="0" smtClean="0"/>
              <a:t> </a:t>
            </a:r>
            <a:r>
              <a:rPr lang="en-US" sz="2200" dirty="0" smtClean="0"/>
              <a:t> ,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3200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   </a:t>
            </a:r>
            <a:r>
              <a:rPr lang="en-US" sz="2200" dirty="0" smtClean="0"/>
              <a:t>)</a:t>
            </a:r>
          </a:p>
          <a:p>
            <a:endParaRPr lang="en-US" sz="5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200" dirty="0" smtClean="0"/>
              <a:t>Start cards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…,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`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in the </a:t>
            </a:r>
            <a:r>
              <a:rPr lang="en-US" sz="2200" dirty="0" smtClean="0">
                <a:solidFill>
                  <a:srgbClr val="3333CC"/>
                </a:solidFill>
              </a:rPr>
              <a:t>specified</a:t>
            </a:r>
          </a:p>
          <a:p>
            <a:r>
              <a:rPr lang="en-US" sz="2200" dirty="0" smtClean="0"/>
              <a:t>   </a:t>
            </a:r>
            <a:r>
              <a:rPr lang="en-US" sz="2200" dirty="0" smtClean="0">
                <a:solidFill>
                  <a:srgbClr val="3333CC"/>
                </a:solidFill>
              </a:rPr>
              <a:t>locations</a:t>
            </a:r>
            <a:r>
              <a:rPr lang="en-US" sz="2200" dirty="0" smtClean="0"/>
              <a:t> for both </a:t>
            </a:r>
            <a:r>
              <a:rPr lang="en-US" sz="2200" i="1" dirty="0" smtClean="0">
                <a:solidFill>
                  <a:srgbClr val="3333CC"/>
                </a:solidFill>
              </a:rPr>
              <a:t>X</a:t>
            </a:r>
            <a:r>
              <a:rPr lang="en-US" sz="2800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200" dirty="0" smtClean="0"/>
              <a:t>       and </a:t>
            </a:r>
            <a:r>
              <a:rPr lang="en-US" sz="2200" i="1" dirty="0" smtClean="0">
                <a:solidFill>
                  <a:srgbClr val="FF0000"/>
                </a:solidFill>
              </a:rPr>
              <a:t>X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2200" i="1" baseline="-25000" dirty="0" smtClean="0">
                <a:solidFill>
                  <a:srgbClr val="FF0000"/>
                </a:solidFill>
              </a:rPr>
              <a:t>         </a:t>
            </a:r>
          </a:p>
          <a:p>
            <a:pPr>
              <a:buFont typeface="Arial" pitchFamily="34" charset="0"/>
              <a:buChar char="•"/>
            </a:pPr>
            <a:r>
              <a:rPr lang="en-US" sz="2200" i="1" baseline="-25000" dirty="0" smtClean="0"/>
              <a:t> </a:t>
            </a:r>
            <a:r>
              <a:rPr lang="en-US" sz="2200" dirty="0" smtClean="0"/>
              <a:t>Start card </a:t>
            </a:r>
            <a:r>
              <a:rPr lang="en-US" sz="2400" i="1" dirty="0" smtClean="0">
                <a:solidFill>
                  <a:srgbClr val="3333CC"/>
                </a:solidFill>
              </a:rPr>
              <a:t>z</a:t>
            </a:r>
            <a:r>
              <a:rPr lang="en-US" sz="2400" baseline="-25000" dirty="0" smtClean="0">
                <a:solidFill>
                  <a:srgbClr val="3333CC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rgbClr val="3333CC"/>
                </a:solidFill>
                <a:latin typeface="cmmi10"/>
              </a:rPr>
              <a:t>`</a:t>
            </a:r>
            <a:r>
              <a:rPr lang="en-US" sz="2800" baseline="-25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2200" dirty="0" smtClean="0"/>
              <a:t>at </a:t>
            </a:r>
            <a:r>
              <a:rPr lang="en-US" sz="2200" dirty="0" smtClean="0">
                <a:solidFill>
                  <a:srgbClr val="3333CC"/>
                </a:solidFill>
              </a:rPr>
              <a:t>specified location </a:t>
            </a:r>
            <a:r>
              <a:rPr lang="en-US" sz="2200" dirty="0" smtClean="0"/>
              <a:t>in </a:t>
            </a:r>
            <a:r>
              <a:rPr lang="en-US" sz="2000" i="1" dirty="0" smtClean="0">
                <a:solidFill>
                  <a:srgbClr val="3333CC"/>
                </a:solidFill>
              </a:rPr>
              <a:t>X</a:t>
            </a:r>
            <a:r>
              <a:rPr lang="en-US" sz="2800" i="1" baseline="-25000" dirty="0" smtClean="0">
                <a:solidFill>
                  <a:srgbClr val="3333CC"/>
                </a:solidFill>
              </a:rPr>
              <a:t>t</a:t>
            </a:r>
            <a:endParaRPr lang="en-US" sz="2200" i="1" baseline="-25000" dirty="0" smtClean="0">
              <a:solidFill>
                <a:srgbClr val="33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200" dirty="0" smtClean="0"/>
              <a:t>Start card </a:t>
            </a:r>
            <a:r>
              <a:rPr lang="en-US" sz="2400" i="1" dirty="0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smtClean="0">
                <a:solidFill>
                  <a:srgbClr val="FF0000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rgbClr val="FF0000"/>
                </a:solidFill>
                <a:latin typeface="cmmi10"/>
              </a:rPr>
              <a:t>`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2200" dirty="0" smtClean="0"/>
              <a:t>at </a:t>
            </a:r>
            <a:r>
              <a:rPr lang="en-US" sz="2200" dirty="0" smtClean="0">
                <a:solidFill>
                  <a:srgbClr val="FF0000"/>
                </a:solidFill>
              </a:rPr>
              <a:t>uniform location </a:t>
            </a:r>
            <a:r>
              <a:rPr lang="en-US" sz="2200" dirty="0" smtClean="0"/>
              <a:t>in </a:t>
            </a:r>
            <a:r>
              <a:rPr lang="en-US" sz="2200" i="1" dirty="0" smtClean="0">
                <a:solidFill>
                  <a:srgbClr val="FF0000"/>
                </a:solidFill>
              </a:rPr>
              <a:t>X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t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200" dirty="0" smtClean="0"/>
              <a:t>Evolve the process with the </a:t>
            </a:r>
            <a:r>
              <a:rPr lang="en-US" sz="2200" dirty="0" smtClean="0">
                <a:solidFill>
                  <a:srgbClr val="00B050"/>
                </a:solidFill>
              </a:rPr>
              <a:t>same coins</a:t>
            </a:r>
          </a:p>
          <a:p>
            <a:r>
              <a:rPr lang="en-US" sz="2200" dirty="0" smtClean="0"/>
              <a:t>   and the </a:t>
            </a:r>
            <a:r>
              <a:rPr lang="en-US" sz="2200" dirty="0" smtClean="0">
                <a:solidFill>
                  <a:srgbClr val="660066"/>
                </a:solidFill>
              </a:rPr>
              <a:t>update rule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24062" y="3619500"/>
            <a:ext cx="335489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Then</a:t>
            </a:r>
            <a:r>
              <a:rPr lang="en-US" sz="22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Cards </a:t>
            </a:r>
            <a:r>
              <a:rPr lang="en-US" sz="2400" i="1" dirty="0" smtClean="0">
                <a:solidFill>
                  <a:srgbClr val="984807"/>
                </a:solidFill>
              </a:rPr>
              <a:t>z</a:t>
            </a:r>
            <a:r>
              <a:rPr lang="en-US" sz="2800" baseline="-25000" dirty="0" smtClean="0">
                <a:solidFill>
                  <a:srgbClr val="984807"/>
                </a:solidFill>
              </a:rPr>
              <a:t>1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…,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`</a:t>
            </a:r>
            <a:r>
              <a:rPr lang="en-US" sz="2000" dirty="0" smtClean="0"/>
              <a:t>  follow the </a:t>
            </a:r>
          </a:p>
          <a:p>
            <a:r>
              <a:rPr lang="en-US" sz="2000" dirty="0" smtClean="0"/>
              <a:t>   </a:t>
            </a:r>
            <a:r>
              <a:rPr lang="en-US" sz="2000" b="1" dirty="0" smtClean="0"/>
              <a:t>same</a:t>
            </a:r>
            <a:r>
              <a:rPr lang="en-US" sz="2000" dirty="0" smtClean="0"/>
              <a:t> trajectory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Once </a:t>
            </a:r>
            <a:r>
              <a:rPr lang="en-US" sz="2400" i="1" dirty="0" smtClean="0">
                <a:solidFill>
                  <a:srgbClr val="3333CC"/>
                </a:solidFill>
              </a:rPr>
              <a:t>z</a:t>
            </a:r>
            <a:r>
              <a:rPr lang="en-US" sz="2400" baseline="-25000" dirty="0" smtClean="0">
                <a:solidFill>
                  <a:srgbClr val="3333CC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rgbClr val="3333CC"/>
                </a:solidFill>
                <a:latin typeface="cmmi10"/>
              </a:rPr>
              <a:t>`</a:t>
            </a:r>
            <a:r>
              <a:rPr lang="en-US" sz="2800" baseline="-25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2000" dirty="0" smtClean="0"/>
              <a:t>and </a:t>
            </a:r>
            <a:r>
              <a:rPr lang="en-US" sz="2400" i="1" dirty="0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smtClean="0">
                <a:solidFill>
                  <a:srgbClr val="FF0000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rgbClr val="FF0000"/>
                </a:solidFill>
                <a:latin typeface="cmmi10"/>
              </a:rPr>
              <a:t>`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2000" dirty="0" smtClean="0"/>
              <a:t>match, </a:t>
            </a:r>
          </a:p>
          <a:p>
            <a:r>
              <a:rPr lang="en-US" sz="2000" dirty="0" smtClean="0"/>
              <a:t>   they stay the same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Card </a:t>
            </a:r>
            <a:r>
              <a:rPr lang="en-US" sz="2400" i="1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rgbClr val="FF0000"/>
                </a:solidFill>
                <a:latin typeface="cmmi10"/>
              </a:rPr>
              <a:t>`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2000" dirty="0" smtClean="0"/>
              <a:t>is uniform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97985" y="2188029"/>
            <a:ext cx="731838" cy="627742"/>
          </a:xfrm>
          <a:prstGeom prst="rect">
            <a:avLst/>
          </a:prstGeom>
          <a:solidFill>
            <a:srgbClr val="FFCC6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prstClr val="black"/>
                </a:solidFill>
                <a:latin typeface="cmmi10"/>
              </a:rPr>
              <a:t> `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en-US" sz="800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9285" y="2188028"/>
            <a:ext cx="731838" cy="642257"/>
          </a:xfrm>
          <a:prstGeom prst="rect">
            <a:avLst/>
          </a:prstGeom>
          <a:solidFill>
            <a:srgbClr val="FFCC6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prstClr val="black"/>
                </a:solidFill>
                <a:latin typeface="cmmi10"/>
              </a:rPr>
              <a:t> `</a:t>
            </a:r>
            <a:endParaRPr lang="en-US" sz="800" baseline="-25000" dirty="0" smtClean="0">
              <a:solidFill>
                <a:prstClr val="black"/>
              </a:solidFill>
              <a:latin typeface="cmmi10"/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80122" y="2188029"/>
            <a:ext cx="736601" cy="627742"/>
          </a:xfrm>
          <a:prstGeom prst="rect">
            <a:avLst/>
          </a:prstGeom>
          <a:solidFill>
            <a:srgbClr val="FFCC6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prstClr val="black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50072" y="2188028"/>
            <a:ext cx="730251" cy="627743"/>
          </a:xfrm>
          <a:prstGeom prst="rect">
            <a:avLst/>
          </a:prstGeom>
          <a:solidFill>
            <a:srgbClr val="FFCC6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prstClr val="black"/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1995" y="2815765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cmmi10" pitchFamily="34" charset="0"/>
              </a:rPr>
              <a:t>`</a:t>
            </a:r>
            <a:r>
              <a:rPr lang="en-US" sz="2400" dirty="0" smtClean="0">
                <a:solidFill>
                  <a:srgbClr val="3333CC"/>
                </a:solidFill>
              </a:rPr>
              <a:t>+1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69866" y="2850240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X</a:t>
            </a:r>
            <a:r>
              <a:rPr lang="en-US" sz="3600" i="1" baseline="-25000" dirty="0" smtClean="0">
                <a:solidFill>
                  <a:srgbClr val="FF0000"/>
                </a:solidFill>
              </a:rPr>
              <a:t>t</a:t>
            </a:r>
            <a:endParaRPr lang="en-US" sz="2800" i="1" baseline="-25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11165" y="2764969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mmi10" pitchFamily="34" charset="0"/>
              </a:rPr>
              <a:t>`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11561" y="3548725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CC"/>
                </a:solidFill>
                <a:latin typeface="cmmi10" pitchFamily="34" charset="0"/>
              </a:rPr>
              <a:t>`</a:t>
            </a:r>
            <a:r>
              <a:rPr lang="en-US" sz="2000" dirty="0" smtClean="0">
                <a:solidFill>
                  <a:srgbClr val="3333CC"/>
                </a:solidFill>
              </a:rPr>
              <a:t>+1 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46119" y="3526957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mmi10" pitchFamily="34" charset="0"/>
              </a:rPr>
              <a:t>`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68025" y="4390543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mmi10" pitchFamily="34" charset="0"/>
              </a:rPr>
              <a:t>`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92385" y="4390537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CC"/>
                </a:solidFill>
                <a:latin typeface="cmmi10" pitchFamily="34" charset="0"/>
              </a:rPr>
              <a:t>`</a:t>
            </a:r>
            <a:r>
              <a:rPr lang="en-US" sz="2000" dirty="0" smtClean="0">
                <a:solidFill>
                  <a:srgbClr val="3333CC"/>
                </a:solidFill>
              </a:rPr>
              <a:t>+1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20295" y="5152531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mmi10" pitchFamily="34" charset="0"/>
              </a:rPr>
              <a:t>`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71083" y="4753387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CC"/>
                </a:solidFill>
                <a:latin typeface="cmmi10" pitchFamily="34" charset="0"/>
              </a:rPr>
              <a:t>`</a:t>
            </a:r>
            <a:r>
              <a:rPr lang="en-US" sz="2000" dirty="0" smtClean="0">
                <a:solidFill>
                  <a:srgbClr val="3333CC"/>
                </a:solidFill>
              </a:rPr>
              <a:t>+1</a:t>
            </a:r>
            <a:endParaRPr lang="en-US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l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80" y="1166220"/>
            <a:ext cx="8187960" cy="4457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841" y="349332"/>
            <a:ext cx="647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Waiting for the (</a:t>
            </a:r>
            <a:r>
              <a:rPr lang="en-US" sz="2800" b="1" dirty="0" smtClean="0">
                <a:latin typeface="cmmi10" pitchFamily="34" charset="0"/>
              </a:rPr>
              <a:t>`</a:t>
            </a:r>
            <a:r>
              <a:rPr lang="en-US" sz="2800" b="1" dirty="0" smtClean="0"/>
              <a:t>+1)     cards to couple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7943" y="17417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9251" y="5747663"/>
            <a:ext cx="1261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2000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/>
              <a:t>trajectory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85993" y="5740407"/>
            <a:ext cx="1261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2000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/>
              <a:t>trajectory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49363" y="5718636"/>
            <a:ext cx="1261691" cy="728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  <a:latin typeface="cmmi10" pitchFamily="34" charset="0"/>
              </a:rPr>
              <a:t>`</a:t>
            </a:r>
            <a:endParaRPr lang="en-US" sz="2000" baseline="-25000" dirty="0" smtClean="0">
              <a:solidFill>
                <a:schemeClr val="accent6">
                  <a:lumMod val="50000"/>
                </a:schemeClr>
              </a:solidFill>
              <a:latin typeface="cmmi10" pitchFamily="34" charset="0"/>
            </a:endParaRPr>
          </a:p>
          <a:p>
            <a:pPr algn="ctr"/>
            <a:r>
              <a:rPr lang="en-US" sz="2000" dirty="0" smtClean="0"/>
              <a:t>trajectory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32163" y="5754922"/>
            <a:ext cx="1261691" cy="728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  <a:latin typeface="cmmi10" pitchFamily="34" charset="0"/>
              </a:rPr>
              <a:t>`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+1</a:t>
            </a:r>
            <a:endParaRPr lang="en-US" sz="2000" baseline="-25000" dirty="0" smtClean="0">
              <a:solidFill>
                <a:schemeClr val="accent6">
                  <a:lumMod val="50000"/>
                </a:schemeClr>
              </a:solidFill>
              <a:latin typeface="cmmi10" pitchFamily="34" charset="0"/>
            </a:endParaRPr>
          </a:p>
          <a:p>
            <a:pPr algn="ctr"/>
            <a:r>
              <a:rPr lang="en-US" sz="2000" dirty="0" smtClean="0"/>
              <a:t>trajectory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360" y="1364330"/>
            <a:ext cx="52520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generally, </a:t>
            </a:r>
          </a:p>
          <a:p>
            <a:r>
              <a:rPr lang="en-US" sz="2800" b="1" dirty="0" smtClean="0"/>
              <a:t>How to encipher  {0,1,…, </a:t>
            </a:r>
            <a:r>
              <a:rPr lang="en-US" sz="2800" b="1" i="1" dirty="0" smtClean="0"/>
              <a:t>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/>
              <a:t>1} 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4131" y="573308"/>
            <a:ext cx="412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How to encipher  a CCN?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15" y="232680"/>
            <a:ext cx="3167969" cy="207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221" y="4064036"/>
            <a:ext cx="3643946" cy="129266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PRF</a:t>
            </a:r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600" i="1" dirty="0" smtClean="0"/>
              <a:t>F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cmsy10" pitchFamily="34" charset="0"/>
              </a:rPr>
              <a:t>K</a:t>
            </a:r>
            <a:r>
              <a:rPr lang="en-US" sz="2400" dirty="0" smtClean="0">
                <a:latin typeface="Symbol"/>
              </a:rPr>
              <a:t> ´ </a:t>
            </a:r>
            <a:r>
              <a:rPr lang="en-US" sz="2400" dirty="0" smtClean="0"/>
              <a:t>{0,1}</a:t>
            </a:r>
            <a:r>
              <a:rPr lang="en-US" sz="2800" baseline="40000" dirty="0" smtClean="0"/>
              <a:t>128</a:t>
            </a:r>
            <a:r>
              <a:rPr lang="en-US" sz="2400" dirty="0" smtClean="0">
                <a:latin typeface="Symbol"/>
              </a:rPr>
              <a:t> ®</a:t>
            </a:r>
            <a:r>
              <a:rPr lang="en-US" sz="2400" dirty="0" smtClean="0"/>
              <a:t> {0,1}</a:t>
            </a:r>
            <a:r>
              <a:rPr lang="en-US" sz="2800" baseline="30000" dirty="0" smtClean="0"/>
              <a:t>128 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4219299" y="4085808"/>
            <a:ext cx="4836580" cy="1292662"/>
          </a:xfrm>
          <a:prstGeom prst="rect">
            <a:avLst/>
          </a:prstGeom>
          <a:solidFill>
            <a:srgbClr val="C6D9F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PRP</a:t>
            </a:r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600" i="1" dirty="0" smtClean="0"/>
              <a:t>E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cmsy10" pitchFamily="34" charset="0"/>
              </a:rPr>
              <a:t>K</a:t>
            </a:r>
            <a:r>
              <a:rPr lang="en-US" sz="2400" dirty="0" smtClean="0">
                <a:latin typeface="Symbol"/>
              </a:rPr>
              <a:t> ´ </a:t>
            </a:r>
            <a:r>
              <a:rPr lang="en-US" sz="2400" dirty="0" smtClean="0"/>
              <a:t>{0,1,…, </a:t>
            </a:r>
            <a:r>
              <a:rPr lang="en-US" sz="2400" i="1" dirty="0" smtClean="0"/>
              <a:t>N</a:t>
            </a:r>
            <a:r>
              <a:rPr lang="en-US" sz="2400" dirty="0" smtClean="0"/>
              <a:t>-1}</a:t>
            </a:r>
            <a:r>
              <a:rPr lang="en-US" sz="2400" dirty="0" smtClean="0">
                <a:latin typeface="Symbol"/>
              </a:rPr>
              <a:t> ®</a:t>
            </a:r>
            <a:r>
              <a:rPr lang="en-US" sz="2400" dirty="0" smtClean="0"/>
              <a:t> : {0,1,…, </a:t>
            </a:r>
            <a:r>
              <a:rPr lang="en-US" sz="2400" i="1" dirty="0" smtClean="0"/>
              <a:t>N</a:t>
            </a:r>
            <a:r>
              <a:rPr lang="en-US" sz="2400" dirty="0" smtClean="0"/>
              <a:t>-1}</a:t>
            </a:r>
            <a:r>
              <a:rPr lang="en-US" sz="2400" dirty="0" smtClean="0">
                <a:latin typeface="Symbol"/>
              </a:rPr>
              <a:t> </a:t>
            </a:r>
            <a:endParaRPr lang="en-US" sz="2400" baseline="30000" dirty="0"/>
          </a:p>
        </p:txBody>
      </p:sp>
      <p:sp>
        <p:nvSpPr>
          <p:cNvPr id="21" name="Right Arrow 20"/>
          <p:cNvSpPr/>
          <p:nvPr/>
        </p:nvSpPr>
        <p:spPr>
          <a:xfrm>
            <a:off x="3788237" y="4542999"/>
            <a:ext cx="362857" cy="406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8638" y="2670620"/>
            <a:ext cx="8929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3333CC"/>
                </a:solidFill>
              </a:rPr>
              <a:t>A special case of </a:t>
            </a:r>
            <a:r>
              <a:rPr lang="en-US" sz="2000" b="1" i="1" dirty="0" smtClean="0">
                <a:solidFill>
                  <a:srgbClr val="3333CC"/>
                </a:solidFill>
              </a:rPr>
              <a:t>Format-Preserving Encryption   </a:t>
            </a:r>
            <a:r>
              <a:rPr lang="en-US" sz="2000" dirty="0" smtClean="0">
                <a:solidFill>
                  <a:srgbClr val="3333CC"/>
                </a:solidFill>
              </a:rPr>
              <a:t>(</a:t>
            </a:r>
            <a:r>
              <a:rPr lang="en-US" sz="2000" b="1" dirty="0" smtClean="0">
                <a:solidFill>
                  <a:srgbClr val="3333CC"/>
                </a:solidFill>
              </a:rPr>
              <a:t>FPE</a:t>
            </a:r>
            <a:r>
              <a:rPr lang="en-US" sz="2000" dirty="0" smtClean="0">
                <a:solidFill>
                  <a:srgbClr val="3333CC"/>
                </a:solidFill>
              </a:rPr>
              <a:t>)     </a:t>
            </a:r>
            <a:r>
              <a:rPr lang="en-US" dirty="0" smtClean="0">
                <a:solidFill>
                  <a:srgbClr val="660066"/>
                </a:solidFill>
              </a:rPr>
              <a:t>[Brightwell, Smith 97;</a:t>
            </a:r>
          </a:p>
          <a:p>
            <a:pPr algn="r"/>
            <a:r>
              <a:rPr lang="en-US" dirty="0" smtClean="0">
                <a:solidFill>
                  <a:srgbClr val="660066"/>
                </a:solidFill>
              </a:rPr>
              <a:t>Spies </a:t>
            </a:r>
            <a:r>
              <a:rPr lang="en-US" dirty="0" smtClean="0">
                <a:solidFill>
                  <a:srgbClr val="660066"/>
                </a:solidFill>
              </a:rPr>
              <a:t>08;</a:t>
            </a:r>
            <a:endParaRPr lang="en-US" dirty="0" smtClean="0">
              <a:solidFill>
                <a:srgbClr val="660066"/>
              </a:solidFill>
            </a:endParaRPr>
          </a:p>
          <a:p>
            <a:pPr algn="r"/>
            <a:r>
              <a:rPr lang="en-US" dirty="0" smtClean="0">
                <a:solidFill>
                  <a:srgbClr val="660066"/>
                </a:solidFill>
              </a:rPr>
              <a:t>                                                                                            Bellare, Ristenpart, R, Steger 09]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002" y="1001484"/>
            <a:ext cx="266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cs typeface="Arial" pitchFamily="34" charset="0"/>
              </a:rPr>
              <a:t>5887     3229    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cs typeface="Arial" pitchFamily="34" charset="0"/>
              </a:rPr>
              <a:t>0447   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cs typeface="Arial" pitchFamily="34" charset="0"/>
              </a:rPr>
              <a:t>4263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018971" y="1074054"/>
            <a:ext cx="4267200" cy="188685"/>
          </a:xfrm>
          <a:custGeom>
            <a:avLst/>
            <a:gdLst>
              <a:gd name="connsiteX0" fmla="*/ 4354286 w 4354286"/>
              <a:gd name="connsiteY0" fmla="*/ 0 h 290285"/>
              <a:gd name="connsiteX1" fmla="*/ 3468915 w 4354286"/>
              <a:gd name="connsiteY1" fmla="*/ 159657 h 290285"/>
              <a:gd name="connsiteX2" fmla="*/ 870858 w 4354286"/>
              <a:gd name="connsiteY2" fmla="*/ 159657 h 290285"/>
              <a:gd name="connsiteX3" fmla="*/ 0 w 4354286"/>
              <a:gd name="connsiteY3" fmla="*/ 290285 h 29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286" h="290285">
                <a:moveTo>
                  <a:pt x="4354286" y="0"/>
                </a:moveTo>
                <a:cubicBezTo>
                  <a:pt x="4201886" y="66524"/>
                  <a:pt x="4049486" y="133048"/>
                  <a:pt x="3468915" y="159657"/>
                </a:cubicBezTo>
                <a:cubicBezTo>
                  <a:pt x="2888344" y="186266"/>
                  <a:pt x="1449011" y="137886"/>
                  <a:pt x="870858" y="159657"/>
                </a:cubicBezTo>
                <a:cubicBezTo>
                  <a:pt x="292706" y="181428"/>
                  <a:pt x="146353" y="235856"/>
                  <a:pt x="0" y="290285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1543" y="1407883"/>
            <a:ext cx="25690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0" grpId="0" animBg="1"/>
      <p:bldP spid="21" grpId="0" animBg="1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541" y="349332"/>
            <a:ext cx="6158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After a “burn-in” period, </a:t>
            </a:r>
          </a:p>
          <a:p>
            <a:r>
              <a:rPr lang="en-US" sz="2800" b="1" dirty="0" smtClean="0"/>
              <a:t>designated cards are rarely adjacent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294" y="1663700"/>
            <a:ext cx="7230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Claim</a:t>
            </a:r>
            <a:r>
              <a:rPr lang="en-US" sz="2400" dirty="0" smtClean="0"/>
              <a:t>:    For any pair of cards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en-US" sz="3200" i="1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en-US" sz="3200" i="1" baseline="-25000" dirty="0" smtClean="0">
                <a:solidFill>
                  <a:schemeClr val="accent6">
                    <a:lumMod val="75000"/>
                  </a:schemeClr>
                </a:solidFill>
              </a:rPr>
              <a:t>j </a:t>
            </a:r>
            <a:r>
              <a:rPr lang="en-US" sz="2400" dirty="0" smtClean="0"/>
              <a:t> and</a:t>
            </a:r>
          </a:p>
          <a:p>
            <a:r>
              <a:rPr lang="en-US" sz="2400" dirty="0" smtClean="0"/>
              <a:t>                        any time </a:t>
            </a:r>
            <a:r>
              <a:rPr lang="en-US" sz="2400" i="1" dirty="0" smtClean="0"/>
              <a:t>t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/>
              </a:rPr>
              <a:t>³ </a:t>
            </a:r>
            <a:r>
              <a:rPr lang="en-US" sz="2400" i="1" dirty="0" smtClean="0"/>
              <a:t>n </a:t>
            </a:r>
            <a:r>
              <a:rPr lang="en-US" sz="2400" dirty="0" smtClean="0">
                <a:latin typeface="Symbol" pitchFamily="18" charset="2"/>
              </a:rPr>
              <a:t>- </a:t>
            </a:r>
            <a:r>
              <a:rPr lang="en-US" sz="2400" dirty="0" smtClean="0"/>
              <a:t>1, </a:t>
            </a:r>
          </a:p>
          <a:p>
            <a:r>
              <a:rPr lang="en-US" sz="2400" dirty="0" smtClean="0"/>
              <a:t>                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en-US" sz="3200" i="1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en-US" sz="3200" i="1" baseline="-25000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400" dirty="0" smtClean="0"/>
              <a:t> are adjacent at time </a:t>
            </a:r>
            <a:r>
              <a:rPr lang="en-US" sz="2400" i="1" dirty="0" smtClean="0"/>
              <a:t>t</a:t>
            </a:r>
            <a:r>
              <a:rPr lang="en-US" sz="2400" dirty="0" smtClean="0"/>
              <a:t>) </a:t>
            </a:r>
            <a:r>
              <a:rPr lang="en-US" sz="2400" dirty="0" smtClean="0">
                <a:latin typeface="Symbol"/>
              </a:rPr>
              <a:t>£ </a:t>
            </a:r>
            <a:r>
              <a:rPr lang="en-US" sz="2400" dirty="0" smtClean="0"/>
              <a:t>1/ 2</a:t>
            </a:r>
            <a:r>
              <a:rPr lang="en-US" sz="3200" i="1" baseline="30000" dirty="0" smtClean="0"/>
              <a:t>n </a:t>
            </a:r>
            <a:r>
              <a:rPr lang="en-US" sz="3200" baseline="30000" dirty="0" smtClean="0">
                <a:latin typeface="Symbol" pitchFamily="18" charset="2"/>
              </a:rPr>
              <a:t>-</a:t>
            </a:r>
            <a:r>
              <a:rPr lang="en-US" sz="3200" baseline="30000" dirty="0" smtClean="0"/>
              <a:t>1</a:t>
            </a:r>
            <a:endParaRPr lang="en-US" sz="2400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163294" y="1536700"/>
            <a:ext cx="7093857" cy="1498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7316" y="3548565"/>
            <a:ext cx="2969096" cy="2184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682" y="3588510"/>
            <a:ext cx="55808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Reason</a:t>
            </a:r>
            <a:r>
              <a:rPr lang="en-US" sz="2400" dirty="0" smtClean="0"/>
              <a:t>: The only way for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en-US" sz="3200" i="1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3200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en-US" sz="3200" i="1" baseline="-25000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400" dirty="0" smtClean="0"/>
              <a:t> to end</a:t>
            </a:r>
          </a:p>
          <a:p>
            <a:r>
              <a:rPr lang="en-US" sz="2400" dirty="0" smtClean="0"/>
              <a:t>up adjacent at time </a:t>
            </a:r>
            <a:r>
              <a:rPr lang="en-US" sz="2400" i="1" dirty="0" smtClean="0"/>
              <a:t>t</a:t>
            </a:r>
            <a:r>
              <a:rPr lang="en-US" sz="2400" dirty="0" smtClean="0"/>
              <a:t> is if there were </a:t>
            </a:r>
          </a:p>
          <a:p>
            <a:r>
              <a:rPr lang="en-US" sz="2400" b="1" dirty="0" smtClean="0"/>
              <a:t>consistent coin tosses </a:t>
            </a:r>
            <a:r>
              <a:rPr lang="en-US" sz="2400" dirty="0" smtClean="0"/>
              <a:t>in in each of </a:t>
            </a:r>
          </a:p>
          <a:p>
            <a:r>
              <a:rPr lang="en-US" sz="2400" dirty="0" smtClean="0"/>
              <a:t>the prior </a:t>
            </a:r>
            <a:r>
              <a:rPr lang="en-US" sz="2400" i="1" dirty="0" smtClean="0"/>
              <a:t>n </a:t>
            </a:r>
            <a:r>
              <a:rPr lang="en-US" sz="2400" dirty="0" smtClean="0">
                <a:latin typeface="Symbol" pitchFamily="18" charset="2"/>
              </a:rPr>
              <a:t>-</a:t>
            </a:r>
            <a:r>
              <a:rPr lang="en-US" sz="2400" dirty="0" smtClean="0"/>
              <a:t>1 steps.</a:t>
            </a:r>
          </a:p>
          <a:p>
            <a:r>
              <a:rPr lang="en-US" sz="2400" dirty="0" smtClean="0"/>
              <a:t>The probability of this is 1/2</a:t>
            </a:r>
            <a:r>
              <a:rPr lang="en-US" sz="3200" i="1" baseline="30000" dirty="0" smtClean="0"/>
              <a:t>n </a:t>
            </a:r>
            <a:r>
              <a:rPr lang="en-US" sz="3200" baseline="30000" dirty="0" smtClean="0">
                <a:latin typeface="Symbol" pitchFamily="18" charset="2"/>
              </a:rPr>
              <a:t>-</a:t>
            </a:r>
            <a:r>
              <a:rPr lang="en-US" sz="3200" baseline="30000" dirty="0" smtClean="0"/>
              <a:t>1</a:t>
            </a:r>
            <a:r>
              <a:rPr lang="en-US" sz="2400" dirty="0" smtClean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2841" y="349332"/>
            <a:ext cx="3524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coupling bound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508" y="1694777"/>
            <a:ext cx="4283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/>
              </a:rPr>
              <a:t>||</a:t>
            </a: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3333CC"/>
                </a:solidFill>
                <a:latin typeface="Symbol"/>
              </a:rPr>
              <a:t>t</a:t>
            </a:r>
            <a:r>
              <a:rPr lang="en-US" sz="3200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400" dirty="0" smtClean="0">
                <a:latin typeface="Symbol"/>
              </a:rPr>
              <a:t>  - </a:t>
            </a:r>
            <a:r>
              <a:rPr lang="en-US" sz="2400" dirty="0" smtClean="0">
                <a:solidFill>
                  <a:srgbClr val="FF0000"/>
                </a:solidFill>
                <a:latin typeface="Symbol"/>
              </a:rPr>
              <a:t>p</a:t>
            </a:r>
            <a:r>
              <a:rPr lang="en-US" sz="2400" dirty="0" smtClean="0">
                <a:latin typeface="Symbol"/>
              </a:rPr>
              <a:t> </a:t>
            </a:r>
            <a:r>
              <a:rPr lang="en-US" sz="3200" dirty="0" smtClean="0">
                <a:latin typeface="Symbol"/>
              </a:rPr>
              <a:t>|| £ </a:t>
            </a:r>
            <a:r>
              <a:rPr lang="en-US" sz="3600" dirty="0" smtClean="0">
                <a:latin typeface="Symbol"/>
              </a:rPr>
              <a:t>    </a:t>
            </a:r>
            <a:r>
              <a:rPr lang="en-US" sz="3200" dirty="0" smtClean="0">
                <a:latin typeface="Symbol"/>
              </a:rPr>
              <a:t>||</a:t>
            </a: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3333CC"/>
                </a:solidFill>
                <a:latin typeface="Symbol"/>
              </a:rPr>
              <a:t>t</a:t>
            </a:r>
            <a:r>
              <a:rPr lang="en-US" sz="3200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400" dirty="0" smtClean="0">
                <a:latin typeface="Symbol"/>
              </a:rPr>
              <a:t>      -  </a:t>
            </a:r>
            <a:r>
              <a:rPr lang="en-US" sz="2400" dirty="0" smtClean="0">
                <a:solidFill>
                  <a:srgbClr val="FF0000"/>
                </a:solidFill>
                <a:latin typeface="Symbol"/>
              </a:rPr>
              <a:t>t</a:t>
            </a:r>
            <a:r>
              <a:rPr lang="en-US" sz="3200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latin typeface="Symbol"/>
              </a:rPr>
              <a:t>  </a:t>
            </a:r>
            <a:r>
              <a:rPr lang="en-US" sz="3200" dirty="0" smtClean="0">
                <a:latin typeface="Symbol"/>
              </a:rPr>
              <a:t>|| </a:t>
            </a:r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2210915" y="1749388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Symbol" pitchFamily="18" charset="2"/>
              </a:rPr>
              <a:t>S</a:t>
            </a:r>
            <a:endParaRPr lang="en-US" sz="3600" dirty="0">
              <a:latin typeface="Symbol" pitchFamily="18" charset="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67259" y="1734872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cmmi10"/>
              </a:rPr>
              <a:t>`</a:t>
            </a:r>
            <a:r>
              <a:rPr lang="en-US" sz="2400" dirty="0" smtClean="0">
                <a:solidFill>
                  <a:srgbClr val="3333CC"/>
                </a:solidFill>
              </a:rPr>
              <a:t>+1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75985" y="1742132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`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" name="Left Brace 56"/>
          <p:cNvSpPr/>
          <p:nvPr/>
        </p:nvSpPr>
        <p:spPr>
          <a:xfrm>
            <a:off x="3497965" y="740220"/>
            <a:ext cx="304841" cy="1785266"/>
          </a:xfrm>
          <a:prstGeom prst="leftBrace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495051" y="986971"/>
            <a:ext cx="366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Want to show this is small.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5065504" y="1001498"/>
            <a:ext cx="3966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coupling, it’s  </a:t>
            </a:r>
            <a:r>
              <a:rPr lang="en-US" sz="2400" b="1" dirty="0" smtClean="0">
                <a:latin typeface="Symbol"/>
              </a:rPr>
              <a:t>£</a:t>
            </a:r>
            <a:r>
              <a:rPr lang="en-US" sz="2400" dirty="0" smtClean="0">
                <a:latin typeface="Symbol"/>
              </a:rPr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 </a:t>
            </a:r>
            <a:r>
              <a:rPr lang="en-US" sz="2400" dirty="0" smtClean="0"/>
              <a:t>&gt; </a:t>
            </a:r>
            <a:r>
              <a:rPr lang="en-US" sz="2400" i="1" dirty="0" smtClean="0"/>
              <a:t>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where  </a:t>
            </a:r>
            <a:r>
              <a:rPr lang="en-US" sz="2400" i="1" dirty="0" smtClean="0"/>
              <a:t>T</a:t>
            </a:r>
            <a:r>
              <a:rPr lang="en-US" sz="2400" dirty="0" smtClean="0"/>
              <a:t> is the coupling time</a:t>
            </a:r>
          </a:p>
          <a:p>
            <a:r>
              <a:rPr lang="en-US" sz="2400" dirty="0" smtClean="0"/>
              <a:t>for </a:t>
            </a:r>
            <a:r>
              <a:rPr lang="en-US" sz="2400" i="1" dirty="0" smtClean="0">
                <a:solidFill>
                  <a:srgbClr val="3333CC"/>
                </a:solidFill>
              </a:rPr>
              <a:t>X</a:t>
            </a:r>
            <a:r>
              <a:rPr lang="en-US" sz="3200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400" dirty="0" smtClean="0"/>
              <a:t>         and  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3200" i="1" baseline="-25000" dirty="0" smtClean="0">
                <a:solidFill>
                  <a:srgbClr val="FF0000"/>
                </a:solidFill>
              </a:rPr>
              <a:t>t  </a:t>
            </a:r>
            <a:r>
              <a:rPr lang="en-US" sz="2400" dirty="0" smtClean="0"/>
              <a:t> 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87039" y="1640534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cmmi10"/>
              </a:rPr>
              <a:t>`</a:t>
            </a:r>
            <a:r>
              <a:rPr lang="en-US" sz="2400" dirty="0" smtClean="0">
                <a:solidFill>
                  <a:srgbClr val="3333CC"/>
                </a:solidFill>
              </a:rPr>
              <a:t>+1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247352" y="1618769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`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79996" y="2278753"/>
            <a:ext cx="1681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</a:t>
            </a:r>
            <a:r>
              <a:rPr lang="en-US" sz="2400" dirty="0" smtClean="0"/>
              <a:t> = min</a:t>
            </a:r>
            <a:r>
              <a:rPr lang="en-US" sz="3200" dirty="0" smtClean="0"/>
              <a:t> {</a:t>
            </a:r>
            <a:r>
              <a:rPr lang="en-US" sz="2400" i="1" dirty="0" smtClean="0"/>
              <a:t>t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618508" y="2177561"/>
            <a:ext cx="2273379" cy="700487"/>
            <a:chOff x="6226630" y="2221103"/>
            <a:chExt cx="2273379" cy="700487"/>
          </a:xfrm>
        </p:grpSpPr>
        <p:sp>
          <p:nvSpPr>
            <p:cNvPr id="67" name="TextBox 66"/>
            <p:cNvSpPr txBox="1"/>
            <p:nvPr/>
          </p:nvSpPr>
          <p:spPr>
            <a:xfrm>
              <a:off x="6226630" y="2336815"/>
              <a:ext cx="22733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</a:t>
              </a:r>
              <a:r>
                <a:rPr lang="en-US" sz="3200" dirty="0" smtClean="0"/>
                <a:t>(</a:t>
              </a:r>
              <a:r>
                <a:rPr lang="en-US" sz="2800" i="1" dirty="0" smtClean="0">
                  <a:solidFill>
                    <a:srgbClr val="3333CC"/>
                  </a:solidFill>
                </a:rPr>
                <a:t>X</a:t>
              </a:r>
              <a:r>
                <a:rPr lang="en-US" sz="3600" i="1" baseline="-25000" dirty="0" smtClean="0">
                  <a:solidFill>
                    <a:srgbClr val="3333CC"/>
                  </a:solidFill>
                </a:rPr>
                <a:t>t</a:t>
              </a:r>
              <a:r>
                <a:rPr lang="en-US" sz="2800" dirty="0" smtClean="0"/>
                <a:t>       </a:t>
              </a:r>
              <a:r>
                <a:rPr lang="en-US" sz="2800" dirty="0" smtClean="0">
                  <a:latin typeface="Symbol"/>
                </a:rPr>
                <a:t>= </a:t>
              </a:r>
              <a:r>
                <a:rPr lang="en-US" sz="2800" i="1" dirty="0" smtClean="0">
                  <a:solidFill>
                    <a:srgbClr val="FF0000"/>
                  </a:solidFill>
                </a:rPr>
                <a:t>X</a:t>
              </a:r>
              <a:r>
                <a:rPr lang="en-US" sz="3600" i="1" baseline="-25000" dirty="0" smtClean="0">
                  <a:solidFill>
                    <a:srgbClr val="FF0000"/>
                  </a:solidFill>
                </a:rPr>
                <a:t>t  </a:t>
              </a:r>
              <a:r>
                <a:rPr lang="en-US" sz="3200" dirty="0" smtClean="0"/>
                <a:t>)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55419" y="2242868"/>
              <a:ext cx="652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3333CC"/>
                  </a:solidFill>
                  <a:latin typeface="cmmi10"/>
                </a:rPr>
                <a:t>`</a:t>
              </a:r>
              <a:r>
                <a:rPr lang="en-US" sz="2400" dirty="0" smtClean="0">
                  <a:solidFill>
                    <a:srgbClr val="3333CC"/>
                  </a:solidFill>
                </a:rPr>
                <a:t>+1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65798" y="2221103"/>
              <a:ext cx="3129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cmmi10"/>
                </a:rPr>
                <a:t>`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1370549" y="3243464"/>
            <a:ext cx="480759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 &gt;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dirty="0" smtClean="0">
                <a:latin typeface="Symbol"/>
              </a:rPr>
              <a:t> £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Symbol"/>
              </a:rPr>
              <a:t>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ymbol"/>
              </a:rPr>
              <a:t>× </a:t>
            </a:r>
            <a:r>
              <a:rPr lang="en-US" sz="2400" dirty="0" smtClean="0">
                <a:latin typeface="cmmi10"/>
              </a:rPr>
              <a:t>`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ymbol"/>
              </a:rPr>
              <a:t>×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/ 2</a:t>
            </a:r>
            <a:r>
              <a:rPr lang="en-US" sz="32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312512" y="4018650"/>
            <a:ext cx="716766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Cards</a:t>
            </a:r>
            <a:r>
              <a:rPr lang="en-US" sz="2800" i="1" dirty="0" smtClean="0">
                <a:solidFill>
                  <a:srgbClr val="3333CC"/>
                </a:solidFill>
              </a:rPr>
              <a:t> 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`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1050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aseline="-25000" dirty="0" smtClean="0">
                <a:solidFill>
                  <a:srgbClr val="FF0000"/>
                </a:solidFill>
                <a:latin typeface="cmmi10"/>
              </a:rPr>
              <a:t> </a:t>
            </a:r>
            <a:r>
              <a:rPr lang="en-US" sz="900" baseline="-25000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/>
              <a:t>fail </a:t>
            </a:r>
            <a:r>
              <a:rPr lang="en-US" sz="2400" dirty="0" smtClean="0"/>
              <a:t>to converge only if</a:t>
            </a:r>
          </a:p>
          <a:p>
            <a:r>
              <a:rPr lang="en-US" sz="2400" i="1" dirty="0" smtClean="0">
                <a:solidFill>
                  <a:srgbClr val="3333CC"/>
                </a:solidFill>
              </a:rPr>
              <a:t>            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`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1050" baseline="-25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400" dirty="0" smtClean="0"/>
              <a:t>is adjacent to some 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in </a:t>
            </a:r>
            <a:r>
              <a:rPr lang="en-US" sz="2400" i="1" dirty="0" smtClean="0">
                <a:solidFill>
                  <a:srgbClr val="3333CC"/>
                </a:solidFill>
              </a:rPr>
              <a:t>X</a:t>
            </a:r>
            <a:r>
              <a:rPr lang="en-US" sz="3200" i="1" baseline="-25000" dirty="0" smtClean="0">
                <a:solidFill>
                  <a:srgbClr val="3333CC"/>
                </a:solidFill>
              </a:rPr>
              <a:t>t</a:t>
            </a:r>
            <a:r>
              <a:rPr lang="en-US" sz="2400" dirty="0" smtClean="0"/>
              <a:t>          </a:t>
            </a:r>
            <a:r>
              <a:rPr lang="en-US" sz="2400" b="1" dirty="0" smtClean="0"/>
              <a:t>or</a:t>
            </a:r>
          </a:p>
          <a:p>
            <a:r>
              <a:rPr lang="en-US" sz="2400" i="1" dirty="0" smtClean="0">
                <a:solidFill>
                  <a:srgbClr val="00B050"/>
                </a:solidFill>
              </a:rPr>
              <a:t>            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`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1050" baseline="-25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400" dirty="0" smtClean="0"/>
              <a:t>is adjacent to some 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 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 in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3200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      </a:t>
            </a:r>
          </a:p>
          <a:p>
            <a:r>
              <a:rPr lang="en-US" sz="2400" dirty="0" smtClean="0"/>
              <a:t>for some </a:t>
            </a:r>
            <a:r>
              <a:rPr lang="en-US" sz="2400" i="1" dirty="0" smtClean="0"/>
              <a:t>i</a:t>
            </a:r>
            <a:r>
              <a:rPr lang="en-US" sz="2400" dirty="0" smtClean="0">
                <a:latin typeface="Symbol"/>
              </a:rPr>
              <a:t> £ </a:t>
            </a:r>
            <a:r>
              <a:rPr lang="en-US" sz="2400" dirty="0" smtClean="0">
                <a:latin typeface="cmmi10" pitchFamily="34" charset="0"/>
              </a:rPr>
              <a:t>`</a:t>
            </a:r>
            <a:r>
              <a:rPr lang="en-US" sz="2400" dirty="0" smtClean="0"/>
              <a:t>,  in one of the last </a:t>
            </a:r>
            <a:r>
              <a:rPr lang="en-US" sz="2400" i="1" dirty="0" smtClean="0"/>
              <a:t>n</a:t>
            </a:r>
            <a:r>
              <a:rPr lang="en-US" sz="2400" i="1" dirty="0" smtClean="0">
                <a:latin typeface="Symbol" pitchFamily="18" charset="2"/>
              </a:rPr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time steps.    </a:t>
            </a:r>
          </a:p>
          <a:p>
            <a:r>
              <a:rPr lang="en-US" sz="2400" dirty="0" smtClean="0"/>
              <a:t>At most 2</a:t>
            </a:r>
            <a:r>
              <a:rPr lang="en-US" sz="2400" i="1" dirty="0" smtClean="0"/>
              <a:t>n</a:t>
            </a:r>
            <a:r>
              <a:rPr lang="en-US" sz="2400" dirty="0" smtClean="0">
                <a:latin typeface="cmmi10" pitchFamily="34" charset="0"/>
              </a:rPr>
              <a:t>`</a:t>
            </a:r>
            <a:r>
              <a:rPr lang="en-US" sz="2400" dirty="0" smtClean="0"/>
              <a:t> ways for this to happen.  Just showed: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P</a:t>
            </a:r>
            <a:r>
              <a:rPr lang="en-US" sz="2800" dirty="0" smtClean="0"/>
              <a:t>(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  <a:latin typeface="cmmi10" pitchFamily="34" charset="0"/>
              </a:rPr>
              <a:t>`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+1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en-US" sz="3200" i="1" baseline="-25000" dirty="0" smtClean="0">
                <a:solidFill>
                  <a:schemeClr val="accent6">
                    <a:lumMod val="50000"/>
                  </a:schemeClr>
                </a:solidFill>
              </a:rPr>
              <a:t>i  </a:t>
            </a:r>
            <a:r>
              <a:rPr lang="en-US" sz="2400" dirty="0" smtClean="0"/>
              <a:t>are adjacent at time </a:t>
            </a:r>
            <a:r>
              <a:rPr lang="en-US" sz="2400" i="1" dirty="0" smtClean="0"/>
              <a:t>t</a:t>
            </a:r>
            <a:r>
              <a:rPr lang="en-US" sz="2400" dirty="0" smtClean="0">
                <a:latin typeface="Symbol"/>
              </a:rPr>
              <a:t> £ </a:t>
            </a:r>
            <a:r>
              <a:rPr lang="en-US" sz="2400" i="1" dirty="0" smtClean="0"/>
              <a:t>n</a:t>
            </a:r>
            <a:r>
              <a:rPr lang="en-US" sz="2400" dirty="0" smtClean="0"/>
              <a:t>+1</a:t>
            </a:r>
            <a:r>
              <a:rPr lang="en-US" sz="28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/>
              </a:rPr>
              <a:t>£ </a:t>
            </a:r>
            <a:r>
              <a:rPr lang="en-US" sz="2400" dirty="0" smtClean="0"/>
              <a:t>1/ 2</a:t>
            </a:r>
            <a:r>
              <a:rPr lang="en-US" sz="3200" i="1" baseline="30000" dirty="0" smtClean="0"/>
              <a:t>n </a:t>
            </a:r>
            <a:r>
              <a:rPr lang="en-US" sz="3200" baseline="30000" dirty="0" smtClean="0">
                <a:latin typeface="Symbol" pitchFamily="18" charset="2"/>
              </a:rPr>
              <a:t>-</a:t>
            </a:r>
            <a:r>
              <a:rPr lang="en-US" sz="3200" baseline="30000" dirty="0" smtClean="0"/>
              <a:t>1</a:t>
            </a:r>
            <a:endParaRPr lang="en-US" sz="2400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214086" y="3256650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Claim:</a:t>
            </a:r>
            <a:endParaRPr lang="en-US" sz="2400" b="1" dirty="0"/>
          </a:p>
        </p:txBody>
      </p:sp>
      <p:sp>
        <p:nvSpPr>
          <p:cNvPr id="75" name="Rectangle 74"/>
          <p:cNvSpPr/>
          <p:nvPr/>
        </p:nvSpPr>
        <p:spPr>
          <a:xfrm>
            <a:off x="5041139" y="4347456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cmmi10"/>
              </a:rPr>
              <a:t>`</a:t>
            </a:r>
            <a:r>
              <a:rPr lang="en-US" sz="2400" dirty="0" smtClean="0">
                <a:solidFill>
                  <a:srgbClr val="3333CC"/>
                </a:solidFill>
              </a:rPr>
              <a:t>+1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71786" y="4811911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`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23086" y="2278753"/>
            <a:ext cx="343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}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943" y="3011942"/>
            <a:ext cx="1380218" cy="304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503886" y="2975429"/>
            <a:ext cx="1451428" cy="320765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41" y="349332"/>
            <a:ext cx="369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Concluding the result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82608" y="3300221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Symbol" pitchFamily="18" charset="2"/>
              </a:rPr>
              <a:t>S</a:t>
            </a:r>
            <a:endParaRPr lang="en-US" sz="4400" dirty="0">
              <a:latin typeface="Symbol" pitchFamily="18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8400" y="3377815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/>
              </a:rPr>
              <a:t>||</a:t>
            </a:r>
            <a:r>
              <a:rPr lang="en-US" sz="2400" dirty="0" smtClean="0"/>
              <a:t> </a:t>
            </a:r>
            <a:r>
              <a:rPr lang="en-US" sz="2800" dirty="0" smtClean="0">
                <a:latin typeface="Symbol"/>
              </a:rPr>
              <a:t>t</a:t>
            </a:r>
            <a:r>
              <a:rPr lang="en-US" sz="3200" i="1" baseline="-25000" dirty="0" smtClean="0"/>
              <a:t>t</a:t>
            </a:r>
            <a:r>
              <a:rPr lang="en-US" sz="2400" dirty="0" smtClean="0">
                <a:latin typeface="Symbol"/>
              </a:rPr>
              <a:t>  - p </a:t>
            </a:r>
            <a:r>
              <a:rPr lang="en-US" sz="2800" dirty="0" smtClean="0">
                <a:latin typeface="Symbol"/>
              </a:rPr>
              <a:t>||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1826159" y="3423984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£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53579" y="384269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mi10"/>
              </a:rPr>
              <a:t>` </a:t>
            </a:r>
            <a:r>
              <a:rPr lang="en-US" dirty="0" smtClean="0"/>
              <a:t>= 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146322" y="310972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i="1" dirty="0" smtClean="0">
                <a:latin typeface="Symbol" pitchFamily="18" charset="2"/>
              </a:rPr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501188" y="1782993"/>
            <a:ext cx="2016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 &gt;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/>
              <a:t>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418888" y="1757593"/>
            <a:ext cx="22894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/>
              </a:rPr>
              <a:t> £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Symbol"/>
              </a:rPr>
              <a:t>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ymbol"/>
              </a:rPr>
              <a:t>× </a:t>
            </a:r>
            <a:r>
              <a:rPr lang="en-US" sz="2400" dirty="0" smtClean="0">
                <a:latin typeface="cmmi10"/>
              </a:rPr>
              <a:t>`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ymbol"/>
              </a:rPr>
              <a:t>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aseline="30000" dirty="0" smtClean="0">
                <a:latin typeface="Symbol" pitchFamily="18" charset="2"/>
                <a:cs typeface="Times New Roman" pitchFamily="18" charset="0"/>
              </a:rPr>
              <a:t>-</a:t>
            </a:r>
            <a:r>
              <a:rPr lang="en-US" sz="32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/>
          </a:p>
        </p:txBody>
      </p:sp>
      <p:sp>
        <p:nvSpPr>
          <p:cNvPr id="43" name="Rectangle 42"/>
          <p:cNvSpPr/>
          <p:nvPr/>
        </p:nvSpPr>
        <p:spPr>
          <a:xfrm>
            <a:off x="1145588" y="2428875"/>
            <a:ext cx="2385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 &gt; 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-1)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/>
              <a:t>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06188" y="2403475"/>
            <a:ext cx="2880917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/>
              </a:rPr>
              <a:t> £  </a:t>
            </a:r>
            <a:r>
              <a:rPr lang="en-US" sz="2800" dirty="0" smtClean="0">
                <a:latin typeface="Symbol"/>
              </a:rPr>
              <a:t>(</a:t>
            </a:r>
            <a:r>
              <a:rPr lang="en-US" sz="2400" dirty="0" smtClean="0">
                <a:latin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Symbol"/>
              </a:rPr>
              <a:t>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ymbol"/>
              </a:rPr>
              <a:t>× </a:t>
            </a:r>
            <a:r>
              <a:rPr lang="en-US" sz="2400" dirty="0" smtClean="0">
                <a:latin typeface="cmmi10"/>
              </a:rPr>
              <a:t>`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ymbol"/>
              </a:rPr>
              <a:t>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aseline="30000" dirty="0" smtClean="0">
                <a:latin typeface="Symbol" pitchFamily="18" charset="2"/>
                <a:cs typeface="Times New Roman" pitchFamily="18" charset="0"/>
              </a:rPr>
              <a:t>-</a:t>
            </a:r>
            <a:r>
              <a:rPr lang="en-US" sz="32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Symbol"/>
              </a:rPr>
              <a:t>)</a:t>
            </a:r>
            <a:r>
              <a:rPr lang="en-US" sz="3600" i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02769" y="2471079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830292" y="3396338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(</a:t>
            </a:r>
            <a:r>
              <a:rPr lang="en-US" sz="2400" i="1" dirty="0" smtClean="0"/>
              <a:t>n</a:t>
            </a:r>
            <a:r>
              <a:rPr lang="en-US" sz="2400" dirty="0" smtClean="0">
                <a:latin typeface="cmmi10" pitchFamily="34" charset="0"/>
              </a:rPr>
              <a:t>`</a:t>
            </a:r>
            <a:r>
              <a:rPr lang="en-US" sz="2400" dirty="0" smtClean="0"/>
              <a:t>2</a:t>
            </a:r>
            <a:r>
              <a:rPr lang="en-US" sz="3200" baseline="30000" dirty="0" smtClean="0"/>
              <a:t>2-</a:t>
            </a:r>
            <a:r>
              <a:rPr lang="en-US" sz="3200" i="1" baseline="30000" dirty="0" smtClean="0"/>
              <a:t>n</a:t>
            </a:r>
            <a:r>
              <a:rPr lang="en-US" sz="3200" dirty="0" smtClean="0"/>
              <a:t>)</a:t>
            </a:r>
            <a:r>
              <a:rPr lang="en-US" sz="3200" i="1" baseline="40000" dirty="0" smtClean="0"/>
              <a:t>r</a:t>
            </a:r>
            <a:endParaRPr lang="en-US" sz="2400" i="1" baseline="40000" dirty="0"/>
          </a:p>
        </p:txBody>
      </p:sp>
      <p:sp>
        <p:nvSpPr>
          <p:cNvPr id="46" name="Rectangle 45"/>
          <p:cNvSpPr/>
          <p:nvPr/>
        </p:nvSpPr>
        <p:spPr>
          <a:xfrm>
            <a:off x="4459890" y="344753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£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80748" y="42659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012964" y="4753671"/>
            <a:ext cx="73152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80020" y="4747575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65974" y="430866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953782" y="4747575"/>
            <a:ext cx="579120" cy="6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20838" y="474147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Double Bracket 53"/>
          <p:cNvSpPr/>
          <p:nvPr/>
        </p:nvSpPr>
        <p:spPr>
          <a:xfrm>
            <a:off x="5837958" y="4290375"/>
            <a:ext cx="816864" cy="9144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673110" y="416235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830" y="0"/>
            <a:ext cx="3730170" cy="158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102393" y="3403974"/>
            <a:ext cx="325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ymbol"/>
              </a:rPr>
              <a:t>ò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224759" y="38209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90072" y="3291149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q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495128" y="3490679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 </a:t>
            </a:r>
            <a:r>
              <a:rPr lang="en-US" sz="3600" i="1" baseline="30000" dirty="0" smtClean="0"/>
              <a:t>r</a:t>
            </a:r>
            <a:endParaRPr lang="en-US" sz="2400" i="1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6952331" y="3483422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dx</a:t>
            </a:r>
            <a:endParaRPr lang="en-US" sz="2400" i="1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4884060" y="3418111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2</a:t>
            </a:r>
            <a:r>
              <a:rPr lang="en-US" sz="3200" baseline="30000" dirty="0" smtClean="0"/>
              <a:t>2-</a:t>
            </a:r>
            <a:r>
              <a:rPr lang="en-US" sz="3200" i="1" baseline="30000" dirty="0" smtClean="0"/>
              <a:t>n</a:t>
            </a:r>
            <a:r>
              <a:rPr lang="en-US" sz="3200" dirty="0" smtClean="0"/>
              <a:t>)</a:t>
            </a:r>
            <a:r>
              <a:rPr lang="en-US" sz="3200" i="1" baseline="40000" dirty="0" smtClean="0"/>
              <a:t>r</a:t>
            </a:r>
            <a:endParaRPr lang="en-US" sz="2400" i="1" baseline="40000" dirty="0"/>
          </a:p>
        </p:txBody>
      </p:sp>
      <p:sp>
        <p:nvSpPr>
          <p:cNvPr id="40" name="Rectangle 39"/>
          <p:cNvSpPr/>
          <p:nvPr/>
        </p:nvSpPr>
        <p:spPr>
          <a:xfrm>
            <a:off x="4467149" y="4514329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£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5725" y="4470403"/>
            <a:ext cx="16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sz="2800" baseline="60000" dirty="0" smtClean="0">
                <a:latin typeface="Times New Roman" pitchFamily="18" charset="0"/>
                <a:cs typeface="Times New Roman" pitchFamily="18" charset="0"/>
              </a:rPr>
              <a:t>ncpa</a:t>
            </a:r>
            <a:r>
              <a:rPr lang="en-US" sz="2400" baseline="5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62759" y="4702589"/>
            <a:ext cx="58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798279" y="4034973"/>
            <a:ext cx="381836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=</a:t>
            </a:r>
            <a:endParaRPr lang="en-US" sz="20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41" y="276762"/>
            <a:ext cx="447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Extensions and directions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598" y="1008744"/>
            <a:ext cx="9042402" cy="501675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For a weaker security notion, DPA,</a:t>
            </a:r>
            <a:r>
              <a:rPr lang="en-US" sz="2400" b="1" dirty="0" smtClean="0">
                <a:solidFill>
                  <a:srgbClr val="3333CC"/>
                </a:solidFill>
              </a:rPr>
              <a:t> two passes </a:t>
            </a:r>
            <a:r>
              <a:rPr lang="en-US" sz="2400" dirty="0" smtClean="0"/>
              <a:t>is enough.</a:t>
            </a:r>
            <a:endParaRPr lang="en-US" sz="800" dirty="0" smtClean="0"/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A simple trick lets you do </a:t>
            </a:r>
            <a:r>
              <a:rPr lang="en-US" sz="2400" b="1" dirty="0" smtClean="0">
                <a:solidFill>
                  <a:srgbClr val="3333CC"/>
                </a:solidFill>
              </a:rPr>
              <a:t>5 rounds per AES </a:t>
            </a:r>
            <a:endParaRPr lang="en-US" sz="800" b="1" dirty="0" smtClean="0">
              <a:solidFill>
                <a:srgbClr val="3333CC"/>
              </a:solidFill>
            </a:endParaRPr>
          </a:p>
          <a:p>
            <a:r>
              <a:rPr lang="en-US" sz="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dirty="0" smtClean="0"/>
              <a:t>When </a:t>
            </a:r>
            <a:r>
              <a:rPr lang="en-US" sz="2400" i="1" dirty="0" smtClean="0"/>
              <a:t>N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rgbClr val="3333CC"/>
                </a:solidFill>
              </a:rPr>
              <a:t>not a power of 2</a:t>
            </a:r>
            <a:r>
              <a:rPr lang="en-US" sz="2400" dirty="0" smtClean="0"/>
              <a:t>, things get more complex </a:t>
            </a:r>
          </a:p>
          <a:p>
            <a:r>
              <a:rPr lang="en-US" sz="2400" dirty="0" smtClean="0"/>
              <a:t>   (in progress; constants increase)</a:t>
            </a:r>
            <a:endParaRPr lang="en-US" sz="800" dirty="0" smtClean="0"/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NIST submission </a:t>
            </a:r>
            <a:r>
              <a:rPr lang="en-US" sz="2400" dirty="0" smtClean="0"/>
              <a:t>(“FFX mode”)  (with T. Spies) coming soon</a:t>
            </a:r>
            <a:endParaRPr lang="en-US" sz="800" dirty="0" smtClean="0"/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Coupling technique </a:t>
            </a:r>
            <a:r>
              <a:rPr lang="en-US" sz="2400" dirty="0" smtClean="0"/>
              <a:t>generally useful in cryptography. </a:t>
            </a:r>
          </a:p>
          <a:p>
            <a:r>
              <a:rPr lang="en-US" sz="2400" dirty="0" smtClean="0"/>
              <a:t>  Analyze other unbalanced Feistel schemes with </a:t>
            </a:r>
            <a:r>
              <a:rPr lang="en-US" sz="2400" dirty="0" smtClean="0"/>
              <a:t>V.T</a:t>
            </a:r>
            <a:r>
              <a:rPr lang="en-US" sz="2400" dirty="0" smtClean="0"/>
              <a:t>. Hoang.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3300"/>
                </a:solidFill>
              </a:rPr>
              <a:t>Open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Tiny </a:t>
            </a:r>
            <a:r>
              <a:rPr lang="en-US" sz="2400" i="1" dirty="0" smtClean="0"/>
              <a:t>N </a:t>
            </a:r>
            <a:r>
              <a:rPr lang="en-US" sz="2400" dirty="0" smtClean="0"/>
              <a:t>?</a:t>
            </a:r>
            <a:r>
              <a:rPr lang="en-US" sz="2400" i="1" dirty="0" smtClean="0"/>
              <a:t>  </a:t>
            </a:r>
            <a:r>
              <a:rPr lang="en-US" sz="2400" dirty="0" smtClean="0"/>
              <a:t>   </a:t>
            </a:r>
          </a:p>
          <a:p>
            <a:pPr lvl="1"/>
            <a:r>
              <a:rPr lang="en-US" sz="2400" dirty="0" smtClean="0"/>
              <a:t>CCA security for 2 or 4 passes ?    </a:t>
            </a:r>
          </a:p>
          <a:p>
            <a:pPr lvl="1"/>
            <a:r>
              <a:rPr lang="en-US" sz="2400" dirty="0" smtClean="0"/>
              <a:t>Can perfect shuffling   </a:t>
            </a:r>
            <a:r>
              <a:rPr lang="en-US" sz="2000" dirty="0" smtClean="0"/>
              <a:t>(à la [Granboulan, Pornin 07])    </a:t>
            </a:r>
            <a:r>
              <a:rPr lang="en-US" sz="2400" dirty="0" smtClean="0"/>
              <a:t>be practical?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3200400"/>
            <a:ext cx="75369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7795" y="1119339"/>
            <a:ext cx="745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Theorem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Let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(ie, 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passes).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sz="2400" baseline="50000" dirty="0" smtClean="0">
                <a:latin typeface="Times New Roman" pitchFamily="18" charset="0"/>
                <a:cs typeface="Times New Roman" pitchFamily="18" charset="0"/>
              </a:rPr>
              <a:t>dpa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400" dirty="0" smtClean="0">
                <a:latin typeface="Symbol"/>
              </a:rPr>
              <a:t>£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4706" y="172517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02514" y="2164083"/>
            <a:ext cx="579120" cy="6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69570" y="215798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uble Bracket 6"/>
          <p:cNvSpPr/>
          <p:nvPr/>
        </p:nvSpPr>
        <p:spPr>
          <a:xfrm>
            <a:off x="3486690" y="1706883"/>
            <a:ext cx="816864" cy="9144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1842" y="1578867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2870" y="1019684"/>
            <a:ext cx="20169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3333CC"/>
                </a:solidFill>
                <a:latin typeface="+mj-lt"/>
                <a:cs typeface="Times New Roman" pitchFamily="18" charset="0"/>
              </a:rPr>
              <a:t>Asymptotically:</a:t>
            </a:r>
          </a:p>
          <a:p>
            <a:pPr algn="r"/>
            <a:r>
              <a:rPr lang="en-US" sz="2000" dirty="0" smtClean="0">
                <a:solidFill>
                  <a:srgbClr val="3333CC"/>
                </a:solidFill>
                <a:latin typeface="+mj-lt"/>
                <a:cs typeface="Times New Roman" pitchFamily="18" charset="0"/>
              </a:rPr>
              <a:t>you can tolerate</a:t>
            </a:r>
          </a:p>
          <a:p>
            <a:pPr algn="r"/>
            <a:endParaRPr lang="en-US" sz="400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aseline="50000" dirty="0" smtClean="0">
                <a:solidFill>
                  <a:srgbClr val="3333CC"/>
                </a:solidFill>
                <a:cs typeface="Times New Roman" pitchFamily="18" charset="0"/>
              </a:rPr>
              <a:t>1</a:t>
            </a:r>
            <a:r>
              <a:rPr lang="en-US" sz="2400" baseline="50000" dirty="0" smtClean="0">
                <a:solidFill>
                  <a:srgbClr val="3333CC"/>
                </a:solidFill>
                <a:latin typeface="Symbol" pitchFamily="18" charset="2"/>
                <a:cs typeface="Times New Roman" pitchFamily="18" charset="0"/>
              </a:rPr>
              <a:t>- e</a:t>
            </a:r>
            <a:r>
              <a:rPr lang="en-US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CC"/>
                </a:solidFill>
                <a:latin typeface="+mj-lt"/>
                <a:cs typeface="Times New Roman" pitchFamily="18" charset="0"/>
              </a:rPr>
              <a:t>queries</a:t>
            </a:r>
          </a:p>
          <a:p>
            <a:pPr algn="r"/>
            <a:r>
              <a:rPr lang="en-US" sz="2000" dirty="0" smtClean="0">
                <a:solidFill>
                  <a:srgbClr val="3333CC"/>
                </a:solidFill>
                <a:latin typeface="+mj-lt"/>
                <a:cs typeface="Times New Roman" pitchFamily="18" charset="0"/>
              </a:rPr>
              <a:t>with two rounds</a:t>
            </a:r>
            <a:endParaRPr lang="en-US" sz="2000" dirty="0">
              <a:solidFill>
                <a:srgbClr val="3333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889" y="1094955"/>
            <a:ext cx="6394198" cy="19055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9085" y="2104583"/>
            <a:ext cx="58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292035" y="6330849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log</a:t>
            </a:r>
            <a:r>
              <a:rPr lang="en-US" b="1" baseline="-25000" dirty="0"/>
              <a:t>2</a:t>
            </a:r>
            <a:r>
              <a:rPr lang="en-US" b="1" dirty="0"/>
              <a:t> 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/>
              <a:t>)           </a:t>
            </a:r>
            <a:endParaRPr lang="en-US" b="1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 rot="16200000">
            <a:off x="58717" y="4415384"/>
            <a:ext cx="1294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Advantage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19951" y="3815944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= 1, 2</a:t>
            </a:r>
            <a:endParaRPr lang="en-US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7771" y="4064000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2</a:t>
            </a:r>
            <a:r>
              <a:rPr lang="en-US" sz="2800" baseline="30000" dirty="0" smtClean="0"/>
              <a:t>50</a:t>
            </a:r>
            <a:endParaRPr lang="en-US" sz="24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9972" y="320310"/>
            <a:ext cx="5029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Thorp shuffle — DPA security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5089" y="1475470"/>
            <a:ext cx="6059429" cy="2835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41" y="349332"/>
            <a:ext cx="3653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5x speedup 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020" y="161471"/>
            <a:ext cx="3071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Known </a:t>
            </a:r>
            <a:r>
              <a:rPr lang="en-US" sz="2800" b="1" dirty="0" smtClean="0"/>
              <a:t>technique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75" y="988802"/>
            <a:ext cx="76903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Balanced Feistel    </a:t>
            </a:r>
            <a:r>
              <a:rPr lang="en-US" dirty="0" smtClean="0">
                <a:solidFill>
                  <a:srgbClr val="800080"/>
                </a:solidFill>
              </a:rPr>
              <a:t>[Luby, Rackoff 88; Maurer, Pietrzak 03; Patarin 04]</a:t>
            </a:r>
            <a:endParaRPr lang="en-US" sz="2400" dirty="0" smtClean="0">
              <a:solidFill>
                <a:srgbClr val="80008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Benes construction   </a:t>
            </a:r>
            <a:r>
              <a:rPr lang="en-US" dirty="0" smtClean="0">
                <a:solidFill>
                  <a:srgbClr val="800080"/>
                </a:solidFill>
              </a:rPr>
              <a:t>[Aiello, Venkatesan 96; Patarin 08]</a:t>
            </a:r>
            <a:endParaRPr lang="en-US" sz="2400" dirty="0" smtClean="0">
              <a:solidFill>
                <a:srgbClr val="80008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Feistel adapted to </a:t>
            </a:r>
            <a:r>
              <a:rPr lang="en-US" sz="2400" i="1" dirty="0" smtClean="0"/>
              <a:t>Z</a:t>
            </a:r>
            <a:r>
              <a:rPr lang="en-US" sz="2800" i="1" baseline="-25000" dirty="0" smtClean="0"/>
              <a:t>a</a:t>
            </a:r>
            <a:r>
              <a:rPr lang="en-US" sz="2400" i="1" dirty="0" smtClean="0"/>
              <a:t> </a:t>
            </a:r>
            <a:r>
              <a:rPr lang="en-US" sz="2800" dirty="0" smtClean="0">
                <a:latin typeface="Symbol"/>
              </a:rPr>
              <a:t>´</a:t>
            </a:r>
            <a:r>
              <a:rPr lang="en-US" sz="2400" i="1" dirty="0" smtClean="0"/>
              <a:t> Z</a:t>
            </a:r>
            <a:r>
              <a:rPr lang="en-US" sz="2800" i="1" baseline="-25000" dirty="0" smtClean="0"/>
              <a:t>b    </a:t>
            </a:r>
            <a:r>
              <a:rPr lang="en-US" dirty="0" smtClean="0">
                <a:solidFill>
                  <a:srgbClr val="990099"/>
                </a:solidFill>
              </a:rPr>
              <a:t>[Black Rogaway 02]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en-US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4389" y="2242462"/>
            <a:ext cx="609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Induced ordering on AES</a:t>
            </a:r>
            <a:r>
              <a:rPr lang="en-US" sz="2400" i="1" baseline="-25000" dirty="0" smtClean="0"/>
              <a:t>K </a:t>
            </a:r>
            <a:r>
              <a:rPr lang="en-US" sz="2400" dirty="0" smtClean="0"/>
              <a:t>(0),…, AES</a:t>
            </a:r>
            <a:r>
              <a:rPr lang="en-US" sz="2400" i="1" baseline="-25000" dirty="0" smtClean="0"/>
              <a:t>K 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>
                <a:latin typeface="Symbol" pitchFamily="18" charset="2"/>
              </a:rPr>
              <a:t>-</a:t>
            </a:r>
            <a:r>
              <a:rPr lang="en-US" sz="2400" dirty="0" smtClean="0"/>
              <a:t>1)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“Knuth shuffle”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648" y="3875315"/>
            <a:ext cx="324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 De novo </a:t>
            </a:r>
            <a:r>
              <a:rPr lang="en-US" sz="2400" dirty="0" smtClean="0"/>
              <a:t>constructions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11077" y="3911629"/>
            <a:ext cx="175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[Schroeppel 98]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5191" y="1088579"/>
            <a:ext cx="1824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Poor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proven bounds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for small 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9998" y="2242451"/>
            <a:ext cx="1738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Preprocessing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time  </a:t>
            </a:r>
            <a:r>
              <a:rPr lang="en-US" sz="2000" dirty="0" smtClean="0">
                <a:solidFill>
                  <a:srgbClr val="FF0000"/>
                </a:solidFill>
                <a:latin typeface="Symbol"/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N)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5932" y="3991417"/>
            <a:ext cx="2088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Provable security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not possible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2235208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7254" y="5609716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66" y="3026230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986922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7084" y="3148073"/>
            <a:ext cx="215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Cycle walking</a:t>
            </a:r>
            <a:endParaRPr lang="en-US" dirty="0" smtClean="0">
              <a:solidFill>
                <a:srgbClr val="80008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7353" y="3106083"/>
            <a:ext cx="3770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For enciphering on </a:t>
            </a:r>
            <a:r>
              <a:rPr lang="en-US" sz="2000" dirty="0" smtClean="0">
                <a:solidFill>
                  <a:srgbClr val="FF0000"/>
                </a:solidFill>
                <a:latin typeface="cmsy10" pitchFamily="34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Symbol"/>
              </a:rPr>
              <a:t> Í </a:t>
            </a:r>
            <a:r>
              <a:rPr lang="en-US" sz="2000" dirty="0" smtClean="0">
                <a:solidFill>
                  <a:srgbClr val="FF0000"/>
                </a:solidFill>
                <a:latin typeface="cmsy10" pitchFamily="34" charset="0"/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 when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|</a:t>
            </a:r>
            <a:r>
              <a:rPr lang="en-US" sz="2000" dirty="0" smtClean="0">
                <a:solidFill>
                  <a:srgbClr val="FF0000"/>
                </a:solidFill>
                <a:latin typeface="cmsy10" pitchFamily="34" charset="0"/>
              </a:rPr>
              <a:t>X </a:t>
            </a:r>
            <a:r>
              <a:rPr lang="en-US" sz="2000" dirty="0" smtClean="0">
                <a:solidFill>
                  <a:srgbClr val="FF0000"/>
                </a:solidFill>
              </a:rPr>
              <a:t> |</a:t>
            </a:r>
            <a:r>
              <a:rPr lang="en-US" sz="2000" dirty="0" smtClean="0">
                <a:solidFill>
                  <a:srgbClr val="FF0000"/>
                </a:solidFill>
                <a:latin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000" dirty="0" smtClean="0">
                <a:solidFill>
                  <a:srgbClr val="FF0000"/>
                </a:solidFill>
                <a:latin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|</a:t>
            </a:r>
            <a:r>
              <a:rPr lang="en-US" sz="2000" dirty="0" smtClean="0">
                <a:solidFill>
                  <a:srgbClr val="FF0000"/>
                </a:solidFill>
                <a:latin typeface="cmsy10" pitchFamily="34" charset="0"/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|   is reasonably large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2" y="3831760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436" y="4998592"/>
            <a:ext cx="588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Wide-block modes  </a:t>
            </a:r>
            <a:r>
              <a:rPr lang="en-US" dirty="0" smtClean="0">
                <a:solidFill>
                  <a:srgbClr val="800080"/>
                </a:solidFill>
              </a:rPr>
              <a:t>[Naor, Reingold 99; Halevi 04]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2422" y="4855017"/>
            <a:ext cx="2717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Starts beyond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blockcipher’s blocksize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56" y="5760592"/>
            <a:ext cx="537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Granboulan-Pornin construction </a:t>
            </a:r>
            <a:r>
              <a:rPr lang="en-US" dirty="0" smtClean="0">
                <a:solidFill>
                  <a:srgbClr val="800080"/>
                </a:solidFill>
              </a:rPr>
              <a:t>[GP 07]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4520" y="6284620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74275" y="5718615"/>
            <a:ext cx="1840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Very inefficient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39684" y="154217"/>
            <a:ext cx="1914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3300"/>
                </a:solidFill>
              </a:rPr>
              <a:t>Limitation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4" y="4287433"/>
            <a:ext cx="725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i="1" dirty="0" smtClean="0"/>
              <a:t>Ad hoc </a:t>
            </a:r>
            <a:r>
              <a:rPr lang="en-US" sz="2400" dirty="0" smtClean="0"/>
              <a:t>modes 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[FIPS 74: 1981, Brightwell, Smith 97; Mattsson 09]</a:t>
            </a:r>
            <a:endParaRPr lang="en-US" dirty="0" smtClean="0">
              <a:solidFill>
                <a:srgbClr val="80008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266" y="4796938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13675" y="3193189"/>
            <a:ext cx="299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[Folklore; Black Rogaway02]</a:t>
            </a:r>
            <a:endParaRPr lang="en-US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61" y="261258"/>
            <a:ext cx="6190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What’s wrong with balanced Feistel?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96" y="4151083"/>
            <a:ext cx="146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660066"/>
                </a:solidFill>
              </a:rPr>
              <a:t>[Patarin 04]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6797" y="2256982"/>
            <a:ext cx="438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660066"/>
                </a:solidFill>
              </a:rPr>
              <a:t>Approximate security bounds</a:t>
            </a:r>
            <a:endParaRPr lang="en-US" sz="2400" dirty="0" smtClean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9724" y="4934851"/>
            <a:ext cx="1236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660066"/>
                </a:solidFill>
              </a:rPr>
              <a:t>Attacks</a:t>
            </a:r>
          </a:p>
          <a:p>
            <a:pPr algn="r"/>
            <a:r>
              <a:rPr lang="en-US" sz="800" b="1" dirty="0" smtClean="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2097" y="2801253"/>
            <a:ext cx="207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660066"/>
                </a:solidFill>
              </a:rPr>
              <a:t>[Luby, Rackoff 88]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5293" y="3476166"/>
            <a:ext cx="244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660066"/>
                </a:solidFill>
              </a:rPr>
              <a:t>[Maurer, Pietrzak 03]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4184" y="885364"/>
            <a:ext cx="4165756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practice, probably </a:t>
            </a:r>
            <a:r>
              <a:rPr lang="en-US" sz="2400" b="1" dirty="0" smtClean="0"/>
              <a:t>nothing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But, information theoretically,</a:t>
            </a:r>
          </a:p>
          <a:p>
            <a:r>
              <a:rPr lang="en-US" sz="2400" dirty="0" smtClean="0"/>
              <a:t>it only tolerates  </a:t>
            </a:r>
            <a:r>
              <a:rPr lang="en-US" sz="2800" dirty="0" smtClean="0"/>
              <a:t>2</a:t>
            </a:r>
            <a:r>
              <a:rPr lang="en-US" sz="3200" i="1" baseline="40000" dirty="0" smtClean="0"/>
              <a:t>n</a:t>
            </a:r>
            <a:r>
              <a:rPr lang="en-US" sz="3200" baseline="40000" dirty="0" smtClean="0"/>
              <a:t>/2</a:t>
            </a:r>
            <a:r>
              <a:rPr lang="en-US" sz="3200" i="1" baseline="40000" dirty="0" smtClean="0"/>
              <a:t>   </a:t>
            </a:r>
            <a:r>
              <a:rPr lang="en-US" sz="2400" dirty="0" smtClean="0"/>
              <a:t>queries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78475" y="5493652"/>
            <a:ext cx="231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660066"/>
                </a:solidFill>
              </a:rPr>
              <a:t>For constant rounds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7681" y="3468926"/>
            <a:ext cx="1516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0066"/>
                </a:solidFill>
              </a:rPr>
              <a:t>2</a:t>
            </a:r>
            <a:r>
              <a:rPr lang="en-US" sz="2800" i="1" baseline="40000" dirty="0" smtClean="0">
                <a:solidFill>
                  <a:srgbClr val="660066"/>
                </a:solidFill>
              </a:rPr>
              <a:t>n</a:t>
            </a:r>
            <a:r>
              <a:rPr lang="en-US" sz="2800" baseline="40000" dirty="0" smtClean="0">
                <a:solidFill>
                  <a:srgbClr val="660066"/>
                </a:solidFill>
              </a:rPr>
              <a:t>/2</a:t>
            </a:r>
            <a:r>
              <a:rPr lang="en-US" sz="3200" baseline="40000" dirty="0" smtClean="0">
                <a:solidFill>
                  <a:srgbClr val="660066"/>
                </a:solidFill>
              </a:rPr>
              <a:t> – </a:t>
            </a:r>
            <a:r>
              <a:rPr lang="en-US" sz="2800" baseline="40000" dirty="0" smtClean="0">
                <a:solidFill>
                  <a:srgbClr val="660066"/>
                </a:solidFill>
              </a:rPr>
              <a:t>1/</a:t>
            </a:r>
            <a:r>
              <a:rPr lang="en-US" sz="2800" i="1" baseline="40000" dirty="0" smtClean="0">
                <a:solidFill>
                  <a:srgbClr val="660066"/>
                </a:solidFill>
              </a:rPr>
              <a:t>R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6315" y="4056757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0066"/>
                </a:solidFill>
              </a:rPr>
              <a:t>2</a:t>
            </a:r>
            <a:r>
              <a:rPr lang="en-US" sz="2800" i="1" baseline="40000" dirty="0" smtClean="0">
                <a:solidFill>
                  <a:srgbClr val="660066"/>
                </a:solidFill>
              </a:rPr>
              <a:t>n</a:t>
            </a:r>
            <a:r>
              <a:rPr lang="en-US" sz="2800" baseline="40000" dirty="0" smtClean="0">
                <a:solidFill>
                  <a:srgbClr val="660066"/>
                </a:solidFill>
              </a:rPr>
              <a:t>/2</a:t>
            </a:r>
            <a:r>
              <a:rPr lang="en-US" sz="2400" baseline="40000" dirty="0" smtClean="0">
                <a:solidFill>
                  <a:srgbClr val="660066"/>
                </a:solidFill>
              </a:rPr>
              <a:t> </a:t>
            </a:r>
            <a:r>
              <a:rPr lang="en-US" sz="2800" baseline="40000" dirty="0" smtClean="0">
                <a:solidFill>
                  <a:srgbClr val="660066"/>
                </a:solidFill>
              </a:rPr>
              <a:t>– </a:t>
            </a:r>
            <a:r>
              <a:rPr lang="en-US" sz="2800" baseline="40000" dirty="0" smtClean="0">
                <a:solidFill>
                  <a:srgbClr val="660066"/>
                </a:solidFill>
                <a:latin typeface="Symbol" pitchFamily="18" charset="2"/>
              </a:rPr>
              <a:t>e</a:t>
            </a:r>
            <a:endParaRPr lang="en-US" sz="2800" dirty="0" smtClean="0">
              <a:solidFill>
                <a:srgbClr val="66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9936" y="272869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0066"/>
                </a:solidFill>
              </a:rPr>
              <a:t>2</a:t>
            </a:r>
            <a:r>
              <a:rPr lang="en-US" sz="2800" i="1" baseline="40000" dirty="0" smtClean="0">
                <a:solidFill>
                  <a:srgbClr val="660066"/>
                </a:solidFill>
              </a:rPr>
              <a:t>n</a:t>
            </a:r>
            <a:r>
              <a:rPr lang="en-US" sz="2800" baseline="40000" dirty="0" smtClean="0">
                <a:solidFill>
                  <a:srgbClr val="660066"/>
                </a:solidFill>
              </a:rPr>
              <a:t>/4</a:t>
            </a:r>
            <a:endParaRPr lang="en-US" sz="800" dirty="0" smtClean="0">
              <a:solidFill>
                <a:srgbClr val="66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5614" y="537753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0066"/>
                </a:solidFill>
              </a:rPr>
              <a:t>2</a:t>
            </a:r>
            <a:r>
              <a:rPr lang="en-US" sz="2800" i="1" baseline="40000" dirty="0" smtClean="0">
                <a:solidFill>
                  <a:srgbClr val="660066"/>
                </a:solidFill>
              </a:rPr>
              <a:t>n</a:t>
            </a:r>
            <a:r>
              <a:rPr lang="en-US" sz="2800" baseline="40000" dirty="0" smtClean="0">
                <a:solidFill>
                  <a:srgbClr val="660066"/>
                </a:solidFill>
              </a:rPr>
              <a:t>/2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5558" y="21771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2</a:t>
            </a:r>
            <a:r>
              <a:rPr lang="en-US" sz="2800" i="1" baseline="40000" dirty="0" smtClean="0"/>
              <a:t>n</a:t>
            </a:r>
            <a:endParaRPr lang="en-US" sz="2400" i="1" baseline="40000" dirty="0"/>
          </a:p>
        </p:txBody>
      </p:sp>
      <p:sp>
        <p:nvSpPr>
          <p:cNvPr id="19" name="TextBox 18"/>
          <p:cNvSpPr txBox="1"/>
          <p:nvPr/>
        </p:nvSpPr>
        <p:spPr>
          <a:xfrm>
            <a:off x="5513365" y="6125021"/>
            <a:ext cx="15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660066"/>
                </a:solidFill>
              </a:rPr>
              <a:t>For </a:t>
            </a:r>
            <a:r>
              <a:rPr lang="en-US" b="1" i="1" dirty="0" smtClean="0">
                <a:solidFill>
                  <a:srgbClr val="660066"/>
                </a:solidFill>
              </a:rPr>
              <a:t>R</a:t>
            </a:r>
            <a:r>
              <a:rPr lang="en-US" b="1" dirty="0" smtClean="0">
                <a:solidFill>
                  <a:srgbClr val="660066"/>
                </a:solidFill>
              </a:rPr>
              <a:t> rounds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45715" y="5950851"/>
            <a:ext cx="1350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0066"/>
                </a:solidFill>
              </a:rPr>
              <a:t>2</a:t>
            </a:r>
            <a:r>
              <a:rPr lang="en-US" sz="2800" i="1" baseline="40000" dirty="0" smtClean="0">
                <a:solidFill>
                  <a:srgbClr val="660066"/>
                </a:solidFill>
              </a:rPr>
              <a:t>n</a:t>
            </a:r>
            <a:r>
              <a:rPr lang="en-US" sz="2800" baseline="40000" dirty="0" smtClean="0">
                <a:solidFill>
                  <a:srgbClr val="660066"/>
                </a:solidFill>
              </a:rPr>
              <a:t>/2 + lg </a:t>
            </a:r>
            <a:r>
              <a:rPr lang="en-US" sz="2800" i="1" baseline="40000" dirty="0" smtClean="0">
                <a:solidFill>
                  <a:srgbClr val="660066"/>
                </a:solidFill>
              </a:rPr>
              <a:t>R</a:t>
            </a:r>
            <a:endParaRPr lang="en-US" sz="2400" i="1" dirty="0">
              <a:solidFill>
                <a:srgbClr val="66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1347" y="4470399"/>
            <a:ext cx="1311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800080"/>
                </a:solidFill>
              </a:rPr>
              <a:t>(asymptotic)</a:t>
            </a:r>
            <a:endParaRPr lang="en-US" sz="1600" dirty="0">
              <a:solidFill>
                <a:srgbClr val="800080"/>
              </a:solidFill>
            </a:endParaRPr>
          </a:p>
        </p:txBody>
      </p:sp>
      <p:pic>
        <p:nvPicPr>
          <p:cNvPr id="22" name="Picture 21" descr="feist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738" y="841830"/>
            <a:ext cx="3267288" cy="57258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05647" y="3751944"/>
            <a:ext cx="1135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800080"/>
                </a:solidFill>
              </a:rPr>
              <a:t>(</a:t>
            </a:r>
            <a:r>
              <a:rPr lang="en-US" sz="1600" i="1" dirty="0" smtClean="0">
                <a:solidFill>
                  <a:srgbClr val="800080"/>
                </a:solidFill>
              </a:rPr>
              <a:t>R </a:t>
            </a:r>
            <a:r>
              <a:rPr lang="en-US" sz="1600" dirty="0" smtClean="0">
                <a:solidFill>
                  <a:srgbClr val="800080"/>
                </a:solidFill>
              </a:rPr>
              <a:t>rounds)</a:t>
            </a:r>
            <a:endParaRPr lang="en-US" sz="1600" dirty="0">
              <a:solidFill>
                <a:srgbClr val="80008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1503" y="3062532"/>
            <a:ext cx="1640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800080"/>
                </a:solidFill>
              </a:rPr>
              <a:t>(3 and 4 rounds)</a:t>
            </a:r>
            <a:endParaRPr lang="en-US" sz="16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815" y="957990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0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559" y="965247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6586" y="965247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7330" y="972504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3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6129" y="976093"/>
            <a:ext cx="422031" cy="74970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4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6873" y="983350"/>
            <a:ext cx="422031" cy="74970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5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3900" y="983350"/>
            <a:ext cx="422031" cy="74970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6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4644" y="990607"/>
            <a:ext cx="422031" cy="74970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7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6186" y="1008790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8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6930" y="1016047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9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3957" y="1016047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10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4701" y="1023304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11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3500" y="1026893"/>
            <a:ext cx="422031" cy="74970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12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4244" y="1034150"/>
            <a:ext cx="422031" cy="74970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13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71271" y="1034150"/>
            <a:ext cx="422031" cy="74970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14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72015" y="1041407"/>
            <a:ext cx="422031" cy="74970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 dirty="0" smtClean="0">
                <a:solidFill>
                  <a:schemeClr val="tx1"/>
                </a:solidFill>
                <a:cs typeface="Times New Roman" pitchFamily="18" charset="0"/>
              </a:rPr>
              <a:t>15</a:t>
            </a:r>
            <a:endParaRPr lang="en-US" sz="15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41561" y="3287490"/>
            <a:ext cx="8245231" cy="833120"/>
            <a:chOff x="341561" y="3287490"/>
            <a:chExt cx="8245231" cy="833120"/>
          </a:xfrm>
          <a:solidFill>
            <a:srgbClr val="FFFF99"/>
          </a:solidFill>
        </p:grpSpPr>
        <p:sp>
          <p:nvSpPr>
            <p:cNvPr id="36" name="Rectangle 35"/>
            <p:cNvSpPr/>
            <p:nvPr/>
          </p:nvSpPr>
          <p:spPr>
            <a:xfrm>
              <a:off x="341561" y="3287490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8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2305" y="3294747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12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9332" y="3294747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13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80076" y="3302004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0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38875" y="3305593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1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939619" y="3312850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4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76646" y="3312850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5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77390" y="3320107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14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28932" y="3338290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9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29676" y="3345547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15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566703" y="3345547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10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67447" y="3352804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2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26246" y="3356393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6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26990" y="3363650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7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64017" y="3363650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3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164761" y="3370907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11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48821" y="4470384"/>
            <a:ext cx="8245231" cy="833120"/>
            <a:chOff x="348821" y="4470384"/>
            <a:chExt cx="8245231" cy="833120"/>
          </a:xfrm>
          <a:solidFill>
            <a:srgbClr val="FFFF99"/>
          </a:solidFill>
        </p:grpSpPr>
        <p:sp>
          <p:nvSpPr>
            <p:cNvPr id="53" name="Rectangle 52"/>
            <p:cNvSpPr/>
            <p:nvPr/>
          </p:nvSpPr>
          <p:spPr>
            <a:xfrm>
              <a:off x="348821" y="4470384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14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49565" y="4477641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9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86592" y="4477641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8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887336" y="4484898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12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6135" y="4488487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15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46879" y="4495744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13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83906" y="4495744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10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84650" y="4503001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2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36192" y="4521184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 6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36936" y="4528441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7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73963" y="4528441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74707" y="4535698"/>
              <a:ext cx="422031" cy="7315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1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33506" y="4539287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3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34250" y="4546544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11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671277" y="4546544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4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72021" y="4553801"/>
              <a:ext cx="422031" cy="7497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 5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19315" y="5373917"/>
            <a:ext cx="85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 0        1        2        3        4       5        6        7         8       9       10     11      12    13     14      15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24" y="5847452"/>
            <a:ext cx="9140776" cy="661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50" b="1" dirty="0" smtClean="0">
                <a:solidFill>
                  <a:srgbClr val="800080"/>
                </a:solidFill>
              </a:rPr>
              <a:t>[Naor ~1989] </a:t>
            </a:r>
            <a:r>
              <a:rPr lang="en-US" sz="1850" dirty="0" smtClean="0"/>
              <a:t>An </a:t>
            </a:r>
            <a:r>
              <a:rPr lang="en-US" sz="1850" b="1" dirty="0" smtClean="0">
                <a:solidFill>
                  <a:srgbClr val="3333CC"/>
                </a:solidFill>
              </a:rPr>
              <a:t>oblivious</a:t>
            </a:r>
            <a:r>
              <a:rPr lang="en-US" sz="1850" dirty="0" smtClean="0"/>
              <a:t> shuffle: you can follow the path of a card without attending</a:t>
            </a:r>
          </a:p>
          <a:p>
            <a:r>
              <a:rPr lang="en-US" sz="1850" dirty="0" smtClean="0"/>
              <a:t>to the other cards.     The riffle shuffle is </a:t>
            </a:r>
            <a:r>
              <a:rPr lang="en-US" sz="1850" b="1" dirty="0" smtClean="0"/>
              <a:t>not</a:t>
            </a:r>
            <a:r>
              <a:rPr lang="en-US" sz="1850" dirty="0" smtClean="0"/>
              <a:t> oblivious.    The </a:t>
            </a:r>
            <a:r>
              <a:rPr lang="en-US" sz="1850" b="1" dirty="0" smtClean="0"/>
              <a:t>Thorp shuffle </a:t>
            </a:r>
            <a:r>
              <a:rPr lang="en-US" sz="1850" dirty="0" smtClean="0"/>
              <a:t>is.</a:t>
            </a:r>
            <a:endParaRPr lang="en-US" sz="1850" dirty="0"/>
          </a:p>
        </p:txBody>
      </p:sp>
      <p:sp>
        <p:nvSpPr>
          <p:cNvPr id="71" name="TextBox 70"/>
          <p:cNvSpPr txBox="1"/>
          <p:nvPr/>
        </p:nvSpPr>
        <p:spPr>
          <a:xfrm>
            <a:off x="2808514" y="235860"/>
            <a:ext cx="4017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Encrypting by shuffling</a:t>
            </a:r>
            <a:endParaRPr lang="en-US" sz="28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524933" y="1770743"/>
            <a:ext cx="6536268" cy="2699657"/>
            <a:chOff x="524933" y="1770743"/>
            <a:chExt cx="6536268" cy="2699657"/>
          </a:xfrm>
        </p:grpSpPr>
        <p:sp>
          <p:nvSpPr>
            <p:cNvPr id="73" name="Freeform 72"/>
            <p:cNvSpPr/>
            <p:nvPr/>
          </p:nvSpPr>
          <p:spPr>
            <a:xfrm>
              <a:off x="4552647" y="1770743"/>
              <a:ext cx="2508554" cy="420914"/>
            </a:xfrm>
            <a:custGeom>
              <a:avLst/>
              <a:gdLst>
                <a:gd name="connsiteX0" fmla="*/ 2298096 w 2508554"/>
                <a:gd name="connsiteY0" fmla="*/ 0 h 420914"/>
                <a:gd name="connsiteX1" fmla="*/ 2181982 w 2508554"/>
                <a:gd name="connsiteY1" fmla="*/ 174171 h 420914"/>
                <a:gd name="connsiteX2" fmla="*/ 338667 w 2508554"/>
                <a:gd name="connsiteY2" fmla="*/ 275771 h 420914"/>
                <a:gd name="connsiteX3" fmla="*/ 149982 w 2508554"/>
                <a:gd name="connsiteY3" fmla="*/ 420914 h 42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554" h="420914">
                  <a:moveTo>
                    <a:pt x="2298096" y="0"/>
                  </a:moveTo>
                  <a:cubicBezTo>
                    <a:pt x="2403325" y="64104"/>
                    <a:pt x="2508554" y="128209"/>
                    <a:pt x="2181982" y="174171"/>
                  </a:cubicBezTo>
                  <a:cubicBezTo>
                    <a:pt x="1855410" y="220133"/>
                    <a:pt x="677334" y="234647"/>
                    <a:pt x="338667" y="275771"/>
                  </a:cubicBezTo>
                  <a:cubicBezTo>
                    <a:pt x="0" y="316895"/>
                    <a:pt x="74991" y="368904"/>
                    <a:pt x="149982" y="42091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24933" y="2931886"/>
              <a:ext cx="4705048" cy="348343"/>
            </a:xfrm>
            <a:custGeom>
              <a:avLst/>
              <a:gdLst>
                <a:gd name="connsiteX0" fmla="*/ 4192210 w 4705048"/>
                <a:gd name="connsiteY0" fmla="*/ 0 h 348343"/>
                <a:gd name="connsiteX1" fmla="*/ 4105124 w 4705048"/>
                <a:gd name="connsiteY1" fmla="*/ 174171 h 348343"/>
                <a:gd name="connsiteX2" fmla="*/ 592667 w 4705048"/>
                <a:gd name="connsiteY2" fmla="*/ 174171 h 348343"/>
                <a:gd name="connsiteX3" fmla="*/ 549124 w 4705048"/>
                <a:gd name="connsiteY3" fmla="*/ 348343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5048" h="348343">
                  <a:moveTo>
                    <a:pt x="4192210" y="0"/>
                  </a:moveTo>
                  <a:cubicBezTo>
                    <a:pt x="4448629" y="72571"/>
                    <a:pt x="4705048" y="145143"/>
                    <a:pt x="4105124" y="174171"/>
                  </a:cubicBezTo>
                  <a:cubicBezTo>
                    <a:pt x="3505200" y="203200"/>
                    <a:pt x="1185334" y="145142"/>
                    <a:pt x="592667" y="174171"/>
                  </a:cubicBezTo>
                  <a:cubicBezTo>
                    <a:pt x="0" y="203200"/>
                    <a:pt x="274562" y="275771"/>
                    <a:pt x="549124" y="34834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73277" y="4005943"/>
              <a:ext cx="1376437" cy="464457"/>
            </a:xfrm>
            <a:custGeom>
              <a:avLst/>
              <a:gdLst>
                <a:gd name="connsiteX0" fmla="*/ 171752 w 1376437"/>
                <a:gd name="connsiteY0" fmla="*/ 0 h 464457"/>
                <a:gd name="connsiteX1" fmla="*/ 171752 w 1376437"/>
                <a:gd name="connsiteY1" fmla="*/ 174171 h 464457"/>
                <a:gd name="connsiteX2" fmla="*/ 1202266 w 1376437"/>
                <a:gd name="connsiteY2" fmla="*/ 275771 h 464457"/>
                <a:gd name="connsiteX3" fmla="*/ 1216780 w 1376437"/>
                <a:gd name="connsiteY3" fmla="*/ 464457 h 4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437" h="464457">
                  <a:moveTo>
                    <a:pt x="171752" y="0"/>
                  </a:moveTo>
                  <a:cubicBezTo>
                    <a:pt x="85876" y="64104"/>
                    <a:pt x="0" y="128209"/>
                    <a:pt x="171752" y="174171"/>
                  </a:cubicBezTo>
                  <a:cubicBezTo>
                    <a:pt x="343504" y="220133"/>
                    <a:pt x="1028095" y="227390"/>
                    <a:pt x="1202266" y="275771"/>
                  </a:cubicBezTo>
                  <a:cubicBezTo>
                    <a:pt x="1376437" y="324152"/>
                    <a:pt x="1296608" y="394304"/>
                    <a:pt x="1216780" y="46445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8815" y="957990"/>
            <a:ext cx="8245231" cy="833120"/>
            <a:chOff x="348815" y="957990"/>
            <a:chExt cx="8245231" cy="833120"/>
          </a:xfrm>
        </p:grpSpPr>
        <p:sp>
          <p:nvSpPr>
            <p:cNvPr id="80" name="Rectangle 79"/>
            <p:cNvSpPr/>
            <p:nvPr/>
          </p:nvSpPr>
          <p:spPr>
            <a:xfrm>
              <a:off x="348815" y="957990"/>
              <a:ext cx="422031" cy="73152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49559" y="965247"/>
              <a:ext cx="422031" cy="73152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386586" y="965247"/>
              <a:ext cx="422031" cy="73152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2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87330" y="972504"/>
              <a:ext cx="422031" cy="73152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3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6129" y="976093"/>
              <a:ext cx="422031" cy="74970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4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46873" y="983350"/>
              <a:ext cx="422031" cy="74970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5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483900" y="983350"/>
              <a:ext cx="422031" cy="74970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6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984644" y="990607"/>
              <a:ext cx="422031" cy="74970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7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36186" y="1008790"/>
              <a:ext cx="422031" cy="73152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8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036930" y="1016047"/>
              <a:ext cx="422031" cy="73152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9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73957" y="1016047"/>
              <a:ext cx="422031" cy="73152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10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074701" y="1023304"/>
              <a:ext cx="422031" cy="73152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11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33500" y="1026893"/>
              <a:ext cx="422031" cy="74970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12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134244" y="1034150"/>
              <a:ext cx="422031" cy="74970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13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671271" y="1034150"/>
              <a:ext cx="422031" cy="74970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14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172015" y="1041407"/>
              <a:ext cx="422031" cy="74970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50" b="1" dirty="0" smtClean="0">
                  <a:solidFill>
                    <a:schemeClr val="tx1"/>
                  </a:solidFill>
                  <a:cs typeface="Times New Roman" pitchFamily="18" charset="0"/>
                </a:rPr>
                <a:t>15</a:t>
              </a:r>
              <a:endParaRPr lang="en-US" sz="15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46216 0.16921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5157 0.1747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05521 0.1747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3467 0.1680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34566 0.1699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6719 0.1759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948E-6 L 0.17066 0.1780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13873E-6 L -0.22986 0.1687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23247 0.1680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23108 0.1680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0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33959 0.1784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34011 0.1789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11667 0.1701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400"/>
                            </p:stCondLst>
                            <p:childTnLst>
                              <p:par>
                                <p:cTn id="4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11667 0.1724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00"/>
                            </p:stCondLst>
                            <p:childTnLst>
                              <p:par>
                                <p:cTn id="4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45573 0.1800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40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4573 0.180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867" y="2002075"/>
            <a:ext cx="1090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Edward</a:t>
            </a:r>
          </a:p>
          <a:p>
            <a:r>
              <a:rPr lang="en-US" sz="2000" b="1" dirty="0" smtClean="0"/>
              <a:t>Thorp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4990" y="2380334"/>
            <a:ext cx="6962740" cy="29854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shuffle a deck of </a:t>
            </a:r>
            <a:r>
              <a:rPr lang="en-US" sz="2400" i="1" dirty="0" smtClean="0"/>
              <a:t>N </a:t>
            </a:r>
            <a:r>
              <a:rPr lang="en-US" sz="2400" dirty="0" smtClean="0"/>
              <a:t>cards (</a:t>
            </a:r>
            <a:r>
              <a:rPr lang="en-US" sz="2400" i="1" dirty="0" smtClean="0"/>
              <a:t>N</a:t>
            </a:r>
            <a:r>
              <a:rPr lang="en-US" sz="2400" dirty="0" smtClean="0"/>
              <a:t> even):</a:t>
            </a:r>
          </a:p>
          <a:p>
            <a:endParaRPr lang="en-US" sz="2400" dirty="0" smtClean="0"/>
          </a:p>
          <a:p>
            <a:r>
              <a:rPr lang="en-US" sz="2400" dirty="0" smtClean="0"/>
              <a:t>For round </a:t>
            </a:r>
            <a:r>
              <a:rPr lang="en-US" sz="2400" i="1" dirty="0" smtClean="0"/>
              <a:t>r</a:t>
            </a:r>
            <a:r>
              <a:rPr lang="en-US" sz="2400" dirty="0" smtClean="0"/>
              <a:t> = 1, 2, …,   </a:t>
            </a:r>
            <a:r>
              <a:rPr lang="en-US" sz="2400" i="1" dirty="0" smtClean="0"/>
              <a:t>R </a:t>
            </a:r>
            <a:r>
              <a:rPr lang="en-US" sz="2400" dirty="0" smtClean="0"/>
              <a:t> do</a:t>
            </a:r>
          </a:p>
          <a:p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Cut the deck exactly  in half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Using a fair coin toss </a:t>
            </a:r>
            <a:r>
              <a:rPr lang="en-US" sz="2400" i="1" dirty="0" smtClean="0">
                <a:solidFill>
                  <a:srgbClr val="993300"/>
                </a:solidFill>
              </a:rPr>
              <a:t>c</a:t>
            </a:r>
            <a:r>
              <a:rPr lang="en-US" sz="2400" dirty="0" smtClean="0"/>
              <a:t>, drop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    left-then-right (</a:t>
            </a:r>
            <a:r>
              <a:rPr lang="en-US" sz="2400" i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=0)</a:t>
            </a:r>
            <a:r>
              <a:rPr lang="en-US" sz="2400" dirty="0" smtClean="0"/>
              <a:t>    or   </a:t>
            </a:r>
            <a:r>
              <a:rPr lang="en-US" sz="2400" dirty="0" smtClean="0">
                <a:solidFill>
                  <a:srgbClr val="3333CC"/>
                </a:solidFill>
              </a:rPr>
              <a:t>right-then-left (</a:t>
            </a:r>
            <a:r>
              <a:rPr lang="en-US" sz="2400" i="1" dirty="0" smtClean="0">
                <a:solidFill>
                  <a:srgbClr val="3333CC"/>
                </a:solidFill>
              </a:rPr>
              <a:t>c</a:t>
            </a:r>
            <a:r>
              <a:rPr lang="en-US" sz="2400" dirty="0" smtClean="0">
                <a:solidFill>
                  <a:srgbClr val="3333CC"/>
                </a:solidFill>
              </a:rPr>
              <a:t>=1)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03746" y="779846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Thorp Shuffle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50843" y="798289"/>
            <a:ext cx="127823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Th[</a:t>
            </a:r>
            <a:r>
              <a:rPr lang="en-US" sz="2400" i="1" dirty="0" smtClean="0"/>
              <a:t>N</a:t>
            </a:r>
            <a:r>
              <a:rPr lang="en-US" sz="2400" dirty="0" smtClean="0"/>
              <a:t>, </a:t>
            </a:r>
            <a:r>
              <a:rPr lang="en-US" sz="2400" i="1" dirty="0" smtClean="0"/>
              <a:t>R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709801" y="141641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800080"/>
                </a:solidFill>
              </a:rPr>
              <a:t> [Thorp 73]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0232">
            <a:off x="1537281" y="261253"/>
            <a:ext cx="1024127" cy="17417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9795">
            <a:off x="184774" y="150550"/>
            <a:ext cx="1354210" cy="1692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6200000">
            <a:off x="1957575" y="2226166"/>
            <a:ext cx="290286" cy="2002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9043" y="2173554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5339" y="2171209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3999" y="2171206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0295" y="2168861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6735" y="2171206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8810" y="2168847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1691" y="2168858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7987" y="2166513"/>
            <a:ext cx="422031" cy="731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9555" y="303113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91073" y="302812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8854" y="302653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40241" y="303068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8114" y="381004"/>
            <a:ext cx="535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One round of the Thorp shuffle</a:t>
            </a:r>
            <a:endParaRPr lang="en-US" sz="2800" b="1" dirty="0"/>
          </a:p>
        </p:txBody>
      </p:sp>
      <p:cxnSp>
        <p:nvCxnSpPr>
          <p:cNvPr id="49" name="Curved Connector 48"/>
          <p:cNvCxnSpPr>
            <a:stCxn id="3" idx="0"/>
            <a:endCxn id="7" idx="0"/>
          </p:cNvCxnSpPr>
          <p:nvPr/>
        </p:nvCxnSpPr>
        <p:spPr>
          <a:xfrm rot="5400000" flipH="1" flipV="1">
            <a:off x="2402731" y="1068534"/>
            <a:ext cx="2348" cy="2207692"/>
          </a:xfrm>
          <a:prstGeom prst="curvedConnector3">
            <a:avLst>
              <a:gd name="adj1" fmla="val 19726454"/>
            </a:avLst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rot="5400000" flipH="1" flipV="1">
            <a:off x="2961523" y="1046766"/>
            <a:ext cx="2348" cy="2207692"/>
          </a:xfrm>
          <a:prstGeom prst="curvedConnector3">
            <a:avLst>
              <a:gd name="adj1" fmla="val 1972645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5400000" flipH="1" flipV="1">
            <a:off x="3491287" y="1054026"/>
            <a:ext cx="2348" cy="2207692"/>
          </a:xfrm>
          <a:prstGeom prst="curvedConnector3">
            <a:avLst>
              <a:gd name="adj1" fmla="val 19726454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5400000" flipH="1" flipV="1">
            <a:off x="4035575" y="1061283"/>
            <a:ext cx="2348" cy="2207692"/>
          </a:xfrm>
          <a:prstGeom prst="curvedConnector3">
            <a:avLst>
              <a:gd name="adj1" fmla="val 19726454"/>
            </a:avLst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1262743"/>
            <a:ext cx="2902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Cards at positions </a:t>
            </a:r>
          </a:p>
          <a:p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x </a:t>
            </a:r>
            <a:r>
              <a:rPr lang="en-US" sz="2400" dirty="0" smtClean="0"/>
              <a:t>+ </a:t>
            </a:r>
            <a:r>
              <a:rPr lang="en-US" sz="2400" i="1" dirty="0" smtClean="0"/>
              <a:t>N</a:t>
            </a:r>
            <a:r>
              <a:rPr lang="en-US" sz="2400" dirty="0" smtClean="0"/>
              <a:t>/2 are</a:t>
            </a:r>
          </a:p>
          <a:p>
            <a:r>
              <a:rPr lang="en-US" sz="2400" dirty="0" smtClean="0"/>
              <a:t>said to be </a:t>
            </a:r>
            <a:r>
              <a:rPr lang="en-US" sz="2400" b="1" dirty="0" smtClean="0"/>
              <a:t>adjacent</a:t>
            </a:r>
            <a:endParaRPr lang="en-US" sz="24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6045202" y="3882567"/>
            <a:ext cx="2863797" cy="2308324"/>
            <a:chOff x="6146800" y="3664857"/>
            <a:chExt cx="2863797" cy="2308324"/>
          </a:xfrm>
        </p:grpSpPr>
        <p:sp>
          <p:nvSpPr>
            <p:cNvPr id="22" name="TextBox 21"/>
            <p:cNvSpPr txBox="1"/>
            <p:nvPr/>
          </p:nvSpPr>
          <p:spPr>
            <a:xfrm>
              <a:off x="6146800" y="3664857"/>
              <a:ext cx="2863797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3. The coins indicate</a:t>
              </a:r>
            </a:p>
            <a:p>
              <a:r>
                <a:rPr lang="en-US" sz="2400" dirty="0" smtClean="0"/>
                <a:t>if adjacent cards get</a:t>
              </a:r>
            </a:p>
            <a:p>
              <a:r>
                <a:rPr lang="en-US" sz="2400" dirty="0" smtClean="0"/>
                <a:t>moved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000" dirty="0" smtClean="0"/>
                <a:t>coin = 0</a:t>
              </a:r>
              <a:r>
                <a:rPr lang="en-US" sz="2400" dirty="0" smtClean="0"/>
                <a:t>            </a:t>
              </a:r>
              <a:r>
                <a:rPr lang="en-US" sz="2000" dirty="0" smtClean="0"/>
                <a:t>coin = 1</a:t>
              </a:r>
              <a:endParaRPr lang="en-US" sz="2400" dirty="0" smtClean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6030685" y="5246918"/>
              <a:ext cx="62411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6473365" y="5239664"/>
              <a:ext cx="62411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7874780" y="5015470"/>
              <a:ext cx="601546" cy="4564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7867522" y="5036481"/>
              <a:ext cx="623314" cy="4216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242628" y="5007437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or </a:t>
              </a:r>
              <a:endParaRPr lang="en-US" sz="20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74229" y="2823019"/>
            <a:ext cx="3007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 Flip a coin for each</a:t>
            </a:r>
          </a:p>
          <a:p>
            <a:r>
              <a:rPr lang="en-US" sz="2400" dirty="0" smtClean="0"/>
              <a:t>pair of adjacent cards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6163 0.2289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1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1387E-6 L -0.24132 0.2302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05868 0.227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1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12326 0.2307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243 0.2298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1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05833 0.2317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24045 0.23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11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05955 0.2312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0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97" y="3401807"/>
            <a:ext cx="4253486" cy="3129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886" y="1480451"/>
            <a:ext cx="816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round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move the card at position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Î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{0,…,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-1} to position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6996" y="2060726"/>
            <a:ext cx="6382307" cy="962989"/>
            <a:chOff x="1296996" y="2060726"/>
            <a:chExt cx="6382307" cy="962989"/>
          </a:xfrm>
        </p:grpSpPr>
        <p:sp>
          <p:nvSpPr>
            <p:cNvPr id="12" name="TextBox 11"/>
            <p:cNvSpPr txBox="1"/>
            <p:nvPr/>
          </p:nvSpPr>
          <p:spPr>
            <a:xfrm>
              <a:off x="1449396" y="2060726"/>
              <a:ext cx="6128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+       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              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if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&lt;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/2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3300" y="2562050"/>
              <a:ext cx="6236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2(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dirty="0" smtClean="0">
                  <a:latin typeface="Symbol" pitchFamily="18" charset="2"/>
                  <a:cs typeface="Times New Roman" pitchFamily="18" charset="0"/>
                </a:rPr>
                <a:t>-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/2)   +  (1 </a:t>
              </a:r>
              <a:r>
                <a:rPr lang="en-US" sz="2400" dirty="0" smtClean="0">
                  <a:latin typeface="Symbol" pitchFamily="18" charset="2"/>
                  <a:cs typeface="Times New Roman" pitchFamily="18" charset="0"/>
                </a:rPr>
                <a:t>-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800" i="1" baseline="-250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dirty="0" smtClean="0">
                  <a:latin typeface="Symbol" pitchFamily="18" charset="2"/>
                  <a:cs typeface="Times New Roman" pitchFamily="18" charset="0"/>
                </a:rPr>
                <a:t>-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/2))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otherwise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1296996" y="2098754"/>
              <a:ext cx="155448" cy="9144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41489" y="2075551"/>
            <a:ext cx="734350" cy="933373"/>
            <a:chOff x="3526975" y="2075551"/>
            <a:chExt cx="734350" cy="933373"/>
          </a:xfrm>
        </p:grpSpPr>
        <p:sp>
          <p:nvSpPr>
            <p:cNvPr id="19" name="TextBox 18"/>
            <p:cNvSpPr txBox="1"/>
            <p:nvPr/>
          </p:nvSpPr>
          <p:spPr>
            <a:xfrm>
              <a:off x="3526975" y="2075551"/>
              <a:ext cx="490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r>
                <a:rPr lang="en-US" sz="2800" i="1" baseline="-25000" dirty="0" smtClean="0"/>
                <a:t>K</a:t>
              </a:r>
              <a:endParaRPr lang="en-US" sz="2400" i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35833" y="2547259"/>
              <a:ext cx="625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  F</a:t>
              </a:r>
              <a:r>
                <a:rPr lang="en-US" sz="2800" i="1" baseline="-25000" dirty="0" smtClean="0"/>
                <a:t>K</a:t>
              </a:r>
              <a:endParaRPr lang="en-US" sz="2400" i="1" baseline="-25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3796" y="329912"/>
            <a:ext cx="30123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Thorp shuffle </a:t>
            </a:r>
          </a:p>
          <a:p>
            <a:r>
              <a:rPr lang="en-US" sz="2400" dirty="0" smtClean="0"/>
              <a:t>                                          </a:t>
            </a:r>
            <a:endParaRPr lang="en-US" sz="2400" i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785570" y="351686"/>
            <a:ext cx="80740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                              =  </a:t>
            </a:r>
            <a:r>
              <a:rPr lang="en-US" sz="2800" b="1" dirty="0" smtClean="0">
                <a:sym typeface="Wingdings" pitchFamily="2" charset="2"/>
              </a:rPr>
              <a:t>maximally unbalanced Feistel </a:t>
            </a:r>
            <a:endParaRPr lang="en-US" sz="2800" b="1" dirty="0" smtClean="0"/>
          </a:p>
          <a:p>
            <a:r>
              <a:rPr lang="en-US" sz="2400" dirty="0" smtClean="0"/>
              <a:t>                                          when </a:t>
            </a:r>
            <a:r>
              <a:rPr lang="en-US" sz="2400" i="1" dirty="0" smtClean="0"/>
              <a:t>N</a:t>
            </a:r>
            <a:r>
              <a:rPr lang="en-US" sz="2400" dirty="0" smtClean="0"/>
              <a:t> = 2</a:t>
            </a:r>
            <a:r>
              <a:rPr lang="en-US" sz="3200" i="1" baseline="30000" dirty="0" smtClean="0"/>
              <a:t>n</a:t>
            </a:r>
            <a:endParaRPr lang="en-US" sz="2400" i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25029" y="4426861"/>
            <a:ext cx="168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</a:rPr>
              <a:t>equivalent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023429" y="3265714"/>
            <a:ext cx="1233714" cy="1059543"/>
          </a:xfrm>
          <a:custGeom>
            <a:avLst/>
            <a:gdLst>
              <a:gd name="connsiteX0" fmla="*/ 957942 w 1233714"/>
              <a:gd name="connsiteY0" fmla="*/ 1059543 h 1059543"/>
              <a:gd name="connsiteX1" fmla="*/ 1074057 w 1233714"/>
              <a:gd name="connsiteY1" fmla="*/ 769257 h 1059543"/>
              <a:gd name="connsiteX2" fmla="*/ 0 w 1233714"/>
              <a:gd name="connsiteY2" fmla="*/ 0 h 10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3714" h="1059543">
                <a:moveTo>
                  <a:pt x="957942" y="1059543"/>
                </a:moveTo>
                <a:cubicBezTo>
                  <a:pt x="1095828" y="1002695"/>
                  <a:pt x="1233714" y="945847"/>
                  <a:pt x="1074057" y="769257"/>
                </a:cubicBezTo>
                <a:cubicBezTo>
                  <a:pt x="914400" y="592667"/>
                  <a:pt x="457200" y="296333"/>
                  <a:pt x="0" y="0"/>
                </a:cubicBezTo>
              </a:path>
            </a:pathLst>
          </a:custGeom>
          <a:ln w="190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152571" y="4847771"/>
            <a:ext cx="2123925" cy="887791"/>
          </a:xfrm>
          <a:custGeom>
            <a:avLst/>
            <a:gdLst>
              <a:gd name="connsiteX0" fmla="*/ 1814286 w 2123925"/>
              <a:gd name="connsiteY0" fmla="*/ 0 h 887791"/>
              <a:gd name="connsiteX1" fmla="*/ 2032000 w 2123925"/>
              <a:gd name="connsiteY1" fmla="*/ 406400 h 887791"/>
              <a:gd name="connsiteX2" fmla="*/ 1785258 w 2123925"/>
              <a:gd name="connsiteY2" fmla="*/ 870858 h 887791"/>
              <a:gd name="connsiteX3" fmla="*/ 0 w 2123925"/>
              <a:gd name="connsiteY3" fmla="*/ 508000 h 88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925" h="887791">
                <a:moveTo>
                  <a:pt x="1814286" y="0"/>
                </a:moveTo>
                <a:cubicBezTo>
                  <a:pt x="1925562" y="130628"/>
                  <a:pt x="2036838" y="261257"/>
                  <a:pt x="2032000" y="406400"/>
                </a:cubicBezTo>
                <a:cubicBezTo>
                  <a:pt x="2027162" y="551543"/>
                  <a:pt x="2123925" y="853925"/>
                  <a:pt x="1785258" y="870858"/>
                </a:cubicBezTo>
                <a:cubicBezTo>
                  <a:pt x="1446591" y="887791"/>
                  <a:pt x="723295" y="697895"/>
                  <a:pt x="0" y="508000"/>
                </a:cubicBezTo>
              </a:path>
            </a:pathLst>
          </a:custGeom>
          <a:ln w="190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9314" y="1509485"/>
            <a:ext cx="8461829" cy="16256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129" y="344436"/>
            <a:ext cx="519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Measuring adversarial success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715" y="4557470"/>
            <a:ext cx="6821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Adv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    </a:t>
            </a:r>
            <a:r>
              <a:rPr lang="en-US" sz="2800" baseline="300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q</a:t>
            </a:r>
            <a:r>
              <a:rPr lang="en-US" sz="2400" dirty="0" smtClean="0"/>
              <a:t>) =      </a:t>
            </a:r>
            <a:r>
              <a:rPr lang="en-US" sz="2400" b="1" dirty="0" smtClean="0"/>
              <a:t>max</a:t>
            </a:r>
            <a:r>
              <a:rPr lang="en-US" sz="2400" dirty="0" smtClean="0"/>
              <a:t>         Pr[</a:t>
            </a:r>
            <a:r>
              <a:rPr lang="en-US" sz="2400" i="1" dirty="0" smtClean="0"/>
              <a:t>A </a:t>
            </a:r>
            <a:r>
              <a:rPr lang="en-US" sz="2800" i="1" baseline="30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baseline="-4000" dirty="0" smtClean="0">
                <a:solidFill>
                  <a:srgbClr val="3333CC"/>
                </a:solidFill>
              </a:rPr>
              <a:t>K </a:t>
            </a:r>
            <a:r>
              <a:rPr lang="en-US" sz="2400" dirty="0" smtClean="0">
                <a:sym typeface="Wingdings" pitchFamily="2" charset="2"/>
              </a:rPr>
              <a:t> 1] – Pr[</a:t>
            </a:r>
            <a:r>
              <a:rPr lang="en-US" sz="2400" i="1" dirty="0" smtClean="0">
                <a:sym typeface="Wingdings" pitchFamily="2" charset="2"/>
              </a:rPr>
              <a:t>A</a:t>
            </a:r>
            <a:r>
              <a:rPr lang="en-US" sz="3200" baseline="30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 1]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5503" y="4891304"/>
            <a:ext cx="1510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 </a:t>
            </a:r>
            <a:r>
              <a:rPr lang="en-US" sz="2000" dirty="0" smtClean="0">
                <a:latin typeface="Symbol"/>
              </a:rPr>
              <a:t>Î</a:t>
            </a:r>
            <a:r>
              <a:rPr lang="en-US" sz="2000" dirty="0" smtClean="0"/>
              <a:t>NCPA(</a:t>
            </a:r>
            <a:r>
              <a:rPr lang="en-US" sz="2000" i="1" dirty="0" smtClean="0"/>
              <a:t>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26468" y="4767934"/>
            <a:ext cx="554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N,R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11" y="448490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ncpa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7414" y="2858900"/>
            <a:ext cx="7891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Adv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    </a:t>
            </a:r>
            <a:r>
              <a:rPr lang="en-US" sz="2800" baseline="300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q</a:t>
            </a:r>
            <a:r>
              <a:rPr lang="en-US" sz="2400" dirty="0" smtClean="0"/>
              <a:t>) =      </a:t>
            </a:r>
            <a:r>
              <a:rPr lang="en-US" sz="2400" b="1" dirty="0" smtClean="0"/>
              <a:t>max</a:t>
            </a:r>
            <a:r>
              <a:rPr lang="en-US" sz="2400" dirty="0" smtClean="0"/>
              <a:t>         Pr[</a:t>
            </a:r>
            <a:r>
              <a:rPr lang="en-US" sz="2400" i="1" dirty="0" smtClean="0"/>
              <a:t>A </a:t>
            </a:r>
            <a:r>
              <a:rPr lang="en-US" sz="2800" i="1" baseline="30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baseline="-4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30000" dirty="0" smtClean="0"/>
              <a:t> </a:t>
            </a:r>
            <a:r>
              <a:rPr lang="en-US" sz="2800" i="1" baseline="30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baseline="-4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30000" dirty="0" smtClean="0"/>
              <a:t>   </a:t>
            </a:r>
            <a:r>
              <a:rPr lang="en-US" sz="2400" dirty="0" smtClean="0">
                <a:sym typeface="Wingdings" pitchFamily="2" charset="2"/>
              </a:rPr>
              <a:t> 1] – Pr[</a:t>
            </a:r>
            <a:r>
              <a:rPr lang="en-US" sz="2400" i="1" dirty="0" smtClean="0">
                <a:sym typeface="Wingdings" pitchFamily="2" charset="2"/>
              </a:rPr>
              <a:t>A </a:t>
            </a:r>
            <a:r>
              <a:rPr lang="en-US" sz="3200" baseline="30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 p  </a:t>
            </a:r>
            <a:r>
              <a:rPr lang="en-US" sz="2400" dirty="0" smtClean="0">
                <a:sym typeface="Wingdings" pitchFamily="2" charset="2"/>
              </a:rPr>
              <a:t>    1]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7202" y="3192734"/>
            <a:ext cx="1350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 </a:t>
            </a:r>
            <a:r>
              <a:rPr lang="en-US" sz="2000" dirty="0" smtClean="0">
                <a:latin typeface="Symbol"/>
              </a:rPr>
              <a:t>Î</a:t>
            </a:r>
            <a:r>
              <a:rPr lang="en-US" sz="2000" dirty="0" smtClean="0"/>
              <a:t>CCA(</a:t>
            </a:r>
            <a:r>
              <a:rPr lang="en-US" sz="2000" i="1" dirty="0" smtClean="0"/>
              <a:t>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8167" y="3069364"/>
            <a:ext cx="554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N,R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40910" y="278633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8000" y="3338291"/>
            <a:ext cx="8273143" cy="209005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97434" y="885415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A</a:t>
            </a:r>
            <a:endParaRPr lang="en-US" i="1" dirty="0"/>
          </a:p>
        </p:txBody>
      </p:sp>
      <p:sp>
        <p:nvSpPr>
          <p:cNvPr id="18" name="Freeform 17"/>
          <p:cNvSpPr/>
          <p:nvPr/>
        </p:nvSpPr>
        <p:spPr>
          <a:xfrm>
            <a:off x="6400746" y="449965"/>
            <a:ext cx="798286" cy="493485"/>
          </a:xfrm>
          <a:custGeom>
            <a:avLst/>
            <a:gdLst>
              <a:gd name="connsiteX0" fmla="*/ 856343 w 856343"/>
              <a:gd name="connsiteY0" fmla="*/ 566057 h 566057"/>
              <a:gd name="connsiteX1" fmla="*/ 566058 w 856343"/>
              <a:gd name="connsiteY1" fmla="*/ 145143 h 566057"/>
              <a:gd name="connsiteX2" fmla="*/ 0 w 856343"/>
              <a:gd name="connsiteY2" fmla="*/ 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343" h="566057">
                <a:moveTo>
                  <a:pt x="856343" y="566057"/>
                </a:moveTo>
                <a:cubicBezTo>
                  <a:pt x="782562" y="402771"/>
                  <a:pt x="708782" y="239486"/>
                  <a:pt x="566058" y="145143"/>
                </a:cubicBezTo>
                <a:cubicBezTo>
                  <a:pt x="423334" y="50800"/>
                  <a:pt x="211667" y="25400"/>
                  <a:pt x="0" y="0"/>
                </a:cubicBezTo>
              </a:path>
            </a:pathLst>
          </a:custGeom>
          <a:ln>
            <a:solidFill>
              <a:srgbClr val="33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00860" y="87115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333CC"/>
                </a:solidFill>
              </a:rPr>
              <a:t>E</a:t>
            </a:r>
            <a:r>
              <a:rPr lang="en-US" sz="2800" i="1" baseline="-25000" dirty="0" smtClean="0">
                <a:solidFill>
                  <a:srgbClr val="3333CC"/>
                </a:solidFill>
              </a:rPr>
              <a:t>K </a:t>
            </a:r>
            <a:r>
              <a:rPr lang="en-US" sz="2400" dirty="0" smtClean="0">
                <a:solidFill>
                  <a:srgbClr val="3333CC"/>
                </a:solidFill>
              </a:rPr>
              <a:t>(</a:t>
            </a:r>
            <a:r>
              <a:rPr lang="en-US" sz="2400" dirty="0" smtClean="0">
                <a:solidFill>
                  <a:srgbClr val="3333CC"/>
                </a:solidFill>
                <a:latin typeface="Symbol"/>
              </a:rPr>
              <a:t>×</a:t>
            </a:r>
            <a:r>
              <a:rPr lang="en-US" sz="2400" dirty="0" smtClean="0">
                <a:solidFill>
                  <a:srgbClr val="3333CC"/>
                </a:solidFill>
              </a:rPr>
              <a:t> )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270117" y="566079"/>
            <a:ext cx="841829" cy="537028"/>
          </a:xfrm>
          <a:custGeom>
            <a:avLst/>
            <a:gdLst>
              <a:gd name="connsiteX0" fmla="*/ 0 w 725715"/>
              <a:gd name="connsiteY0" fmla="*/ 0 h 522514"/>
              <a:gd name="connsiteX1" fmla="*/ 304800 w 725715"/>
              <a:gd name="connsiteY1" fmla="*/ 377371 h 522514"/>
              <a:gd name="connsiteX2" fmla="*/ 725715 w 725715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15" h="522514">
                <a:moveTo>
                  <a:pt x="0" y="0"/>
                </a:moveTo>
                <a:cubicBezTo>
                  <a:pt x="91924" y="145142"/>
                  <a:pt x="183848" y="290285"/>
                  <a:pt x="304800" y="377371"/>
                </a:cubicBezTo>
                <a:cubicBezTo>
                  <a:pt x="425752" y="464457"/>
                  <a:pt x="575733" y="493485"/>
                  <a:pt x="725715" y="522514"/>
                </a:cubicBezTo>
              </a:path>
            </a:pathLst>
          </a:custGeom>
          <a:ln>
            <a:solidFill>
              <a:srgbClr val="33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77492" y="1531287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333CC"/>
                </a:solidFill>
              </a:rPr>
              <a:t>E</a:t>
            </a:r>
            <a:r>
              <a:rPr lang="en-US" sz="2800" i="1" baseline="-25000" dirty="0" smtClean="0">
                <a:solidFill>
                  <a:srgbClr val="3333CC"/>
                </a:solidFill>
              </a:rPr>
              <a:t>K   </a:t>
            </a:r>
            <a:r>
              <a:rPr lang="en-US" sz="2400" dirty="0" smtClean="0">
                <a:solidFill>
                  <a:srgbClr val="3333CC"/>
                </a:solidFill>
              </a:rPr>
              <a:t>(</a:t>
            </a:r>
            <a:r>
              <a:rPr lang="en-US" sz="2400" dirty="0" smtClean="0">
                <a:solidFill>
                  <a:srgbClr val="3333CC"/>
                </a:solidFill>
                <a:latin typeface="Symbol"/>
              </a:rPr>
              <a:t>×</a:t>
            </a:r>
            <a:r>
              <a:rPr lang="en-US" sz="2400" dirty="0" smtClean="0">
                <a:solidFill>
                  <a:srgbClr val="3333CC"/>
                </a:solidFill>
              </a:rPr>
              <a:t> )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6976" y="1451451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Symbol" pitchFamily="18" charset="2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3333CC"/>
                </a:solidFill>
              </a:rPr>
              <a:t>1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313660" y="1291794"/>
            <a:ext cx="827313" cy="348342"/>
          </a:xfrm>
          <a:custGeom>
            <a:avLst/>
            <a:gdLst>
              <a:gd name="connsiteX0" fmla="*/ 754743 w 754743"/>
              <a:gd name="connsiteY0" fmla="*/ 0 h 261257"/>
              <a:gd name="connsiteX1" fmla="*/ 290286 w 754743"/>
              <a:gd name="connsiteY1" fmla="*/ 101600 h 261257"/>
              <a:gd name="connsiteX2" fmla="*/ 0 w 754743"/>
              <a:gd name="connsiteY2" fmla="*/ 261257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43" h="261257">
                <a:moveTo>
                  <a:pt x="754743" y="0"/>
                </a:moveTo>
                <a:cubicBezTo>
                  <a:pt x="585409" y="29028"/>
                  <a:pt x="416076" y="58057"/>
                  <a:pt x="290286" y="101600"/>
                </a:cubicBezTo>
                <a:cubicBezTo>
                  <a:pt x="164496" y="145143"/>
                  <a:pt x="82248" y="203200"/>
                  <a:pt x="0" y="261257"/>
                </a:cubicBezTo>
              </a:path>
            </a:pathLst>
          </a:custGeom>
          <a:ln>
            <a:solidFill>
              <a:srgbClr val="33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371718" y="1524021"/>
            <a:ext cx="928914" cy="348343"/>
          </a:xfrm>
          <a:custGeom>
            <a:avLst/>
            <a:gdLst>
              <a:gd name="connsiteX0" fmla="*/ 0 w 667657"/>
              <a:gd name="connsiteY0" fmla="*/ 333828 h 333828"/>
              <a:gd name="connsiteX1" fmla="*/ 406400 w 667657"/>
              <a:gd name="connsiteY1" fmla="*/ 217714 h 333828"/>
              <a:gd name="connsiteX2" fmla="*/ 667657 w 667657"/>
              <a:gd name="connsiteY2" fmla="*/ 0 h 33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657" h="333828">
                <a:moveTo>
                  <a:pt x="0" y="333828"/>
                </a:moveTo>
                <a:cubicBezTo>
                  <a:pt x="147562" y="303590"/>
                  <a:pt x="295124" y="273352"/>
                  <a:pt x="406400" y="217714"/>
                </a:cubicBezTo>
                <a:cubicBezTo>
                  <a:pt x="517676" y="162076"/>
                  <a:pt x="592666" y="81038"/>
                  <a:pt x="667657" y="0"/>
                </a:cubicBezTo>
              </a:path>
            </a:pathLst>
          </a:custGeom>
          <a:ln>
            <a:solidFill>
              <a:srgbClr val="33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93210" y="79861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Symbol"/>
              </a:rPr>
              <a:t>×</a:t>
            </a:r>
            <a:r>
              <a:rPr lang="en-US" sz="2400" dirty="0" smtClean="0">
                <a:solidFill>
                  <a:srgbClr val="FF0000"/>
                </a:solidFill>
              </a:rPr>
              <a:t> 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27898" y="1524033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Symbol"/>
              </a:rPr>
              <a:t>×</a:t>
            </a:r>
            <a:r>
              <a:rPr lang="en-US" sz="2400" dirty="0" smtClean="0">
                <a:solidFill>
                  <a:srgbClr val="FF0000"/>
                </a:solidFill>
              </a:rPr>
              <a:t> 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94812" y="144419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532860" y="449965"/>
            <a:ext cx="682171" cy="508000"/>
          </a:xfrm>
          <a:custGeom>
            <a:avLst/>
            <a:gdLst>
              <a:gd name="connsiteX0" fmla="*/ 0 w 682171"/>
              <a:gd name="connsiteY0" fmla="*/ 508000 h 508000"/>
              <a:gd name="connsiteX1" fmla="*/ 232228 w 682171"/>
              <a:gd name="connsiteY1" fmla="*/ 159657 h 508000"/>
              <a:gd name="connsiteX2" fmla="*/ 682171 w 682171"/>
              <a:gd name="connsiteY2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171" h="508000">
                <a:moveTo>
                  <a:pt x="0" y="508000"/>
                </a:moveTo>
                <a:cubicBezTo>
                  <a:pt x="59266" y="376162"/>
                  <a:pt x="118533" y="244324"/>
                  <a:pt x="232228" y="159657"/>
                </a:cubicBezTo>
                <a:cubicBezTo>
                  <a:pt x="345923" y="74990"/>
                  <a:pt x="514047" y="37495"/>
                  <a:pt x="682171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7663488" y="609622"/>
            <a:ext cx="798286" cy="522514"/>
          </a:xfrm>
          <a:custGeom>
            <a:avLst/>
            <a:gdLst>
              <a:gd name="connsiteX0" fmla="*/ 798286 w 798286"/>
              <a:gd name="connsiteY0" fmla="*/ 0 h 522514"/>
              <a:gd name="connsiteX1" fmla="*/ 493486 w 798286"/>
              <a:gd name="connsiteY1" fmla="*/ 362857 h 522514"/>
              <a:gd name="connsiteX2" fmla="*/ 0 w 798286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286" h="522514">
                <a:moveTo>
                  <a:pt x="798286" y="0"/>
                </a:moveTo>
                <a:cubicBezTo>
                  <a:pt x="712410" y="137885"/>
                  <a:pt x="626534" y="275771"/>
                  <a:pt x="493486" y="362857"/>
                </a:cubicBezTo>
                <a:cubicBezTo>
                  <a:pt x="360438" y="449943"/>
                  <a:pt x="180219" y="486228"/>
                  <a:pt x="0" y="522514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7590917" y="1364365"/>
            <a:ext cx="566057" cy="246742"/>
          </a:xfrm>
          <a:custGeom>
            <a:avLst/>
            <a:gdLst>
              <a:gd name="connsiteX0" fmla="*/ 0 w 566057"/>
              <a:gd name="connsiteY0" fmla="*/ 0 h 246742"/>
              <a:gd name="connsiteX1" fmla="*/ 348343 w 566057"/>
              <a:gd name="connsiteY1" fmla="*/ 43542 h 246742"/>
              <a:gd name="connsiteX2" fmla="*/ 566057 w 566057"/>
              <a:gd name="connsiteY2" fmla="*/ 246742 h 24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057" h="246742">
                <a:moveTo>
                  <a:pt x="0" y="0"/>
                </a:moveTo>
                <a:cubicBezTo>
                  <a:pt x="127000" y="1209"/>
                  <a:pt x="254000" y="2418"/>
                  <a:pt x="348343" y="43542"/>
                </a:cubicBezTo>
                <a:cubicBezTo>
                  <a:pt x="442686" y="84666"/>
                  <a:pt x="504371" y="165704"/>
                  <a:pt x="566057" y="246742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7474803" y="1494993"/>
            <a:ext cx="667657" cy="391886"/>
          </a:xfrm>
          <a:custGeom>
            <a:avLst/>
            <a:gdLst>
              <a:gd name="connsiteX0" fmla="*/ 667657 w 667657"/>
              <a:gd name="connsiteY0" fmla="*/ 391886 h 391886"/>
              <a:gd name="connsiteX1" fmla="*/ 246742 w 667657"/>
              <a:gd name="connsiteY1" fmla="*/ 290286 h 391886"/>
              <a:gd name="connsiteX2" fmla="*/ 0 w 667657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657" h="391886">
                <a:moveTo>
                  <a:pt x="667657" y="391886"/>
                </a:moveTo>
                <a:cubicBezTo>
                  <a:pt x="512837" y="373743"/>
                  <a:pt x="358018" y="355600"/>
                  <a:pt x="246742" y="290286"/>
                </a:cubicBezTo>
                <a:cubicBezTo>
                  <a:pt x="135466" y="224972"/>
                  <a:pt x="67733" y="112486"/>
                  <a:pt x="0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431232" y="278674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74262" y="276497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Symbol" pitchFamily="18" charset="2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3333CC"/>
                </a:solidFill>
              </a:rPr>
              <a:t>1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17504" y="943440"/>
            <a:ext cx="17508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</a:t>
            </a:r>
            <a:r>
              <a:rPr lang="en-US" sz="2400" dirty="0" smtClean="0"/>
              <a:t> = Th[</a:t>
            </a:r>
            <a:r>
              <a:rPr lang="en-US" sz="2400" i="1" dirty="0" smtClean="0"/>
              <a:t>N</a:t>
            </a:r>
            <a:r>
              <a:rPr lang="en-US" sz="2400" dirty="0" smtClean="0"/>
              <a:t>, </a:t>
            </a:r>
            <a:r>
              <a:rPr lang="en-US" sz="2400" i="1" dirty="0" smtClean="0"/>
              <a:t>R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217717" y="2307769"/>
            <a:ext cx="1395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strong PRP</a:t>
            </a:r>
            <a:endParaRPr lang="en-US" sz="2000" dirty="0"/>
          </a:p>
        </p:txBody>
      </p:sp>
      <p:sp>
        <p:nvSpPr>
          <p:cNvPr id="44" name="Freeform 43"/>
          <p:cNvSpPr/>
          <p:nvPr/>
        </p:nvSpPr>
        <p:spPr>
          <a:xfrm>
            <a:off x="595089" y="2641597"/>
            <a:ext cx="203200" cy="362857"/>
          </a:xfrm>
          <a:custGeom>
            <a:avLst/>
            <a:gdLst>
              <a:gd name="connsiteX0" fmla="*/ 0 w 203200"/>
              <a:gd name="connsiteY0" fmla="*/ 0 h 362857"/>
              <a:gd name="connsiteX1" fmla="*/ 174172 w 203200"/>
              <a:gd name="connsiteY1" fmla="*/ 145143 h 362857"/>
              <a:gd name="connsiteX2" fmla="*/ 116114 w 203200"/>
              <a:gd name="connsiteY2" fmla="*/ 275772 h 362857"/>
              <a:gd name="connsiteX3" fmla="*/ 203200 w 203200"/>
              <a:gd name="connsiteY3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" h="362857">
                <a:moveTo>
                  <a:pt x="0" y="0"/>
                </a:moveTo>
                <a:cubicBezTo>
                  <a:pt x="77410" y="49590"/>
                  <a:pt x="154820" y="99181"/>
                  <a:pt x="174172" y="145143"/>
                </a:cubicBezTo>
                <a:cubicBezTo>
                  <a:pt x="193524" y="191105"/>
                  <a:pt x="111276" y="239486"/>
                  <a:pt x="116114" y="275772"/>
                </a:cubicBezTo>
                <a:cubicBezTo>
                  <a:pt x="120952" y="312058"/>
                  <a:pt x="162076" y="337457"/>
                  <a:pt x="203200" y="36285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10463" y="3998653"/>
            <a:ext cx="2050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nonadaptive PRP</a:t>
            </a:r>
            <a:endParaRPr lang="en-US" sz="2000" dirty="0"/>
          </a:p>
        </p:txBody>
      </p:sp>
      <p:sp>
        <p:nvSpPr>
          <p:cNvPr id="47" name="Freeform 46"/>
          <p:cNvSpPr/>
          <p:nvPr/>
        </p:nvSpPr>
        <p:spPr>
          <a:xfrm>
            <a:off x="587835" y="4332481"/>
            <a:ext cx="203200" cy="362857"/>
          </a:xfrm>
          <a:custGeom>
            <a:avLst/>
            <a:gdLst>
              <a:gd name="connsiteX0" fmla="*/ 0 w 203200"/>
              <a:gd name="connsiteY0" fmla="*/ 0 h 362857"/>
              <a:gd name="connsiteX1" fmla="*/ 174172 w 203200"/>
              <a:gd name="connsiteY1" fmla="*/ 145143 h 362857"/>
              <a:gd name="connsiteX2" fmla="*/ 116114 w 203200"/>
              <a:gd name="connsiteY2" fmla="*/ 275772 h 362857"/>
              <a:gd name="connsiteX3" fmla="*/ 203200 w 203200"/>
              <a:gd name="connsiteY3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" h="362857">
                <a:moveTo>
                  <a:pt x="0" y="0"/>
                </a:moveTo>
                <a:cubicBezTo>
                  <a:pt x="77410" y="49590"/>
                  <a:pt x="154820" y="99181"/>
                  <a:pt x="174172" y="145143"/>
                </a:cubicBezTo>
                <a:cubicBezTo>
                  <a:pt x="193524" y="191105"/>
                  <a:pt x="111276" y="239486"/>
                  <a:pt x="116114" y="275772"/>
                </a:cubicBezTo>
                <a:cubicBezTo>
                  <a:pt x="120952" y="312058"/>
                  <a:pt x="162076" y="337457"/>
                  <a:pt x="203200" y="36285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7403</TotalTime>
  <Words>2250</Words>
  <Application>Microsoft Office PowerPoint</Application>
  <PresentationFormat>On-screen Show (4:3)</PresentationFormat>
  <Paragraphs>564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Cambria</vt:lpstr>
      <vt:lpstr>cmmi10</vt:lpstr>
      <vt:lpstr>Times New Roman</vt:lpstr>
      <vt:lpstr>cmsy10</vt:lpstr>
      <vt:lpstr>Symbol</vt:lpstr>
      <vt:lpstr>Agency FB</vt:lpstr>
      <vt:lpstr>Wingdings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rogaway</dc:creator>
  <cp:lastModifiedBy>rogaway</cp:lastModifiedBy>
  <cp:revision>405</cp:revision>
  <dcterms:created xsi:type="dcterms:W3CDTF">2009-04-24T06:35:21Z</dcterms:created>
  <dcterms:modified xsi:type="dcterms:W3CDTF">2009-08-18T16:13:43Z</dcterms:modified>
</cp:coreProperties>
</file>