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85" r:id="rId4"/>
    <p:sldId id="258" r:id="rId5"/>
    <p:sldId id="259" r:id="rId6"/>
    <p:sldId id="260" r:id="rId7"/>
    <p:sldId id="261" r:id="rId8"/>
    <p:sldId id="262" r:id="rId9"/>
    <p:sldId id="264" r:id="rId10"/>
    <p:sldId id="266" r:id="rId11"/>
    <p:sldId id="287" r:id="rId12"/>
    <p:sldId id="289" r:id="rId13"/>
    <p:sldId id="290" r:id="rId14"/>
    <p:sldId id="275" r:id="rId15"/>
    <p:sldId id="276" r:id="rId16"/>
    <p:sldId id="277" r:id="rId17"/>
    <p:sldId id="278" r:id="rId18"/>
    <p:sldId id="279" r:id="rId19"/>
    <p:sldId id="282" r:id="rId20"/>
    <p:sldId id="28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FFFF00"/>
    <a:srgbClr val="FF3399"/>
    <a:srgbClr val="FF33CC"/>
    <a:srgbClr val="FF0066"/>
    <a:srgbClr val="00FF00"/>
    <a:srgbClr val="0F490F"/>
    <a:srgbClr val="FFCC00"/>
    <a:srgbClr val="0B370B"/>
    <a:srgbClr val="255E18"/>
    <a:srgbClr val="44571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plotArea>
      <c:layout>
        <c:manualLayout>
          <c:layoutTarget val="inner"/>
          <c:xMode val="edge"/>
          <c:yMode val="edge"/>
          <c:x val="3.2679738562091756E-3"/>
          <c:y val="0.10370370370370412"/>
          <c:w val="0.93464052287581945"/>
          <c:h val="0.77037037037037248"/>
        </c:manualLayout>
      </c:layout>
      <c:scatterChart>
        <c:scatterStyle val="smoothMarker"/>
        <c:ser>
          <c:idx val="0"/>
          <c:order val="0"/>
          <c:spPr>
            <a:ln w="27086">
              <a:solidFill>
                <a:srgbClr val="FFFFFF"/>
              </a:solidFill>
              <a:prstDash val="solid"/>
            </a:ln>
          </c:spPr>
          <c:marker>
            <c:symbol val="none"/>
          </c:marker>
          <c:yVal>
            <c:numRef>
              <c:f>Sheet1!$B$1:$B$101</c:f>
              <c:numCache>
                <c:formatCode>General</c:formatCode>
                <c:ptCount val="101"/>
                <c:pt idx="0">
                  <c:v>6.7379469990854774E-3</c:v>
                </c:pt>
                <c:pt idx="1">
                  <c:v>7.4465830709243772E-3</c:v>
                </c:pt>
                <c:pt idx="2">
                  <c:v>8.2297470490200544E-3</c:v>
                </c:pt>
                <c:pt idx="3">
                  <c:v>9.095277101695819E-3</c:v>
                </c:pt>
                <c:pt idx="4">
                  <c:v>1.0051835744633643E-2</c:v>
                </c:pt>
                <c:pt idx="5">
                  <c:v>1.1108996538242299E-2</c:v>
                </c:pt>
                <c:pt idx="6">
                  <c:v>1.2277339903068439E-2</c:v>
                </c:pt>
                <c:pt idx="7">
                  <c:v>1.3568559012201029E-2</c:v>
                </c:pt>
                <c:pt idx="8">
                  <c:v>1.4995576820477703E-2</c:v>
                </c:pt>
                <c:pt idx="9">
                  <c:v>1.6572675401761303E-2</c:v>
                </c:pt>
                <c:pt idx="10">
                  <c:v>1.8315638888734189E-2</c:v>
                </c:pt>
                <c:pt idx="11">
                  <c:v>2.0241911445804568E-2</c:v>
                </c:pt>
                <c:pt idx="12">
                  <c:v>2.2370771856165646E-2</c:v>
                </c:pt>
                <c:pt idx="13">
                  <c:v>2.4723526470339392E-2</c:v>
                </c:pt>
                <c:pt idx="14">
                  <c:v>2.7323722447292611E-2</c:v>
                </c:pt>
                <c:pt idx="15">
                  <c:v>3.0197383422318612E-2</c:v>
                </c:pt>
                <c:pt idx="16">
                  <c:v>3.3373269960326142E-2</c:v>
                </c:pt>
                <c:pt idx="17">
                  <c:v>3.6883167401240251E-2</c:v>
                </c:pt>
                <c:pt idx="18">
                  <c:v>4.0762203978366586E-2</c:v>
                </c:pt>
                <c:pt idx="19">
                  <c:v>4.5049202393557655E-2</c:v>
                </c:pt>
                <c:pt idx="20">
                  <c:v>4.9787068367863944E-2</c:v>
                </c:pt>
                <c:pt idx="21">
                  <c:v>5.5023220056407543E-2</c:v>
                </c:pt>
                <c:pt idx="22">
                  <c:v>6.0810062625217993E-2</c:v>
                </c:pt>
                <c:pt idx="23">
                  <c:v>6.7205512739749784E-2</c:v>
                </c:pt>
                <c:pt idx="24">
                  <c:v>7.4273578214333932E-2</c:v>
                </c:pt>
                <c:pt idx="25">
                  <c:v>8.2084998623898967E-2</c:v>
                </c:pt>
                <c:pt idx="26">
                  <c:v>9.0717953289412748E-2</c:v>
                </c:pt>
                <c:pt idx="27">
                  <c:v>0.10025884372280371</c:v>
                </c:pt>
                <c:pt idx="28">
                  <c:v>0.11080315836233395</c:v>
                </c:pt>
                <c:pt idx="29">
                  <c:v>0.12245642825298272</c:v>
                </c:pt>
                <c:pt idx="30">
                  <c:v>0.13533528323661334</c:v>
                </c:pt>
                <c:pt idx="31">
                  <c:v>0.14956861922263578</c:v>
                </c:pt>
                <c:pt idx="32">
                  <c:v>0.16529888822158753</c:v>
                </c:pt>
                <c:pt idx="33">
                  <c:v>0.18268352405273555</c:v>
                </c:pt>
                <c:pt idx="34">
                  <c:v>0.20189651799465574</c:v>
                </c:pt>
                <c:pt idx="35">
                  <c:v>0.22313016014843121</c:v>
                </c:pt>
                <c:pt idx="36">
                  <c:v>0.24659696394160771</c:v>
                </c:pt>
                <c:pt idx="37">
                  <c:v>0.27253179303401398</c:v>
                </c:pt>
                <c:pt idx="38">
                  <c:v>0.30119421191220508</c:v>
                </c:pt>
                <c:pt idx="39">
                  <c:v>0.33287108369808327</c:v>
                </c:pt>
                <c:pt idx="40">
                  <c:v>0.36787944117144633</c:v>
                </c:pt>
                <c:pt idx="41">
                  <c:v>0.40656965974060222</c:v>
                </c:pt>
                <c:pt idx="42">
                  <c:v>0.4493289641172265</c:v>
                </c:pt>
                <c:pt idx="43">
                  <c:v>0.49658530379141347</c:v>
                </c:pt>
                <c:pt idx="44">
                  <c:v>0.54881163609403205</c:v>
                </c:pt>
                <c:pt idx="45">
                  <c:v>0.60653065971263398</c:v>
                </c:pt>
                <c:pt idx="46">
                  <c:v>0.67032004603564488</c:v>
                </c:pt>
                <c:pt idx="47">
                  <c:v>0.74081822068172165</c:v>
                </c:pt>
                <c:pt idx="48">
                  <c:v>0.81873075307798593</c:v>
                </c:pt>
                <c:pt idx="49">
                  <c:v>0.90483741803596407</c:v>
                </c:pt>
                <c:pt idx="50">
                  <c:v>1</c:v>
                </c:pt>
                <c:pt idx="51">
                  <c:v>0.90483741803595952</c:v>
                </c:pt>
                <c:pt idx="52">
                  <c:v>0.81873075307798182</c:v>
                </c:pt>
                <c:pt idx="53">
                  <c:v>0.74081822068171765</c:v>
                </c:pt>
                <c:pt idx="54">
                  <c:v>0.67032004603564121</c:v>
                </c:pt>
                <c:pt idx="55">
                  <c:v>0.60653065971263098</c:v>
                </c:pt>
                <c:pt idx="56">
                  <c:v>0.54881163609402939</c:v>
                </c:pt>
                <c:pt idx="57">
                  <c:v>0.49658530379141114</c:v>
                </c:pt>
                <c:pt idx="58">
                  <c:v>0.44932896411722439</c:v>
                </c:pt>
                <c:pt idx="59">
                  <c:v>0.40656965974059917</c:v>
                </c:pt>
                <c:pt idx="60">
                  <c:v>0.36787944117144455</c:v>
                </c:pt>
                <c:pt idx="61">
                  <c:v>0.33287108369808155</c:v>
                </c:pt>
                <c:pt idx="62">
                  <c:v>0.30119421191220364</c:v>
                </c:pt>
                <c:pt idx="63">
                  <c:v>0.27253179303401281</c:v>
                </c:pt>
                <c:pt idx="64">
                  <c:v>0.24659696394160643</c:v>
                </c:pt>
                <c:pt idx="65">
                  <c:v>0.22313016014843004</c:v>
                </c:pt>
                <c:pt idx="66">
                  <c:v>0.20189651799465475</c:v>
                </c:pt>
                <c:pt idx="67">
                  <c:v>0.18268352405273461</c:v>
                </c:pt>
                <c:pt idx="68">
                  <c:v>0.16529888822158678</c:v>
                </c:pt>
                <c:pt idx="69">
                  <c:v>0.14956861922263506</c:v>
                </c:pt>
                <c:pt idx="70">
                  <c:v>0.1353352832366127</c:v>
                </c:pt>
                <c:pt idx="71">
                  <c:v>0.12245642825298221</c:v>
                </c:pt>
                <c:pt idx="72">
                  <c:v>0.11080315836233395</c:v>
                </c:pt>
                <c:pt idx="73">
                  <c:v>0.10025884372280371</c:v>
                </c:pt>
                <c:pt idx="74">
                  <c:v>9.0717953289412748E-2</c:v>
                </c:pt>
                <c:pt idx="75">
                  <c:v>8.2084998623898967E-2</c:v>
                </c:pt>
                <c:pt idx="76">
                  <c:v>7.4273578214333932E-2</c:v>
                </c:pt>
                <c:pt idx="77">
                  <c:v>6.7205512739749784E-2</c:v>
                </c:pt>
                <c:pt idx="78">
                  <c:v>6.0810062625217993E-2</c:v>
                </c:pt>
                <c:pt idx="79">
                  <c:v>5.5023220056407543E-2</c:v>
                </c:pt>
                <c:pt idx="80">
                  <c:v>4.9787068367863944E-2</c:v>
                </c:pt>
                <c:pt idx="81">
                  <c:v>4.5049202393557655E-2</c:v>
                </c:pt>
                <c:pt idx="82">
                  <c:v>4.0762203978366586E-2</c:v>
                </c:pt>
                <c:pt idx="83">
                  <c:v>3.6883167401240251E-2</c:v>
                </c:pt>
                <c:pt idx="84">
                  <c:v>3.3373269960326142E-2</c:v>
                </c:pt>
                <c:pt idx="85">
                  <c:v>3.0197383422318612E-2</c:v>
                </c:pt>
                <c:pt idx="86">
                  <c:v>2.7323722447292611E-2</c:v>
                </c:pt>
                <c:pt idx="87">
                  <c:v>2.4723526470339392E-2</c:v>
                </c:pt>
                <c:pt idx="88">
                  <c:v>2.2370771856165646E-2</c:v>
                </c:pt>
                <c:pt idx="89">
                  <c:v>2.0241911445804568E-2</c:v>
                </c:pt>
                <c:pt idx="90">
                  <c:v>1.8315638888734189E-2</c:v>
                </c:pt>
                <c:pt idx="91">
                  <c:v>1.6572675401761303E-2</c:v>
                </c:pt>
                <c:pt idx="92">
                  <c:v>1.4995576820477703E-2</c:v>
                </c:pt>
                <c:pt idx="93">
                  <c:v>1.3568559012201029E-2</c:v>
                </c:pt>
                <c:pt idx="94">
                  <c:v>1.2277339903068439E-2</c:v>
                </c:pt>
                <c:pt idx="95">
                  <c:v>1.1108996538242299E-2</c:v>
                </c:pt>
                <c:pt idx="96">
                  <c:v>1.0051835744633643E-2</c:v>
                </c:pt>
                <c:pt idx="97">
                  <c:v>9.095277101695819E-3</c:v>
                </c:pt>
                <c:pt idx="98">
                  <c:v>8.2297470490200544E-3</c:v>
                </c:pt>
                <c:pt idx="99">
                  <c:v>7.4465830709243772E-3</c:v>
                </c:pt>
                <c:pt idx="100">
                  <c:v>6.7379469990854774E-3</c:v>
                </c:pt>
              </c:numCache>
            </c:numRef>
          </c:yVal>
          <c:smooth val="1"/>
        </c:ser>
        <c:axId val="102012800"/>
        <c:axId val="102014336"/>
      </c:scatterChart>
      <c:valAx>
        <c:axId val="102012800"/>
        <c:scaling>
          <c:orientation val="minMax"/>
          <c:max val="100"/>
        </c:scaling>
        <c:axPos val="b"/>
        <c:majorTickMark val="none"/>
        <c:tickLblPos val="none"/>
        <c:crossAx val="102014336"/>
        <c:crosses val="autoZero"/>
        <c:crossBetween val="midCat"/>
      </c:valAx>
      <c:valAx>
        <c:axId val="102014336"/>
        <c:scaling>
          <c:orientation val="minMax"/>
        </c:scaling>
        <c:axPos val="l"/>
        <c:numFmt formatCode="General" sourceLinked="1"/>
        <c:majorTickMark val="none"/>
        <c:tickLblPos val="none"/>
        <c:crossAx val="102012800"/>
        <c:crossesAt val="51"/>
        <c:crossBetween val="midCat"/>
        <c:majorUnit val="0.2"/>
        <c:minorUnit val="4.0000000000000112E-2"/>
      </c:valAx>
      <c:spPr>
        <a:noFill/>
        <a:ln w="18057">
          <a:noFill/>
        </a:ln>
      </c:spPr>
    </c:plotArea>
    <c:dispBlanksAs val="gap"/>
  </c:chart>
  <c:spPr>
    <a:noFill/>
    <a:ln>
      <a:noFill/>
    </a:ln>
  </c:spPr>
  <c:txPr>
    <a:bodyPr/>
    <a:lstStyle/>
    <a:p>
      <a:pPr>
        <a:defRPr sz="1274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F4BEF-0900-47BE-A29B-013C65BB9F32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619AC-881A-42FD-B745-2D28A006C2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619AC-881A-42FD-B745-2D28A006C2A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582005-9FD9-42C0-AF19-213F1683B431}" type="slidenum">
              <a:rPr lang="en-US"/>
              <a:pPr/>
              <a:t>10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FCB442-3C38-42A6-9A99-94F1EAB129DD}" type="slidenum">
              <a:rPr lang="en-US"/>
              <a:pPr/>
              <a:t>11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A750A7-6D4C-4005-AEAB-FA22DFB81810}" type="slidenum">
              <a:rPr lang="en-US"/>
              <a:pPr/>
              <a:t>12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A750A7-6D4C-4005-AEAB-FA22DFB81810}" type="slidenum">
              <a:rPr lang="en-US"/>
              <a:pPr/>
              <a:t>13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3BE758-A725-42D5-84CF-6505E2BC08A7}" type="slidenum">
              <a:rPr lang="en-US"/>
              <a:pPr/>
              <a:t>14</a:t>
            </a:fld>
            <a:endParaRPr lang="en-US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F0E295-C132-4B71-8BE7-2B76AFD777ED}" type="slidenum">
              <a:rPr lang="en-US"/>
              <a:pPr/>
              <a:t>15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8E588-488E-41AD-B7FB-E36C20874577}" type="slidenum">
              <a:rPr lang="en-US"/>
              <a:pPr/>
              <a:t>16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619AC-881A-42FD-B745-2D28A006C2A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FE1D70-F39D-4563-987B-5F5F3737701A}" type="slidenum">
              <a:rPr lang="en-US"/>
              <a:pPr/>
              <a:t>18</a:t>
            </a:fld>
            <a:endParaRPr lang="en-US"/>
          </a:p>
        </p:txBody>
      </p:sp>
      <p:sp>
        <p:nvSpPr>
          <p:cNvPr id="394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A750A7-6D4C-4005-AEAB-FA22DFB81810}" type="slidenum">
              <a:rPr lang="en-US"/>
              <a:pPr/>
              <a:t>19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619AC-881A-42FD-B745-2D28A006C2A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619AC-881A-42FD-B745-2D28A006C2A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619AC-881A-42FD-B745-2D28A006C2A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543E45-40B9-476B-943C-9404453CED42}" type="slidenum">
              <a:rPr lang="en-US"/>
              <a:pPr/>
              <a:t>4</a:t>
            </a:fld>
            <a:endParaRPr lang="en-US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134C8-9D03-4182-8576-EEDF82270C7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81A63F-7D53-44A1-8B80-587BB0D11F59}" type="slidenum">
              <a:rPr lang="en-US"/>
              <a:pPr/>
              <a:t>6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9332F-FAEC-48E7-AB70-FEB80BC75AD8}" type="slidenum">
              <a:rPr lang="en-US"/>
              <a:pPr/>
              <a:t>7</a:t>
            </a:fld>
            <a:endParaRPr lang="en-US"/>
          </a:p>
        </p:txBody>
      </p:sp>
      <p:sp>
        <p:nvSpPr>
          <p:cNvPr id="31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B3C611-66C2-4046-9C0F-2EF47B9B7804}" type="slidenum">
              <a:rPr lang="en-US"/>
              <a:pPr/>
              <a:t>8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9332F-FAEC-48E7-AB70-FEB80BC75AD8}" type="slidenum">
              <a:rPr lang="en-US"/>
              <a:pPr/>
              <a:t>9</a:t>
            </a:fld>
            <a:endParaRPr lang="en-US"/>
          </a:p>
        </p:txBody>
      </p:sp>
      <p:sp>
        <p:nvSpPr>
          <p:cNvPr id="31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F99FD20-FBF5-439F-A404-B0DB900C65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3942839-6DE4-4FE7-B8E6-DBEE035A0C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AB231A5-2EFB-47F5-95D1-01D7175A62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8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9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0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6.bin"/><Relationship Id="rId4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3.emf"/><Relationship Id="rId2" Type="http://schemas.openxmlformats.org/officeDocument/2006/relationships/tags" Target="../tags/tag14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2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19.bin"/><Relationship Id="rId4" Type="http://schemas.openxmlformats.org/officeDocument/2006/relationships/notesSlide" Target="../notesSlides/notesSlide16.xml"/><Relationship Id="rId9" Type="http://schemas.openxmlformats.org/officeDocument/2006/relationships/oleObject" Target="../embeddings/oleObject1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20.bin"/><Relationship Id="rId4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chart" Target="../charts/char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8.wmf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34975"/>
            <a:ext cx="84582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Garamond" pitchFamily="18" charset="0"/>
              </a:rPr>
              <a:t>Computational Differential Privacy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2590800"/>
            <a:ext cx="6400800" cy="2209800"/>
          </a:xfrm>
        </p:spPr>
        <p:txBody>
          <a:bodyPr>
            <a:noAutofit/>
          </a:bodyPr>
          <a:lstStyle/>
          <a:p>
            <a:pPr algn="l"/>
            <a:r>
              <a:rPr lang="en-US" sz="3000" b="1" dirty="0" smtClean="0">
                <a:latin typeface="Garamond" pitchFamily="18" charset="0"/>
              </a:rPr>
              <a:t>Ilya Mironov		</a:t>
            </a:r>
            <a:r>
              <a:rPr lang="en-US" sz="2000" b="1" dirty="0" smtClean="0">
                <a:latin typeface="Garamond" pitchFamily="18" charset="0"/>
              </a:rPr>
              <a:t>(MICROSOFT)</a:t>
            </a:r>
            <a:r>
              <a:rPr lang="en-US" sz="3000" b="1" dirty="0" smtClean="0">
                <a:latin typeface="Garamond" pitchFamily="18" charset="0"/>
              </a:rPr>
              <a:t/>
            </a:r>
            <a:br>
              <a:rPr lang="en-US" sz="3000" b="1" dirty="0" smtClean="0">
                <a:latin typeface="Garamond" pitchFamily="18" charset="0"/>
              </a:rPr>
            </a:br>
            <a:r>
              <a:rPr lang="en-US" sz="3000" b="1" dirty="0" smtClean="0">
                <a:latin typeface="Garamond" pitchFamily="18" charset="0"/>
              </a:rPr>
              <a:t>Omkant Pandey		</a:t>
            </a:r>
            <a:r>
              <a:rPr lang="en-US" sz="2000" b="1" dirty="0" smtClean="0">
                <a:latin typeface="Garamond" pitchFamily="18" charset="0"/>
              </a:rPr>
              <a:t>(UCLA)</a:t>
            </a:r>
            <a:r>
              <a:rPr lang="en-US" sz="3000" b="1" dirty="0" smtClean="0">
                <a:latin typeface="Garamond" pitchFamily="18" charset="0"/>
              </a:rPr>
              <a:t/>
            </a:r>
            <a:br>
              <a:rPr lang="en-US" sz="3000" b="1" dirty="0" smtClean="0">
                <a:latin typeface="Garamond" pitchFamily="18" charset="0"/>
              </a:rPr>
            </a:br>
            <a:r>
              <a:rPr lang="en-US" sz="3000" b="1" dirty="0" smtClean="0">
                <a:latin typeface="Garamond" pitchFamily="18" charset="0"/>
              </a:rPr>
              <a:t>Omer Reingold  	</a:t>
            </a:r>
            <a:r>
              <a:rPr lang="en-US" sz="3000" b="1" smtClean="0">
                <a:latin typeface="Garamond" pitchFamily="18" charset="0"/>
              </a:rPr>
              <a:t>	</a:t>
            </a:r>
            <a:r>
              <a:rPr lang="en-US" sz="2000" b="1" smtClean="0">
                <a:latin typeface="Garamond" pitchFamily="18" charset="0"/>
              </a:rPr>
              <a:t>(</a:t>
            </a:r>
            <a:r>
              <a:rPr lang="en-US" sz="2000" b="1" smtClean="0">
                <a:latin typeface="Garamond" pitchFamily="18" charset="0"/>
              </a:rPr>
              <a:t>MICROSOFT</a:t>
            </a:r>
            <a:r>
              <a:rPr lang="en-US" sz="2000" b="1" smtClean="0">
                <a:latin typeface="Garamond" pitchFamily="18" charset="0"/>
              </a:rPr>
              <a:t>)</a:t>
            </a:r>
            <a:r>
              <a:rPr lang="en-US" sz="3000" b="1" dirty="0" smtClean="0">
                <a:latin typeface="Garamond" pitchFamily="18" charset="0"/>
              </a:rPr>
              <a:t/>
            </a:r>
            <a:br>
              <a:rPr lang="en-US" sz="3000" b="1" dirty="0" smtClean="0">
                <a:latin typeface="Garamond" pitchFamily="18" charset="0"/>
              </a:rPr>
            </a:br>
            <a:r>
              <a:rPr lang="en-US" sz="3000" b="1" dirty="0" smtClean="0">
                <a:latin typeface="Garamond" pitchFamily="18" charset="0"/>
              </a:rPr>
              <a:t>Salil Vadhan		</a:t>
            </a:r>
            <a:r>
              <a:rPr lang="en-US" sz="2000" b="1" dirty="0" smtClean="0">
                <a:latin typeface="Garamond" pitchFamily="18" charset="0"/>
              </a:rPr>
              <a:t>(HARVARD)</a:t>
            </a:r>
            <a:endParaRPr lang="en-US" sz="2000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itchFamily="18" charset="0"/>
              </a:rPr>
              <a:t>Immediate Questions</a:t>
            </a:r>
          </a:p>
        </p:txBody>
      </p:sp>
      <p:sp>
        <p:nvSpPr>
          <p:cNvPr id="268294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  <a:noFill/>
          <a:ln/>
        </p:spPr>
        <p:txBody>
          <a:bodyPr>
            <a:normAutofit/>
          </a:bodyPr>
          <a:lstStyle/>
          <a:p>
            <a:r>
              <a:rPr lang="en-US" b="1" dirty="0" smtClean="0">
                <a:latin typeface="Garamond" pitchFamily="18" charset="0"/>
              </a:rPr>
              <a:t>Are these </a:t>
            </a:r>
            <a:r>
              <a:rPr lang="en-US" b="1" dirty="0">
                <a:latin typeface="Garamond" pitchFamily="18" charset="0"/>
              </a:rPr>
              <a:t>definitions </a:t>
            </a:r>
            <a:r>
              <a:rPr lang="en-US" b="1" dirty="0">
                <a:solidFill>
                  <a:srgbClr val="00FF00"/>
                </a:solidFill>
                <a:latin typeface="Garamond" pitchFamily="18" charset="0"/>
              </a:rPr>
              <a:t>equivalent</a:t>
            </a:r>
            <a:r>
              <a:rPr lang="en-US" b="1" dirty="0" smtClean="0">
                <a:latin typeface="Garamond" pitchFamily="18" charset="0"/>
              </a:rPr>
              <a:t>?</a:t>
            </a:r>
            <a:br>
              <a:rPr lang="en-US" b="1" dirty="0" smtClean="0">
                <a:latin typeface="Garamond" pitchFamily="18" charset="0"/>
              </a:rPr>
            </a:br>
            <a:endParaRPr lang="en-US" sz="1000" b="1" dirty="0">
              <a:latin typeface="Garamond" pitchFamily="18" charset="0"/>
            </a:endParaRPr>
          </a:p>
          <a:p>
            <a:r>
              <a:rPr lang="en-US" b="1" dirty="0">
                <a:latin typeface="Garamond" pitchFamily="18" charset="0"/>
              </a:rPr>
              <a:t>Not hard to see that</a:t>
            </a:r>
          </a:p>
          <a:p>
            <a:endParaRPr lang="en-US" b="1" dirty="0">
              <a:latin typeface="Garamond" pitchFamily="18" charset="0"/>
            </a:endParaRPr>
          </a:p>
          <a:p>
            <a:r>
              <a:rPr lang="en-US" b="1" dirty="0" smtClean="0">
                <a:latin typeface="Garamond" pitchFamily="18" charset="0"/>
              </a:rPr>
              <a:t>Main question:</a:t>
            </a:r>
            <a:endParaRPr lang="en-US" b="1" dirty="0">
              <a:latin typeface="Garamond" pitchFamily="18" charset="0"/>
            </a:endParaRPr>
          </a:p>
          <a:p>
            <a:endParaRPr lang="en-US" b="1" dirty="0">
              <a:latin typeface="Garamond" pitchFamily="18" charset="0"/>
            </a:endParaRPr>
          </a:p>
          <a:p>
            <a:endParaRPr lang="en-US" b="1" dirty="0">
              <a:latin typeface="Garamond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352800" y="2971800"/>
            <a:ext cx="4495800" cy="584200"/>
            <a:chOff x="3352800" y="3886200"/>
            <a:chExt cx="4724400" cy="584200"/>
          </a:xfrm>
        </p:grpSpPr>
        <p:sp>
          <p:nvSpPr>
            <p:cNvPr id="268295" name="Text Box 7"/>
            <p:cNvSpPr txBox="1">
              <a:spLocks noChangeArrowheads="1"/>
            </p:cNvSpPr>
            <p:nvPr/>
          </p:nvSpPr>
          <p:spPr bwMode="auto">
            <a:xfrm>
              <a:off x="3352800" y="3908425"/>
              <a:ext cx="4724400" cy="519113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2800" b="1" dirty="0" smtClean="0">
                  <a:solidFill>
                    <a:srgbClr val="FFFF00"/>
                  </a:solidFill>
                  <a:latin typeface="Garamond" pitchFamily="18" charset="0"/>
                </a:rPr>
                <a:t>SIM-CDP          </a:t>
              </a:r>
              <a:r>
                <a:rPr lang="en-US" sz="2800" b="1" dirty="0">
                  <a:solidFill>
                    <a:srgbClr val="FFFF00"/>
                  </a:solidFill>
                  <a:latin typeface="Garamond" pitchFamily="18" charset="0"/>
                </a:rPr>
                <a:t>IND-CDP</a:t>
              </a:r>
            </a:p>
          </p:txBody>
        </p:sp>
        <p:graphicFrame>
          <p:nvGraphicFramePr>
            <p:cNvPr id="268296" name="Object 8"/>
            <p:cNvGraphicFramePr>
              <a:graphicFrameLocks noChangeAspect="1"/>
            </p:cNvGraphicFramePr>
            <p:nvPr>
              <p:ph sz="half" idx="2"/>
            </p:nvPr>
          </p:nvGraphicFramePr>
          <p:xfrm>
            <a:off x="5114441" y="3886200"/>
            <a:ext cx="871538" cy="584200"/>
          </p:xfrm>
          <a:graphic>
            <a:graphicData uri="http://schemas.openxmlformats.org/presentationml/2006/ole">
              <p:oleObj spid="_x0000_s9218" name="Equation" r:id="rId5" imgW="190440" imgH="152280" progId="Equation.DSMT4">
                <p:embed/>
              </p:oleObj>
            </a:graphicData>
          </a:graphic>
        </p:graphicFrame>
      </p:grpSp>
      <p:grpSp>
        <p:nvGrpSpPr>
          <p:cNvPr id="10" name="Group 9"/>
          <p:cNvGrpSpPr/>
          <p:nvPr/>
        </p:nvGrpSpPr>
        <p:grpSpPr>
          <a:xfrm>
            <a:off x="3352800" y="4114800"/>
            <a:ext cx="5181600" cy="584200"/>
            <a:chOff x="2819400" y="5334000"/>
            <a:chExt cx="5181600" cy="584200"/>
          </a:xfrm>
        </p:grpSpPr>
        <p:sp>
          <p:nvSpPr>
            <p:cNvPr id="268300" name="Text Box 12"/>
            <p:cNvSpPr txBox="1">
              <a:spLocks noChangeArrowheads="1"/>
            </p:cNvSpPr>
            <p:nvPr/>
          </p:nvSpPr>
          <p:spPr bwMode="auto">
            <a:xfrm>
              <a:off x="2819400" y="5334000"/>
              <a:ext cx="5181600" cy="519112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2800" b="1" dirty="0">
                  <a:solidFill>
                    <a:srgbClr val="FFFF00"/>
                  </a:solidFill>
                  <a:latin typeface="Garamond" pitchFamily="18" charset="0"/>
                </a:rPr>
                <a:t>IND-CDP          </a:t>
              </a:r>
              <a:r>
                <a:rPr lang="en-US" sz="2800" b="1" dirty="0" smtClean="0">
                  <a:solidFill>
                    <a:srgbClr val="FFFF00"/>
                  </a:solidFill>
                  <a:latin typeface="Garamond" pitchFamily="18" charset="0"/>
                </a:rPr>
                <a:t>SIM-CDP</a:t>
              </a:r>
              <a:r>
                <a:rPr lang="en-US" sz="2800" b="1" dirty="0">
                  <a:latin typeface="Garamond" pitchFamily="18" charset="0"/>
                </a:rPr>
                <a:t>?</a:t>
              </a:r>
            </a:p>
          </p:txBody>
        </p:sp>
        <p:graphicFrame>
          <p:nvGraphicFramePr>
            <p:cNvPr id="268301" name="Object 13"/>
            <p:cNvGraphicFramePr>
              <a:graphicFrameLocks noChangeAspect="1"/>
            </p:cNvGraphicFramePr>
            <p:nvPr>
              <p:ph sz="half" idx="2"/>
            </p:nvPr>
          </p:nvGraphicFramePr>
          <p:xfrm>
            <a:off x="4572000" y="5334000"/>
            <a:ext cx="730250" cy="584200"/>
          </p:xfrm>
          <a:graphic>
            <a:graphicData uri="http://schemas.openxmlformats.org/presentationml/2006/ole">
              <p:oleObj spid="_x0000_s9219" name="Equation" r:id="rId6" imgW="190440" imgH="152280" progId="Equation.DSMT4">
                <p:embed/>
              </p:oleObj>
            </a:graphicData>
          </a:graphic>
        </p:graphicFrame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4" grpId="0" uiExpand="1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Garamond" pitchFamily="18" charset="0"/>
              </a:rPr>
              <a:t>Connection with Dense Models</a:t>
            </a:r>
            <a:br>
              <a:rPr lang="en-US" b="1" dirty="0" smtClean="0">
                <a:latin typeface="Garamond" pitchFamily="18" charset="0"/>
              </a:rPr>
            </a:br>
            <a:r>
              <a:rPr lang="en-US" sz="2800" b="1" dirty="0" smtClean="0">
                <a:latin typeface="Garamond" pitchFamily="18" charset="0"/>
              </a:rPr>
              <a:t>[RTTV’08, Imp’08]</a:t>
            </a:r>
            <a:endParaRPr lang="en-US" sz="2800" dirty="0">
              <a:solidFill>
                <a:schemeClr val="bg1"/>
              </a:solidFill>
              <a:latin typeface="Adobe Garamond Pro Bold" pitchFamily="18" charset="0"/>
            </a:endParaRPr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1000" cy="4525963"/>
          </a:xfrm>
          <a:noFill/>
          <a:ln/>
        </p:spPr>
        <p:txBody>
          <a:bodyPr/>
          <a:lstStyle/>
          <a:p>
            <a:r>
              <a:rPr lang="en-US" sz="2800" b="1" dirty="0">
                <a:latin typeface="Garamond" pitchFamily="18" charset="0"/>
              </a:rPr>
              <a:t>Distribution X is </a:t>
            </a:r>
            <a:r>
              <a:rPr lang="el-GR" sz="2800" b="1" dirty="0">
                <a:solidFill>
                  <a:srgbClr val="00FF00"/>
                </a:solidFill>
                <a:latin typeface="Garamond" pitchFamily="18" charset="0"/>
              </a:rPr>
              <a:t>α</a:t>
            </a:r>
            <a:r>
              <a:rPr lang="en-US" sz="2800" b="1" dirty="0">
                <a:solidFill>
                  <a:srgbClr val="00FF00"/>
                </a:solidFill>
                <a:latin typeface="Garamond" pitchFamily="18" charset="0"/>
              </a:rPr>
              <a:t>-dense</a:t>
            </a:r>
            <a:r>
              <a:rPr lang="en-US" sz="2800" b="1" dirty="0">
                <a:latin typeface="Garamond" pitchFamily="18" charset="0"/>
              </a:rPr>
              <a:t> in Y if for all tests T,</a:t>
            </a:r>
          </a:p>
          <a:p>
            <a:endParaRPr lang="en-US" sz="2800" b="1" dirty="0">
              <a:solidFill>
                <a:schemeClr val="bg1"/>
              </a:solidFill>
              <a:latin typeface="Garamond" pitchFamily="18" charset="0"/>
            </a:endParaRPr>
          </a:p>
          <a:p>
            <a:endParaRPr lang="en-US" sz="2800" b="1" dirty="0">
              <a:solidFill>
                <a:schemeClr val="bg1"/>
              </a:solidFill>
              <a:latin typeface="Garamond" pitchFamily="18" charset="0"/>
            </a:endParaRPr>
          </a:p>
          <a:p>
            <a:pPr>
              <a:buFontTx/>
              <a:buNone/>
            </a:pPr>
            <a:endParaRPr lang="en-US" sz="2800" b="1" dirty="0">
              <a:solidFill>
                <a:schemeClr val="bg1"/>
              </a:solidFill>
              <a:latin typeface="Garamond" pitchFamily="18" charset="0"/>
            </a:endParaRPr>
          </a:p>
          <a:p>
            <a:r>
              <a:rPr lang="en-US" sz="2800" b="1" dirty="0">
                <a:latin typeface="Garamond" pitchFamily="18" charset="0"/>
              </a:rPr>
              <a:t>X is </a:t>
            </a:r>
            <a:r>
              <a:rPr lang="el-GR" sz="2800" b="1" dirty="0">
                <a:solidFill>
                  <a:srgbClr val="FFCC00"/>
                </a:solidFill>
                <a:latin typeface="Garamond" pitchFamily="18" charset="0"/>
              </a:rPr>
              <a:t>α</a:t>
            </a:r>
            <a:r>
              <a:rPr lang="en-US" sz="2800" b="1" dirty="0" smtClean="0">
                <a:solidFill>
                  <a:srgbClr val="FFCC00"/>
                </a:solidFill>
                <a:latin typeface="Garamond" pitchFamily="18" charset="0"/>
              </a:rPr>
              <a:t>-</a:t>
            </a:r>
            <a:r>
              <a:rPr lang="en-US" sz="2800" b="1" dirty="0" err="1" smtClean="0">
                <a:solidFill>
                  <a:srgbClr val="FFCC00"/>
                </a:solidFill>
                <a:latin typeface="Garamond" pitchFamily="18" charset="0"/>
              </a:rPr>
              <a:t>pseudodense</a:t>
            </a:r>
            <a:r>
              <a:rPr lang="en-US" sz="2800" b="1" dirty="0" smtClean="0">
                <a:solidFill>
                  <a:srgbClr val="FFCC00"/>
                </a:solidFill>
                <a:latin typeface="Garamond" pitchFamily="18" charset="0"/>
              </a:rPr>
              <a:t> </a:t>
            </a:r>
            <a:r>
              <a:rPr lang="en-US" sz="2800" b="1" dirty="0">
                <a:latin typeface="Garamond" pitchFamily="18" charset="0"/>
              </a:rPr>
              <a:t>in Y if for all </a:t>
            </a:r>
            <a:r>
              <a:rPr lang="en-US" sz="2400" b="1" dirty="0">
                <a:solidFill>
                  <a:srgbClr val="FFC000"/>
                </a:solidFill>
                <a:latin typeface="Garamond" pitchFamily="18" charset="0"/>
              </a:rPr>
              <a:t>PPT</a:t>
            </a:r>
            <a:r>
              <a:rPr lang="en-US" sz="2800" b="1" dirty="0">
                <a:latin typeface="Garamond" pitchFamily="18" charset="0"/>
              </a:rPr>
              <a:t> tests </a:t>
            </a:r>
            <a:r>
              <a:rPr lang="en-US" sz="2800" b="1" dirty="0">
                <a:solidFill>
                  <a:srgbClr val="FFC000"/>
                </a:solidFill>
                <a:latin typeface="Garamond" pitchFamily="18" charset="0"/>
              </a:rPr>
              <a:t>T</a:t>
            </a:r>
            <a:r>
              <a:rPr lang="en-US" sz="2800" b="1" dirty="0">
                <a:latin typeface="Garamond" pitchFamily="18" charset="0"/>
              </a:rPr>
              <a:t>,</a:t>
            </a:r>
          </a:p>
        </p:txBody>
      </p:sp>
      <p:graphicFrame>
        <p:nvGraphicFramePr>
          <p:cNvPr id="262153" name="Object 9"/>
          <p:cNvGraphicFramePr>
            <a:graphicFrameLocks noChangeAspect="1"/>
          </p:cNvGraphicFramePr>
          <p:nvPr>
            <p:ph sz="quarter" idx="2"/>
          </p:nvPr>
        </p:nvGraphicFramePr>
        <p:xfrm>
          <a:off x="1828800" y="2133600"/>
          <a:ext cx="5105400" cy="976313"/>
        </p:xfrm>
        <a:graphic>
          <a:graphicData uri="http://schemas.openxmlformats.org/presentationml/2006/ole">
            <p:oleObj spid="_x0000_s58370" name="Equation" r:id="rId5" imgW="1688760" imgH="393480" progId="Equation.DSMT4">
              <p:embed/>
            </p:oleObj>
          </a:graphicData>
        </a:graphic>
      </p:graphicFrame>
      <p:graphicFrame>
        <p:nvGraphicFramePr>
          <p:cNvPr id="262158" name="Object 14"/>
          <p:cNvGraphicFramePr>
            <a:graphicFrameLocks noChangeAspect="1"/>
          </p:cNvGraphicFramePr>
          <p:nvPr>
            <p:ph sz="quarter" idx="3"/>
          </p:nvPr>
        </p:nvGraphicFramePr>
        <p:xfrm>
          <a:off x="1905000" y="4227513"/>
          <a:ext cx="5105400" cy="958850"/>
        </p:xfrm>
        <a:graphic>
          <a:graphicData uri="http://schemas.openxmlformats.org/presentationml/2006/ole">
            <p:oleObj spid="_x0000_s58371" name="Equation" r:id="rId6" imgW="2095200" imgH="393480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60198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aramond" pitchFamily="18" charset="0"/>
              </a:rPr>
              <a:t>[RTTV’08] : Reingold, O., </a:t>
            </a:r>
            <a:r>
              <a:rPr lang="en-US" dirty="0" err="1" smtClean="0">
                <a:latin typeface="Garamond" pitchFamily="18" charset="0"/>
              </a:rPr>
              <a:t>Trevisan</a:t>
            </a:r>
            <a:r>
              <a:rPr lang="en-US" dirty="0" smtClean="0">
                <a:latin typeface="Garamond" pitchFamily="18" charset="0"/>
              </a:rPr>
              <a:t>, L., </a:t>
            </a:r>
            <a:r>
              <a:rPr lang="en-US" dirty="0" err="1" smtClean="0">
                <a:latin typeface="Garamond" pitchFamily="18" charset="0"/>
              </a:rPr>
              <a:t>Tulsiani</a:t>
            </a:r>
            <a:r>
              <a:rPr lang="en-US" dirty="0" smtClean="0">
                <a:latin typeface="Garamond" pitchFamily="18" charset="0"/>
              </a:rPr>
              <a:t>, M., Vadhan, S.</a:t>
            </a:r>
          </a:p>
          <a:p>
            <a:r>
              <a:rPr lang="en-US" dirty="0" smtClean="0">
                <a:latin typeface="Garamond" pitchFamily="18" charset="0"/>
              </a:rPr>
              <a:t>“Dense subsets of Pseudorandom Sets”, FOCS 2008.</a:t>
            </a:r>
            <a:endParaRPr lang="en-US" dirty="0">
              <a:latin typeface="Garamond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6019800"/>
            <a:ext cx="7406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5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Garamond" pitchFamily="18" charset="0"/>
              </a:rPr>
              <a:t>Connection with Dense Models</a:t>
            </a:r>
            <a:br>
              <a:rPr lang="en-US" b="1" dirty="0" smtClean="0">
                <a:latin typeface="Garamond" pitchFamily="18" charset="0"/>
              </a:rPr>
            </a:br>
            <a:r>
              <a:rPr lang="en-US" sz="2800" b="1" dirty="0" smtClean="0">
                <a:latin typeface="Garamond" pitchFamily="18" charset="0"/>
              </a:rPr>
              <a:t>[RTTV’08, Imp’08]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495800"/>
          </a:xfrm>
          <a:noFill/>
          <a:ln/>
        </p:spPr>
        <p:txBody>
          <a:bodyPr/>
          <a:lstStyle/>
          <a:p>
            <a:r>
              <a:rPr lang="en-US" sz="2800" b="1" dirty="0" smtClean="0">
                <a:latin typeface="Garamond" pitchFamily="18" charset="0"/>
              </a:rPr>
              <a:t>Differential Privacy:</a:t>
            </a:r>
          </a:p>
          <a:p>
            <a:pPr lvl="1"/>
            <a:r>
              <a:rPr lang="en-US" sz="2400" b="1" dirty="0" smtClean="0">
                <a:latin typeface="Garamond" pitchFamily="18" charset="0"/>
              </a:rPr>
              <a:t> </a:t>
            </a:r>
          </a:p>
          <a:p>
            <a:pPr lvl="1"/>
            <a:r>
              <a:rPr lang="en-US" sz="2400" b="1" dirty="0" smtClean="0">
                <a:latin typeface="Garamond" pitchFamily="18" charset="0"/>
              </a:rPr>
              <a:t> </a:t>
            </a:r>
            <a:endParaRPr lang="en-US" sz="1600" b="1" dirty="0">
              <a:latin typeface="Garamond" pitchFamily="18" charset="0"/>
            </a:endParaRPr>
          </a:p>
          <a:p>
            <a:endParaRPr lang="en-US" sz="1200" b="1" dirty="0" smtClean="0">
              <a:latin typeface="Garamond" pitchFamily="18" charset="0"/>
            </a:endParaRPr>
          </a:p>
          <a:p>
            <a:r>
              <a:rPr lang="en-US" sz="2800" b="1" dirty="0" smtClean="0">
                <a:latin typeface="Garamond" pitchFamily="18" charset="0"/>
              </a:rPr>
              <a:t>In the language of dense models</a:t>
            </a:r>
            <a:endParaRPr lang="en-US" sz="2800" b="1" dirty="0">
              <a:latin typeface="Garamond" pitchFamily="18" charset="0"/>
            </a:endParaRPr>
          </a:p>
          <a:p>
            <a:pPr lvl="1"/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</a:rPr>
              <a:t>is </a:t>
            </a:r>
            <a:r>
              <a:rPr lang="en-US" i="1" dirty="0" smtClean="0"/>
              <a:t>e</a:t>
            </a:r>
            <a:r>
              <a:rPr lang="el-GR" b="1" i="1" baseline="30000" dirty="0" smtClean="0">
                <a:latin typeface="Garamond" pitchFamily="18" charset="0"/>
                <a:cs typeface="Arial" pitchFamily="34" charset="0"/>
              </a:rPr>
              <a:t>ε</a:t>
            </a:r>
            <a:r>
              <a:rPr lang="en-US" sz="2400" b="1" dirty="0" smtClean="0">
                <a:latin typeface="Garamond" pitchFamily="18" charset="0"/>
              </a:rPr>
              <a:t>-</a:t>
            </a:r>
            <a:r>
              <a:rPr lang="en-US" sz="2400" b="1" dirty="0" smtClean="0">
                <a:solidFill>
                  <a:srgbClr val="00FF00"/>
                </a:solidFill>
                <a:latin typeface="Garamond" pitchFamily="18" charset="0"/>
              </a:rPr>
              <a:t>dense</a:t>
            </a:r>
            <a:r>
              <a:rPr lang="en-US" sz="2400" b="1" dirty="0" smtClean="0">
                <a:latin typeface="Garamond" pitchFamily="18" charset="0"/>
              </a:rPr>
              <a:t> in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</a:rPr>
              <a:t>is </a:t>
            </a:r>
            <a:r>
              <a:rPr lang="en-US" i="1" dirty="0" smtClean="0"/>
              <a:t>e</a:t>
            </a:r>
            <a:r>
              <a:rPr lang="el-GR" b="1" i="1" baseline="30000" dirty="0" smtClean="0">
                <a:latin typeface="Garamond" pitchFamily="18" charset="0"/>
                <a:cs typeface="Arial" pitchFamily="34" charset="0"/>
              </a:rPr>
              <a:t>ε</a:t>
            </a:r>
            <a:r>
              <a:rPr lang="en-US" sz="2400" b="1" dirty="0" smtClean="0">
                <a:latin typeface="Garamond" pitchFamily="18" charset="0"/>
              </a:rPr>
              <a:t>-</a:t>
            </a:r>
            <a:r>
              <a:rPr lang="en-US" sz="2400" b="1" dirty="0" smtClean="0">
                <a:solidFill>
                  <a:srgbClr val="00FF00"/>
                </a:solidFill>
                <a:latin typeface="Garamond" pitchFamily="18" charset="0"/>
              </a:rPr>
              <a:t>dense</a:t>
            </a:r>
            <a:r>
              <a:rPr lang="en-US" sz="2400" b="1" dirty="0" smtClean="0">
                <a:latin typeface="Garamond" pitchFamily="18" charset="0"/>
              </a:rPr>
              <a:t> in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endParaRPr lang="en-US" sz="2400" b="1" dirty="0">
              <a:latin typeface="Garamond" pitchFamily="18" charset="0"/>
            </a:endParaRPr>
          </a:p>
          <a:p>
            <a:endParaRPr lang="en-US" sz="2800" b="1" dirty="0">
              <a:latin typeface="Garamond" pitchFamily="18" charset="0"/>
            </a:endParaRPr>
          </a:p>
          <a:p>
            <a:endParaRPr lang="en-US" sz="2800" b="1" dirty="0">
              <a:latin typeface="Garamond" pitchFamily="18" charset="0"/>
            </a:endParaRPr>
          </a:p>
        </p:txBody>
      </p:sp>
      <p:graphicFrame>
        <p:nvGraphicFramePr>
          <p:cNvPr id="81926" name="Object 6"/>
          <p:cNvGraphicFramePr>
            <a:graphicFrameLocks noChangeAspect="1"/>
          </p:cNvGraphicFramePr>
          <p:nvPr/>
        </p:nvGraphicFramePr>
        <p:xfrm>
          <a:off x="1295400" y="2057400"/>
          <a:ext cx="4076699" cy="533400"/>
        </p:xfrm>
        <a:graphic>
          <a:graphicData uri="http://schemas.openxmlformats.org/presentationml/2006/ole">
            <p:oleObj spid="_x0000_s81926" name="Equation" r:id="rId5" imgW="1854000" imgH="228600" progId="Equation.DSMT4">
              <p:embed/>
            </p:oleObj>
          </a:graphicData>
        </a:graphic>
      </p:graphicFrame>
      <p:graphicFrame>
        <p:nvGraphicFramePr>
          <p:cNvPr id="81927" name="Object 7"/>
          <p:cNvGraphicFramePr>
            <a:graphicFrameLocks noChangeAspect="1"/>
          </p:cNvGraphicFramePr>
          <p:nvPr/>
        </p:nvGraphicFramePr>
        <p:xfrm>
          <a:off x="1295400" y="2514600"/>
          <a:ext cx="4076700" cy="533400"/>
        </p:xfrm>
        <a:graphic>
          <a:graphicData uri="http://schemas.openxmlformats.org/presentationml/2006/ole">
            <p:oleObj spid="_x0000_s81927" name="Equation" r:id="rId6" imgW="1854000" imgH="22860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38201" y="5136118"/>
            <a:ext cx="6934199" cy="578882"/>
          </a:xfrm>
          <a:prstGeom prst="roundRect">
            <a:avLst/>
          </a:prstGeom>
          <a:solidFill>
            <a:srgbClr val="0F490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2800" b="1" i="1" dirty="0" smtClean="0">
                <a:latin typeface="Garamond" pitchFamily="18" charset="0"/>
              </a:rPr>
              <a:t>ε</a:t>
            </a:r>
            <a:r>
              <a:rPr lang="en-US" sz="2800" b="1" dirty="0" smtClean="0">
                <a:latin typeface="Garamond" pitchFamily="18" charset="0"/>
              </a:rPr>
              <a:t>-</a:t>
            </a:r>
            <a:r>
              <a:rPr lang="en-US" sz="2400" b="1" dirty="0" smtClean="0">
                <a:latin typeface="Garamond" pitchFamily="18" charset="0"/>
              </a:rPr>
              <a:t>DP</a:t>
            </a:r>
            <a:r>
              <a:rPr lang="en-US" sz="2800" b="1" dirty="0" smtClean="0">
                <a:latin typeface="Garamond" pitchFamily="18" charset="0"/>
              </a:rPr>
              <a:t>: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 dirty="0" smtClean="0"/>
              <a:t> </a:t>
            </a:r>
            <a:r>
              <a:rPr lang="en-US" sz="2800" b="1" dirty="0" smtClean="0">
                <a:latin typeface="Garamond" pitchFamily="18" charset="0"/>
              </a:rPr>
              <a:t>and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 dirty="0" smtClean="0"/>
              <a:t> </a:t>
            </a:r>
            <a:r>
              <a:rPr lang="en-US" sz="2800" b="1" dirty="0" smtClean="0">
                <a:latin typeface="Garamond" pitchFamily="18" charset="0"/>
              </a:rPr>
              <a:t>are mutually </a:t>
            </a:r>
            <a:r>
              <a:rPr lang="en-US" sz="2800" i="1" dirty="0" smtClean="0"/>
              <a:t>e</a:t>
            </a:r>
            <a:r>
              <a:rPr lang="el-GR" sz="2800" b="1" i="1" baseline="30000" dirty="0" smtClean="0">
                <a:latin typeface="Garamond" pitchFamily="18" charset="0"/>
                <a:cs typeface="Arial" pitchFamily="34" charset="0"/>
              </a:rPr>
              <a:t>ε</a:t>
            </a:r>
            <a:r>
              <a:rPr lang="en-US" sz="2800" b="1" dirty="0" smtClean="0">
                <a:latin typeface="Garamond" pitchFamily="18" charset="0"/>
              </a:rPr>
              <a:t>-</a:t>
            </a:r>
            <a:r>
              <a:rPr lang="en-US" sz="2800" b="1" dirty="0" smtClean="0">
                <a:solidFill>
                  <a:schemeClr val="tx1"/>
                </a:solidFill>
                <a:latin typeface="Garamond" pitchFamily="18" charset="0"/>
              </a:rPr>
              <a:t>dense</a:t>
            </a:r>
            <a:r>
              <a:rPr lang="en-US" sz="2800" b="1" dirty="0" smtClean="0">
                <a:latin typeface="Garamond" pitchFamily="18" charset="0"/>
              </a:rPr>
              <a:t> </a:t>
            </a:r>
            <a:endParaRPr lang="en-US" sz="2800" b="1" dirty="0">
              <a:latin typeface="Garamond" pitchFamily="18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 uiExpand="1" build="p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Garamond" pitchFamily="18" charset="0"/>
              </a:rPr>
              <a:t>Connection with Dense Models</a:t>
            </a:r>
            <a:br>
              <a:rPr lang="en-US" b="1" dirty="0" smtClean="0">
                <a:latin typeface="Garamond" pitchFamily="18" charset="0"/>
              </a:rPr>
            </a:br>
            <a:r>
              <a:rPr lang="en-US" sz="2800" b="1" dirty="0" smtClean="0">
                <a:latin typeface="Garamond" pitchFamily="18" charset="0"/>
              </a:rPr>
              <a:t>[RTTV ’08, Imp’08]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495800"/>
          </a:xfrm>
          <a:noFill/>
          <a:ln/>
        </p:spPr>
        <p:txBody>
          <a:bodyPr/>
          <a:lstStyle/>
          <a:p>
            <a:r>
              <a:rPr lang="el-GR" sz="2800" b="1" i="1" dirty="0" smtClean="0">
                <a:latin typeface="Garamond" pitchFamily="18" charset="0"/>
              </a:rPr>
              <a:t>ε</a:t>
            </a:r>
            <a:r>
              <a:rPr lang="en-US" sz="2800" b="1" dirty="0" smtClean="0">
                <a:latin typeface="Garamond" pitchFamily="18" charset="0"/>
              </a:rPr>
              <a:t>-</a:t>
            </a:r>
            <a:r>
              <a:rPr lang="en-US" sz="2400" b="1" dirty="0" smtClean="0">
                <a:latin typeface="Garamond" pitchFamily="18" charset="0"/>
              </a:rPr>
              <a:t>IND-CDP</a:t>
            </a:r>
            <a:r>
              <a:rPr lang="en-US" sz="2800" b="1" dirty="0" smtClean="0">
                <a:latin typeface="Garamond" pitchFamily="18" charset="0"/>
              </a:rPr>
              <a:t>:</a:t>
            </a:r>
          </a:p>
          <a:p>
            <a:pPr lvl="1"/>
            <a:r>
              <a:rPr lang="en-US" sz="2400" b="1" dirty="0" smtClean="0">
                <a:latin typeface="Garamond" pitchFamily="18" charset="0"/>
              </a:rPr>
              <a:t> </a:t>
            </a:r>
          </a:p>
          <a:p>
            <a:pPr lvl="1"/>
            <a:r>
              <a:rPr lang="en-US" sz="2400" b="1" dirty="0" smtClean="0">
                <a:latin typeface="Garamond" pitchFamily="18" charset="0"/>
              </a:rPr>
              <a:t> </a:t>
            </a:r>
            <a:endParaRPr lang="en-US" sz="1600" b="1" dirty="0">
              <a:latin typeface="Garamond" pitchFamily="18" charset="0"/>
            </a:endParaRPr>
          </a:p>
          <a:p>
            <a:endParaRPr lang="en-US" sz="1200" b="1" dirty="0" smtClean="0">
              <a:latin typeface="Garamond" pitchFamily="18" charset="0"/>
            </a:endParaRPr>
          </a:p>
          <a:p>
            <a:r>
              <a:rPr lang="en-US" sz="2800" b="1" dirty="0" smtClean="0">
                <a:latin typeface="Garamond" pitchFamily="18" charset="0"/>
              </a:rPr>
              <a:t>In the language of dense models</a:t>
            </a:r>
            <a:endParaRPr lang="en-US" sz="2800" b="1" dirty="0">
              <a:latin typeface="Garamond" pitchFamily="18" charset="0"/>
            </a:endParaRPr>
          </a:p>
          <a:p>
            <a:pPr lvl="1"/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dirty="0" smtClean="0">
                <a:latin typeface="Garamond" pitchFamily="18" charset="0"/>
              </a:rPr>
              <a:t> is </a:t>
            </a:r>
            <a:r>
              <a:rPr lang="en-US" i="1" dirty="0" smtClean="0"/>
              <a:t>e</a:t>
            </a:r>
            <a:r>
              <a:rPr lang="el-GR" b="1" i="1" baseline="30000" dirty="0" smtClean="0">
                <a:latin typeface="Garamond" pitchFamily="18" charset="0"/>
                <a:cs typeface="Arial" pitchFamily="34" charset="0"/>
              </a:rPr>
              <a:t>ε</a:t>
            </a:r>
            <a:r>
              <a:rPr lang="en-US" sz="2400" b="1" dirty="0" smtClean="0">
                <a:latin typeface="Garamond" pitchFamily="18" charset="0"/>
              </a:rPr>
              <a:t>-</a:t>
            </a:r>
            <a:r>
              <a:rPr lang="en-US" sz="2400" b="1" dirty="0" err="1" smtClean="0">
                <a:solidFill>
                  <a:srgbClr val="FFC000"/>
                </a:solidFill>
                <a:latin typeface="Garamond" pitchFamily="18" charset="0"/>
              </a:rPr>
              <a:t>pseudodense</a:t>
            </a:r>
            <a:r>
              <a:rPr lang="en-US" sz="2400" b="1" dirty="0" smtClean="0">
                <a:latin typeface="Garamond" pitchFamily="18" charset="0"/>
              </a:rPr>
              <a:t> in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dirty="0" smtClean="0">
                <a:latin typeface="Garamond" pitchFamily="18" charset="0"/>
              </a:rPr>
              <a:t> is </a:t>
            </a:r>
            <a:r>
              <a:rPr lang="en-US" i="1" dirty="0" smtClean="0"/>
              <a:t>e</a:t>
            </a:r>
            <a:r>
              <a:rPr lang="el-GR" b="1" i="1" baseline="30000" dirty="0" smtClean="0">
                <a:latin typeface="Garamond" pitchFamily="18" charset="0"/>
                <a:cs typeface="Arial" pitchFamily="34" charset="0"/>
              </a:rPr>
              <a:t>ε</a:t>
            </a:r>
            <a:r>
              <a:rPr lang="en-US" sz="2400" b="1" dirty="0" smtClean="0">
                <a:latin typeface="Garamond" pitchFamily="18" charset="0"/>
              </a:rPr>
              <a:t>-</a:t>
            </a:r>
            <a:r>
              <a:rPr lang="en-US" sz="2400" b="1" dirty="0" err="1" smtClean="0">
                <a:solidFill>
                  <a:srgbClr val="FFC000"/>
                </a:solidFill>
                <a:latin typeface="Garamond" pitchFamily="18" charset="0"/>
              </a:rPr>
              <a:t>pseudodense</a:t>
            </a:r>
            <a:r>
              <a:rPr lang="en-US" sz="2400" b="1" dirty="0" smtClean="0">
                <a:latin typeface="Garamond" pitchFamily="18" charset="0"/>
              </a:rPr>
              <a:t> in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endParaRPr lang="en-US" sz="2400" b="1" dirty="0">
              <a:latin typeface="Garamond" pitchFamily="18" charset="0"/>
            </a:endParaRPr>
          </a:p>
          <a:p>
            <a:endParaRPr lang="en-US" sz="2800" b="1" dirty="0">
              <a:latin typeface="Garamond" pitchFamily="18" charset="0"/>
            </a:endParaRPr>
          </a:p>
          <a:p>
            <a:endParaRPr lang="en-US" sz="2800" b="1" dirty="0">
              <a:latin typeface="Garamond" pitchFamily="18" charset="0"/>
            </a:endParaRPr>
          </a:p>
        </p:txBody>
      </p:sp>
      <p:graphicFrame>
        <p:nvGraphicFramePr>
          <p:cNvPr id="81926" name="Object 6"/>
          <p:cNvGraphicFramePr>
            <a:graphicFrameLocks noChangeAspect="1"/>
          </p:cNvGraphicFramePr>
          <p:nvPr/>
        </p:nvGraphicFramePr>
        <p:xfrm>
          <a:off x="1295400" y="2057400"/>
          <a:ext cx="5584825" cy="533400"/>
        </p:xfrm>
        <a:graphic>
          <a:graphicData uri="http://schemas.openxmlformats.org/presentationml/2006/ole">
            <p:oleObj spid="_x0000_s82946" name="Equation" r:id="rId5" imgW="2539800" imgH="22860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6200" y="5105400"/>
            <a:ext cx="8991600" cy="578882"/>
          </a:xfrm>
          <a:prstGeom prst="roundRect">
            <a:avLst/>
          </a:prstGeom>
          <a:solidFill>
            <a:srgbClr val="0F490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2800" b="1" i="1" dirty="0" smtClean="0">
                <a:latin typeface="Garamond" pitchFamily="18" charset="0"/>
              </a:rPr>
              <a:t>ε</a:t>
            </a:r>
            <a:r>
              <a:rPr lang="en-US" sz="2800" b="1" dirty="0" smtClean="0">
                <a:latin typeface="Garamond" pitchFamily="18" charset="0"/>
              </a:rPr>
              <a:t>-</a:t>
            </a:r>
            <a:r>
              <a:rPr lang="en-US" sz="2400" b="1" dirty="0" smtClean="0">
                <a:latin typeface="Garamond" pitchFamily="18" charset="0"/>
              </a:rPr>
              <a:t>IND-CDP</a:t>
            </a:r>
            <a:r>
              <a:rPr lang="en-US" sz="2800" b="1" dirty="0" smtClean="0">
                <a:latin typeface="Garamond" pitchFamily="18" charset="0"/>
              </a:rPr>
              <a:t>: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 dirty="0" smtClean="0"/>
              <a:t> </a:t>
            </a:r>
            <a:r>
              <a:rPr lang="en-US" sz="2800" b="1" dirty="0" smtClean="0">
                <a:latin typeface="Garamond" pitchFamily="18" charset="0"/>
              </a:rPr>
              <a:t>and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 dirty="0" smtClean="0"/>
              <a:t> </a:t>
            </a:r>
            <a:r>
              <a:rPr lang="en-US" sz="2800" b="1" dirty="0" smtClean="0">
                <a:latin typeface="Garamond" pitchFamily="18" charset="0"/>
              </a:rPr>
              <a:t>are mutually </a:t>
            </a:r>
            <a:r>
              <a:rPr lang="en-US" sz="2800" i="1" dirty="0" smtClean="0"/>
              <a:t>e</a:t>
            </a:r>
            <a:r>
              <a:rPr lang="el-GR" sz="2800" b="1" i="1" baseline="30000" dirty="0" smtClean="0">
                <a:latin typeface="Garamond" pitchFamily="18" charset="0"/>
                <a:cs typeface="Arial" pitchFamily="34" charset="0"/>
              </a:rPr>
              <a:t>ε</a:t>
            </a:r>
            <a:r>
              <a:rPr lang="en-US" sz="2800" b="1" dirty="0" smtClean="0">
                <a:latin typeface="Garamond" pitchFamily="18" charset="0"/>
              </a:rPr>
              <a:t>-</a:t>
            </a:r>
            <a:r>
              <a:rPr lang="en-US" sz="2800" b="1" dirty="0" err="1" smtClean="0">
                <a:latin typeface="Garamond" pitchFamily="18" charset="0"/>
              </a:rPr>
              <a:t>pseudo</a:t>
            </a:r>
            <a:r>
              <a:rPr lang="en-US" sz="2800" b="1" dirty="0" err="1" smtClean="0">
                <a:solidFill>
                  <a:schemeClr val="tx1"/>
                </a:solidFill>
                <a:latin typeface="Garamond" pitchFamily="18" charset="0"/>
              </a:rPr>
              <a:t>dense</a:t>
            </a:r>
            <a:r>
              <a:rPr lang="en-US" sz="2800" b="1" dirty="0" smtClean="0">
                <a:latin typeface="Garamond" pitchFamily="18" charset="0"/>
              </a:rPr>
              <a:t> </a:t>
            </a:r>
            <a:endParaRPr lang="en-US" sz="2800" b="1" dirty="0">
              <a:latin typeface="Garamond" pitchFamily="18" charset="0"/>
            </a:endParaRPr>
          </a:p>
        </p:txBody>
      </p:sp>
      <p:graphicFrame>
        <p:nvGraphicFramePr>
          <p:cNvPr id="82948" name="Object 4"/>
          <p:cNvGraphicFramePr>
            <a:graphicFrameLocks noChangeAspect="1"/>
          </p:cNvGraphicFramePr>
          <p:nvPr/>
        </p:nvGraphicFramePr>
        <p:xfrm>
          <a:off x="1295400" y="2514600"/>
          <a:ext cx="5584825" cy="533400"/>
        </p:xfrm>
        <a:graphic>
          <a:graphicData uri="http://schemas.openxmlformats.org/presentationml/2006/ole">
            <p:oleObj spid="_x0000_s82948" name="Equation" r:id="rId6" imgW="2539800" imgH="228600" progId="Equation.DSMT4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 uiExpand="1" build="p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aramond" pitchFamily="18" charset="0"/>
              </a:rPr>
              <a:t>Some Notation</a:t>
            </a:r>
            <a:endParaRPr lang="en-US" sz="2800" b="1" dirty="0">
              <a:latin typeface="Garamond" pitchFamily="18" charset="0"/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203325" y="2286000"/>
            <a:ext cx="6557963" cy="533400"/>
            <a:chOff x="758" y="1440"/>
            <a:chExt cx="4131" cy="336"/>
          </a:xfrm>
        </p:grpSpPr>
        <p:sp>
          <p:nvSpPr>
            <p:cNvPr id="286730" name="Text Box 10"/>
            <p:cNvSpPr txBox="1">
              <a:spLocks noChangeArrowheads="1"/>
            </p:cNvSpPr>
            <p:nvPr/>
          </p:nvSpPr>
          <p:spPr bwMode="auto">
            <a:xfrm>
              <a:off x="758" y="1445"/>
              <a:ext cx="274" cy="33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b="1">
                  <a:latin typeface="Garamond" pitchFamily="18" charset="0"/>
                </a:rPr>
                <a:t>X</a:t>
              </a:r>
            </a:p>
          </p:txBody>
        </p:sp>
        <p:sp>
          <p:nvSpPr>
            <p:cNvPr id="286732" name="Text Box 12"/>
            <p:cNvSpPr txBox="1">
              <a:spLocks noChangeArrowheads="1"/>
            </p:cNvSpPr>
            <p:nvPr/>
          </p:nvSpPr>
          <p:spPr bwMode="auto">
            <a:xfrm>
              <a:off x="1794" y="1449"/>
              <a:ext cx="263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b="1">
                  <a:latin typeface="Garamond" pitchFamily="18" charset="0"/>
                </a:rPr>
                <a:t>Y</a:t>
              </a:r>
            </a:p>
          </p:txBody>
        </p:sp>
        <p:sp>
          <p:nvSpPr>
            <p:cNvPr id="286733" name="Line 13"/>
            <p:cNvSpPr>
              <a:spLocks noChangeShapeType="1"/>
            </p:cNvSpPr>
            <p:nvPr/>
          </p:nvSpPr>
          <p:spPr bwMode="auto">
            <a:xfrm>
              <a:off x="1056" y="1614"/>
              <a:ext cx="72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b="1">
                <a:latin typeface="Garamond" pitchFamily="18" charset="0"/>
              </a:endParaRPr>
            </a:p>
          </p:txBody>
        </p:sp>
        <p:sp>
          <p:nvSpPr>
            <p:cNvPr id="286734" name="Text Box 14"/>
            <p:cNvSpPr txBox="1">
              <a:spLocks noChangeArrowheads="1"/>
            </p:cNvSpPr>
            <p:nvPr/>
          </p:nvSpPr>
          <p:spPr bwMode="auto">
            <a:xfrm>
              <a:off x="2652" y="1440"/>
              <a:ext cx="2237" cy="29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 b="1" dirty="0">
                  <a:latin typeface="Garamond" pitchFamily="18" charset="0"/>
                </a:rPr>
                <a:t>( X is </a:t>
              </a:r>
              <a:r>
                <a:rPr lang="en-US" sz="2400" b="1" dirty="0" err="1" smtClean="0">
                  <a:solidFill>
                    <a:srgbClr val="FFCC00"/>
                  </a:solidFill>
                  <a:latin typeface="Garamond" pitchFamily="18" charset="0"/>
                </a:rPr>
                <a:t>pseudodense</a:t>
              </a:r>
              <a:r>
                <a:rPr lang="en-US" sz="2400" b="1" dirty="0" smtClean="0">
                  <a:latin typeface="Garamond" pitchFamily="18" charset="0"/>
                </a:rPr>
                <a:t> </a:t>
              </a:r>
              <a:r>
                <a:rPr lang="en-US" sz="2400" b="1" dirty="0">
                  <a:latin typeface="Garamond" pitchFamily="18" charset="0"/>
                </a:rPr>
                <a:t>in Y )</a:t>
              </a:r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1204913" y="2895600"/>
            <a:ext cx="7640638" cy="533400"/>
            <a:chOff x="759" y="1824"/>
            <a:chExt cx="4813" cy="336"/>
          </a:xfrm>
        </p:grpSpPr>
        <p:sp>
          <p:nvSpPr>
            <p:cNvPr id="286735" name="Text Box 15"/>
            <p:cNvSpPr txBox="1">
              <a:spLocks noChangeArrowheads="1"/>
            </p:cNvSpPr>
            <p:nvPr/>
          </p:nvSpPr>
          <p:spPr bwMode="auto">
            <a:xfrm>
              <a:off x="759" y="1829"/>
              <a:ext cx="274" cy="33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b="1">
                  <a:latin typeface="Garamond" pitchFamily="18" charset="0"/>
                </a:rPr>
                <a:t>X</a:t>
              </a:r>
            </a:p>
          </p:txBody>
        </p:sp>
        <p:sp>
          <p:nvSpPr>
            <p:cNvPr id="286736" name="Text Box 16"/>
            <p:cNvSpPr txBox="1">
              <a:spLocks noChangeArrowheads="1"/>
            </p:cNvSpPr>
            <p:nvPr/>
          </p:nvSpPr>
          <p:spPr bwMode="auto">
            <a:xfrm>
              <a:off x="1795" y="1833"/>
              <a:ext cx="263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b="1">
                  <a:latin typeface="Garamond" pitchFamily="18" charset="0"/>
                </a:rPr>
                <a:t>Y</a:t>
              </a:r>
            </a:p>
          </p:txBody>
        </p:sp>
        <p:sp>
          <p:nvSpPr>
            <p:cNvPr id="286737" name="Line 17"/>
            <p:cNvSpPr>
              <a:spLocks noChangeShapeType="1"/>
            </p:cNvSpPr>
            <p:nvPr/>
          </p:nvSpPr>
          <p:spPr bwMode="auto">
            <a:xfrm>
              <a:off x="1057" y="1998"/>
              <a:ext cx="72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 b="1">
                <a:latin typeface="Garamond" pitchFamily="18" charset="0"/>
              </a:endParaRPr>
            </a:p>
          </p:txBody>
        </p:sp>
        <p:sp>
          <p:nvSpPr>
            <p:cNvPr id="286738" name="Text Box 18"/>
            <p:cNvSpPr txBox="1">
              <a:spLocks noChangeArrowheads="1"/>
            </p:cNvSpPr>
            <p:nvPr/>
          </p:nvSpPr>
          <p:spPr bwMode="auto">
            <a:xfrm>
              <a:off x="2653" y="1824"/>
              <a:ext cx="2919" cy="29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 b="1" dirty="0">
                  <a:latin typeface="Garamond" pitchFamily="18" charset="0"/>
                </a:rPr>
                <a:t>( X,Y are </a:t>
              </a:r>
              <a:r>
                <a:rPr lang="en-US" sz="2400" b="1" u="sng" dirty="0">
                  <a:latin typeface="Garamond" pitchFamily="18" charset="0"/>
                </a:rPr>
                <a:t>mutually</a:t>
              </a:r>
              <a:r>
                <a:rPr lang="en-US" sz="2400" b="1" dirty="0">
                  <a:latin typeface="Garamond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FFCC00"/>
                  </a:solidFill>
                  <a:latin typeface="Garamond" pitchFamily="18" charset="0"/>
                </a:rPr>
                <a:t>pseudodense</a:t>
              </a:r>
              <a:r>
                <a:rPr lang="en-US" sz="2400" b="1" dirty="0" smtClean="0">
                  <a:latin typeface="Garamond" pitchFamily="18" charset="0"/>
                </a:rPr>
                <a:t> </a:t>
              </a:r>
              <a:r>
                <a:rPr lang="en-US" sz="2400" b="1" dirty="0">
                  <a:latin typeface="Garamond" pitchFamily="18" charset="0"/>
                </a:rPr>
                <a:t>)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1203325" y="3886200"/>
            <a:ext cx="5511800" cy="533400"/>
            <a:chOff x="758" y="2304"/>
            <a:chExt cx="3472" cy="336"/>
          </a:xfrm>
        </p:grpSpPr>
        <p:sp>
          <p:nvSpPr>
            <p:cNvPr id="286739" name="Text Box 19"/>
            <p:cNvSpPr txBox="1">
              <a:spLocks noChangeArrowheads="1"/>
            </p:cNvSpPr>
            <p:nvPr/>
          </p:nvSpPr>
          <p:spPr bwMode="auto">
            <a:xfrm>
              <a:off x="758" y="2309"/>
              <a:ext cx="274" cy="33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b="1">
                  <a:latin typeface="Garamond" pitchFamily="18" charset="0"/>
                </a:rPr>
                <a:t>X</a:t>
              </a:r>
            </a:p>
          </p:txBody>
        </p:sp>
        <p:sp>
          <p:nvSpPr>
            <p:cNvPr id="286740" name="Text Box 20"/>
            <p:cNvSpPr txBox="1">
              <a:spLocks noChangeArrowheads="1"/>
            </p:cNvSpPr>
            <p:nvPr/>
          </p:nvSpPr>
          <p:spPr bwMode="auto">
            <a:xfrm>
              <a:off x="1794" y="2313"/>
              <a:ext cx="263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b="1">
                  <a:latin typeface="Garamond" pitchFamily="18" charset="0"/>
                </a:rPr>
                <a:t>Y</a:t>
              </a:r>
            </a:p>
          </p:txBody>
        </p:sp>
        <p:sp>
          <p:nvSpPr>
            <p:cNvPr id="286741" name="Line 21"/>
            <p:cNvSpPr>
              <a:spLocks noChangeShapeType="1"/>
            </p:cNvSpPr>
            <p:nvPr/>
          </p:nvSpPr>
          <p:spPr bwMode="auto">
            <a:xfrm>
              <a:off x="1056" y="2478"/>
              <a:ext cx="72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b="1">
                <a:latin typeface="Garamond" pitchFamily="18" charset="0"/>
              </a:endParaRPr>
            </a:p>
          </p:txBody>
        </p:sp>
        <p:sp>
          <p:nvSpPr>
            <p:cNvPr id="286742" name="Text Box 22"/>
            <p:cNvSpPr txBox="1">
              <a:spLocks noChangeArrowheads="1"/>
            </p:cNvSpPr>
            <p:nvPr/>
          </p:nvSpPr>
          <p:spPr bwMode="auto">
            <a:xfrm>
              <a:off x="2652" y="2304"/>
              <a:ext cx="1578" cy="29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 b="1" dirty="0">
                  <a:latin typeface="Garamond" pitchFamily="18" charset="0"/>
                </a:rPr>
                <a:t>( X is </a:t>
              </a:r>
              <a:r>
                <a:rPr lang="en-US" sz="2400" b="1" dirty="0">
                  <a:solidFill>
                    <a:srgbClr val="00FF00"/>
                  </a:solidFill>
                  <a:latin typeface="Garamond" pitchFamily="18" charset="0"/>
                </a:rPr>
                <a:t>dense</a:t>
              </a:r>
              <a:r>
                <a:rPr lang="en-US" sz="2400" b="1" dirty="0">
                  <a:latin typeface="Garamond" pitchFamily="18" charset="0"/>
                </a:rPr>
                <a:t> in Y )</a:t>
              </a:r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1204913" y="4572000"/>
            <a:ext cx="6518275" cy="533400"/>
            <a:chOff x="759" y="2640"/>
            <a:chExt cx="4106" cy="336"/>
          </a:xfrm>
        </p:grpSpPr>
        <p:sp>
          <p:nvSpPr>
            <p:cNvPr id="286743" name="Text Box 23"/>
            <p:cNvSpPr txBox="1">
              <a:spLocks noChangeArrowheads="1"/>
            </p:cNvSpPr>
            <p:nvPr/>
          </p:nvSpPr>
          <p:spPr bwMode="auto">
            <a:xfrm>
              <a:off x="759" y="2645"/>
              <a:ext cx="274" cy="33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b="1">
                  <a:latin typeface="Garamond" pitchFamily="18" charset="0"/>
                </a:rPr>
                <a:t>X</a:t>
              </a:r>
            </a:p>
          </p:txBody>
        </p:sp>
        <p:sp>
          <p:nvSpPr>
            <p:cNvPr id="286744" name="Text Box 24"/>
            <p:cNvSpPr txBox="1">
              <a:spLocks noChangeArrowheads="1"/>
            </p:cNvSpPr>
            <p:nvPr/>
          </p:nvSpPr>
          <p:spPr bwMode="auto">
            <a:xfrm>
              <a:off x="1795" y="2649"/>
              <a:ext cx="263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b="1">
                  <a:latin typeface="Garamond" pitchFamily="18" charset="0"/>
                </a:rPr>
                <a:t>Y</a:t>
              </a:r>
            </a:p>
          </p:txBody>
        </p:sp>
        <p:sp>
          <p:nvSpPr>
            <p:cNvPr id="286745" name="Line 25"/>
            <p:cNvSpPr>
              <a:spLocks noChangeShapeType="1"/>
            </p:cNvSpPr>
            <p:nvPr/>
          </p:nvSpPr>
          <p:spPr bwMode="auto">
            <a:xfrm>
              <a:off x="1057" y="2814"/>
              <a:ext cx="72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 b="1">
                <a:latin typeface="Garamond" pitchFamily="18" charset="0"/>
              </a:endParaRPr>
            </a:p>
          </p:txBody>
        </p:sp>
        <p:sp>
          <p:nvSpPr>
            <p:cNvPr id="286746" name="Text Box 26"/>
            <p:cNvSpPr txBox="1">
              <a:spLocks noChangeArrowheads="1"/>
            </p:cNvSpPr>
            <p:nvPr/>
          </p:nvSpPr>
          <p:spPr bwMode="auto">
            <a:xfrm>
              <a:off x="2653" y="2640"/>
              <a:ext cx="2212" cy="29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 b="1" dirty="0">
                  <a:latin typeface="Garamond" pitchFamily="18" charset="0"/>
                </a:rPr>
                <a:t>( X,Y are </a:t>
              </a:r>
              <a:r>
                <a:rPr lang="en-US" sz="2400" b="1" u="sng" dirty="0">
                  <a:latin typeface="Garamond" pitchFamily="18" charset="0"/>
                </a:rPr>
                <a:t>mutually</a:t>
              </a:r>
              <a:r>
                <a:rPr lang="en-US" sz="2400" b="1" dirty="0">
                  <a:latin typeface="Garamond" pitchFamily="18" charset="0"/>
                </a:rPr>
                <a:t> </a:t>
              </a:r>
              <a:r>
                <a:rPr lang="en-US" sz="2400" b="1" dirty="0">
                  <a:solidFill>
                    <a:srgbClr val="00FF00"/>
                  </a:solidFill>
                  <a:latin typeface="Garamond" pitchFamily="18" charset="0"/>
                </a:rPr>
                <a:t>dense</a:t>
              </a:r>
              <a:r>
                <a:rPr lang="en-US" sz="2400" b="1" dirty="0">
                  <a:latin typeface="Garamond" pitchFamily="18" charset="0"/>
                </a:rPr>
                <a:t>)</a:t>
              </a:r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1195388" y="5334000"/>
            <a:ext cx="7194550" cy="533400"/>
            <a:chOff x="753" y="3360"/>
            <a:chExt cx="4532" cy="336"/>
          </a:xfrm>
        </p:grpSpPr>
        <p:sp>
          <p:nvSpPr>
            <p:cNvPr id="286755" name="Text Box 35"/>
            <p:cNvSpPr txBox="1">
              <a:spLocks noChangeArrowheads="1"/>
            </p:cNvSpPr>
            <p:nvPr/>
          </p:nvSpPr>
          <p:spPr bwMode="auto">
            <a:xfrm>
              <a:off x="2647" y="3360"/>
              <a:ext cx="2638" cy="29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 b="1" dirty="0">
                  <a:latin typeface="Garamond" pitchFamily="18" charset="0"/>
                </a:rPr>
                <a:t>( X,Y comp. indistinguishable)</a:t>
              </a:r>
            </a:p>
          </p:txBody>
        </p:sp>
        <p:grpSp>
          <p:nvGrpSpPr>
            <p:cNvPr id="7" name="Group 38"/>
            <p:cNvGrpSpPr>
              <a:grpSpLocks/>
            </p:cNvGrpSpPr>
            <p:nvPr/>
          </p:nvGrpSpPr>
          <p:grpSpPr bwMode="auto">
            <a:xfrm>
              <a:off x="753" y="3365"/>
              <a:ext cx="854" cy="331"/>
              <a:chOff x="753" y="3365"/>
              <a:chExt cx="854" cy="331"/>
            </a:xfrm>
          </p:grpSpPr>
          <p:sp>
            <p:nvSpPr>
              <p:cNvPr id="286752" name="Text Box 32"/>
              <p:cNvSpPr txBox="1">
                <a:spLocks noChangeArrowheads="1"/>
              </p:cNvSpPr>
              <p:nvPr/>
            </p:nvSpPr>
            <p:spPr bwMode="auto">
              <a:xfrm>
                <a:off x="753" y="3365"/>
                <a:ext cx="274" cy="330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2800" b="1">
                    <a:latin typeface="Garamond" pitchFamily="18" charset="0"/>
                  </a:rPr>
                  <a:t>X</a:t>
                </a:r>
              </a:p>
            </p:txBody>
          </p:sp>
          <p:sp>
            <p:nvSpPr>
              <p:cNvPr id="286753" name="Text Box 33"/>
              <p:cNvSpPr txBox="1">
                <a:spLocks noChangeArrowheads="1"/>
              </p:cNvSpPr>
              <p:nvPr/>
            </p:nvSpPr>
            <p:spPr bwMode="auto">
              <a:xfrm>
                <a:off x="1344" y="3369"/>
                <a:ext cx="263" cy="327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2800" b="1">
                    <a:latin typeface="Garamond" pitchFamily="18" charset="0"/>
                  </a:rPr>
                  <a:t>Y</a:t>
                </a:r>
              </a:p>
            </p:txBody>
          </p:sp>
          <p:graphicFrame>
            <p:nvGraphicFramePr>
              <p:cNvPr id="286756" name="Object 36"/>
              <p:cNvGraphicFramePr>
                <a:graphicFrameLocks noChangeAspect="1"/>
              </p:cNvGraphicFramePr>
              <p:nvPr/>
            </p:nvGraphicFramePr>
            <p:xfrm>
              <a:off x="960" y="3378"/>
              <a:ext cx="609" cy="288"/>
            </p:xfrm>
            <a:graphic>
              <a:graphicData uri="http://schemas.openxmlformats.org/presentationml/2006/ole">
                <p:oleObj spid="_x0000_s15362" name="Equation" r:id="rId5" imgW="126720" imgH="126720" progId="Equation.DSMT4">
                  <p:embed/>
                </p:oleObj>
              </a:graphicData>
            </a:graphic>
          </p:graphicFrame>
        </p:grpSp>
      </p:grp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Garamond" pitchFamily="18" charset="0"/>
              </a:rPr>
              <a:t>The Dense Model Theorem</a:t>
            </a:r>
            <a:br>
              <a:rPr lang="en-US" b="1" dirty="0" smtClean="0">
                <a:latin typeface="Garamond" pitchFamily="18" charset="0"/>
              </a:rPr>
            </a:br>
            <a:r>
              <a:rPr lang="en-US" sz="2800" b="1" dirty="0" smtClean="0">
                <a:latin typeface="Garamond" pitchFamily="18" charset="0"/>
              </a:rPr>
              <a:t>[RTTV’08]</a:t>
            </a:r>
            <a:endParaRPr lang="en-US" b="1" dirty="0">
              <a:latin typeface="Garamond" pitchFamily="18" charset="0"/>
            </a:endParaRP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2971800" y="2370136"/>
            <a:ext cx="2813263" cy="530224"/>
            <a:chOff x="758" y="1445"/>
            <a:chExt cx="1286" cy="334"/>
          </a:xfrm>
        </p:grpSpPr>
        <p:sp>
          <p:nvSpPr>
            <p:cNvPr id="289796" name="Text Box 4"/>
            <p:cNvSpPr txBox="1">
              <a:spLocks noChangeArrowheads="1"/>
            </p:cNvSpPr>
            <p:nvPr/>
          </p:nvSpPr>
          <p:spPr bwMode="auto">
            <a:xfrm>
              <a:off x="758" y="1445"/>
              <a:ext cx="250" cy="33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b="1">
                  <a:latin typeface="Garamond" pitchFamily="18" charset="0"/>
                </a:rPr>
                <a:t>X</a:t>
              </a:r>
              <a:r>
                <a:rPr lang="en-US" sz="2800" b="1" baseline="-25000">
                  <a:latin typeface="Garamond" pitchFamily="18" charset="0"/>
                </a:rPr>
                <a:t>1</a:t>
              </a:r>
            </a:p>
          </p:txBody>
        </p:sp>
        <p:sp>
          <p:nvSpPr>
            <p:cNvPr id="289797" name="Text Box 5"/>
            <p:cNvSpPr txBox="1">
              <a:spLocks noChangeArrowheads="1"/>
            </p:cNvSpPr>
            <p:nvPr/>
          </p:nvSpPr>
          <p:spPr bwMode="auto">
            <a:xfrm>
              <a:off x="1794" y="1449"/>
              <a:ext cx="250" cy="33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b="1">
                  <a:latin typeface="Garamond" pitchFamily="18" charset="0"/>
                </a:rPr>
                <a:t>X</a:t>
              </a:r>
              <a:r>
                <a:rPr lang="en-US" sz="2800" b="1" baseline="-25000">
                  <a:latin typeface="Garamond" pitchFamily="18" charset="0"/>
                </a:rPr>
                <a:t>2</a:t>
              </a:r>
            </a:p>
          </p:txBody>
        </p:sp>
        <p:sp>
          <p:nvSpPr>
            <p:cNvPr id="289798" name="Line 6"/>
            <p:cNvSpPr>
              <a:spLocks noChangeShapeType="1"/>
            </p:cNvSpPr>
            <p:nvPr/>
          </p:nvSpPr>
          <p:spPr bwMode="auto">
            <a:xfrm>
              <a:off x="1056" y="1614"/>
              <a:ext cx="72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b="1">
                <a:latin typeface="Garamond" pitchFamily="18" charset="0"/>
              </a:endParaRPr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2971800" y="2819400"/>
            <a:ext cx="2286000" cy="2043113"/>
            <a:chOff x="1872" y="1776"/>
            <a:chExt cx="1440" cy="1287"/>
          </a:xfrm>
        </p:grpSpPr>
        <p:sp>
          <p:nvSpPr>
            <p:cNvPr id="289812" name="Text Box 20"/>
            <p:cNvSpPr txBox="1">
              <a:spLocks noChangeArrowheads="1"/>
            </p:cNvSpPr>
            <p:nvPr/>
          </p:nvSpPr>
          <p:spPr bwMode="auto">
            <a:xfrm>
              <a:off x="1872" y="2736"/>
              <a:ext cx="263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b="1">
                  <a:latin typeface="Garamond" pitchFamily="18" charset="0"/>
                </a:rPr>
                <a:t>Y</a:t>
              </a:r>
            </a:p>
          </p:txBody>
        </p:sp>
        <p:sp>
          <p:nvSpPr>
            <p:cNvPr id="289822" name="Line 30"/>
            <p:cNvSpPr>
              <a:spLocks noChangeShapeType="1"/>
            </p:cNvSpPr>
            <p:nvPr/>
          </p:nvSpPr>
          <p:spPr bwMode="auto">
            <a:xfrm flipV="1">
              <a:off x="2112" y="1776"/>
              <a:ext cx="1200" cy="115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spAutoFit/>
            </a:bodyPr>
            <a:lstStyle/>
            <a:p>
              <a:endParaRPr lang="en-US" b="1">
                <a:latin typeface="Garamond" pitchFamily="18" charset="0"/>
              </a:endParaRPr>
            </a:p>
          </p:txBody>
        </p:sp>
      </p:grpSp>
      <p:pic>
        <p:nvPicPr>
          <p:cNvPr id="289825" name="Picture 33" descr="Pictur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1675607" y="3961606"/>
            <a:ext cx="2946400" cy="712787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33400" y="5072777"/>
            <a:ext cx="8153400" cy="1328023"/>
          </a:xfrm>
          <a:prstGeom prst="roundRect">
            <a:avLst/>
          </a:prstGeom>
          <a:solidFill>
            <a:srgbClr val="0F490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Garamond" pitchFamily="18" charset="0"/>
              </a:rPr>
              <a:t>Thm</a:t>
            </a:r>
            <a:r>
              <a:rPr lang="en-US" sz="2400" b="1" dirty="0" smtClean="0">
                <a:latin typeface="Garamond" pitchFamily="18" charset="0"/>
              </a:rPr>
              <a:t> : If </a:t>
            </a:r>
            <a:r>
              <a:rPr lang="en-US" sz="2400" b="1" i="1" dirty="0" smtClean="0">
                <a:latin typeface="Garamond" pitchFamily="18" charset="0"/>
              </a:rPr>
              <a:t>X</a:t>
            </a:r>
            <a:r>
              <a:rPr lang="en-US" sz="2400" b="1" baseline="-25000" dirty="0" smtClean="0">
                <a:latin typeface="Garamond" pitchFamily="18" charset="0"/>
              </a:rPr>
              <a:t>1</a:t>
            </a:r>
            <a:r>
              <a:rPr lang="en-US" sz="2400" b="1" dirty="0" smtClean="0">
                <a:latin typeface="Garamond" pitchFamily="18" charset="0"/>
              </a:rPr>
              <a:t> is </a:t>
            </a:r>
            <a:r>
              <a:rPr lang="en-US" sz="2400" b="1" dirty="0" err="1" smtClean="0">
                <a:latin typeface="Garamond" pitchFamily="18" charset="0"/>
              </a:rPr>
              <a:t>pseudodense</a:t>
            </a:r>
            <a:r>
              <a:rPr lang="en-US" sz="2400" b="1" dirty="0" smtClean="0">
                <a:latin typeface="Garamond" pitchFamily="18" charset="0"/>
              </a:rPr>
              <a:t> in </a:t>
            </a:r>
            <a:r>
              <a:rPr lang="en-US" sz="2400" b="1" i="1" dirty="0" smtClean="0">
                <a:latin typeface="Garamond" pitchFamily="18" charset="0"/>
              </a:rPr>
              <a:t>X</a:t>
            </a:r>
            <a:r>
              <a:rPr lang="en-US" sz="2400" b="1" baseline="-25000" dirty="0" smtClean="0">
                <a:latin typeface="Garamond" pitchFamily="18" charset="0"/>
              </a:rPr>
              <a:t>2</a:t>
            </a:r>
            <a:r>
              <a:rPr lang="en-US" sz="2400" b="1" dirty="0" smtClean="0">
                <a:latin typeface="Garamond" pitchFamily="18" charset="0"/>
              </a:rPr>
              <a:t>, there exists a model </a:t>
            </a:r>
            <a:r>
              <a:rPr lang="en-US" sz="2400" b="1" i="1" dirty="0" smtClean="0">
                <a:latin typeface="Garamond" pitchFamily="18" charset="0"/>
              </a:rPr>
              <a:t>Y</a:t>
            </a:r>
            <a:r>
              <a:rPr lang="en-US" sz="2400" b="1" dirty="0" smtClean="0">
                <a:latin typeface="Garamond" pitchFamily="18" charset="0"/>
              </a:rPr>
              <a:t> (truly) dense in </a:t>
            </a:r>
            <a:r>
              <a:rPr lang="en-US" sz="2400" b="1" i="1" dirty="0" smtClean="0">
                <a:latin typeface="Garamond" pitchFamily="18" charset="0"/>
              </a:rPr>
              <a:t>X</a:t>
            </a:r>
            <a:r>
              <a:rPr lang="en-US" sz="2400" b="1" baseline="-25000" dirty="0" smtClean="0">
                <a:latin typeface="Garamond" pitchFamily="18" charset="0"/>
              </a:rPr>
              <a:t>2</a:t>
            </a:r>
            <a:r>
              <a:rPr lang="en-US" sz="2400" b="1" dirty="0" smtClean="0">
                <a:latin typeface="Garamond" pitchFamily="18" charset="0"/>
              </a:rPr>
              <a:t> such that </a:t>
            </a:r>
            <a:r>
              <a:rPr lang="en-US" sz="2400" b="1" i="1" dirty="0" smtClean="0">
                <a:latin typeface="Garamond" pitchFamily="18" charset="0"/>
              </a:rPr>
              <a:t>X</a:t>
            </a:r>
            <a:r>
              <a:rPr lang="en-US" sz="2400" b="1" baseline="-25000" dirty="0" smtClean="0">
                <a:latin typeface="Garamond" pitchFamily="18" charset="0"/>
              </a:rPr>
              <a:t>1</a:t>
            </a:r>
            <a:r>
              <a:rPr lang="en-US" sz="2400" b="1" dirty="0" smtClean="0">
                <a:latin typeface="Garamond" pitchFamily="18" charset="0"/>
              </a:rPr>
              <a:t> is computationally indistinguishable from </a:t>
            </a:r>
            <a:r>
              <a:rPr lang="en-US" sz="2400" b="1" i="1" dirty="0" smtClean="0">
                <a:latin typeface="Garamond" pitchFamily="18" charset="0"/>
              </a:rPr>
              <a:t>Y</a:t>
            </a:r>
            <a:r>
              <a:rPr lang="en-US" sz="2400" b="1" dirty="0" smtClean="0">
                <a:latin typeface="Garamond" pitchFamily="18" charset="0"/>
              </a:rPr>
              <a:t>.</a:t>
            </a:r>
            <a:endParaRPr lang="en-US" sz="2400" b="1" dirty="0">
              <a:latin typeface="Garamond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3048001" y="2141536"/>
            <a:ext cx="2814638" cy="530224"/>
            <a:chOff x="1920" y="1349"/>
            <a:chExt cx="1773" cy="334"/>
          </a:xfrm>
        </p:grpSpPr>
        <p:sp>
          <p:nvSpPr>
            <p:cNvPr id="271370" name="Text Box 10"/>
            <p:cNvSpPr txBox="1">
              <a:spLocks noChangeArrowheads="1"/>
            </p:cNvSpPr>
            <p:nvPr/>
          </p:nvSpPr>
          <p:spPr bwMode="auto">
            <a:xfrm>
              <a:off x="1920" y="1349"/>
              <a:ext cx="345" cy="33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b="1">
                  <a:latin typeface="Garamond" pitchFamily="18" charset="0"/>
                </a:rPr>
                <a:t>X</a:t>
              </a:r>
              <a:r>
                <a:rPr lang="en-US" sz="2800" b="1" baseline="-25000">
                  <a:latin typeface="Garamond" pitchFamily="18" charset="0"/>
                </a:rPr>
                <a:t>1</a:t>
              </a:r>
            </a:p>
          </p:txBody>
        </p:sp>
        <p:sp>
          <p:nvSpPr>
            <p:cNvPr id="271371" name="Text Box 11"/>
            <p:cNvSpPr txBox="1">
              <a:spLocks noChangeArrowheads="1"/>
            </p:cNvSpPr>
            <p:nvPr/>
          </p:nvSpPr>
          <p:spPr bwMode="auto">
            <a:xfrm>
              <a:off x="3348" y="1353"/>
              <a:ext cx="345" cy="33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b="1">
                  <a:latin typeface="Garamond" pitchFamily="18" charset="0"/>
                </a:rPr>
                <a:t>X</a:t>
              </a:r>
              <a:r>
                <a:rPr lang="en-US" sz="2800" b="1" baseline="-25000">
                  <a:latin typeface="Garamond" pitchFamily="18" charset="0"/>
                </a:rPr>
                <a:t>2</a:t>
              </a:r>
            </a:p>
          </p:txBody>
        </p:sp>
      </p:grp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3657600" y="2409825"/>
            <a:ext cx="1574800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 b="1">
              <a:latin typeface="Garamond" pitchFamily="18" charset="0"/>
            </a:endParaRP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7324731" y="2011364"/>
            <a:ext cx="1143001" cy="735013"/>
            <a:chOff x="4614" y="1075"/>
            <a:chExt cx="720" cy="463"/>
          </a:xfrm>
        </p:grpSpPr>
        <p:sp>
          <p:nvSpPr>
            <p:cNvPr id="271374" name="Text Box 14"/>
            <p:cNvSpPr txBox="1">
              <a:spLocks noChangeArrowheads="1"/>
            </p:cNvSpPr>
            <p:nvPr/>
          </p:nvSpPr>
          <p:spPr bwMode="auto">
            <a:xfrm>
              <a:off x="4614" y="1075"/>
              <a:ext cx="706" cy="233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 dirty="0" smtClean="0">
                  <a:latin typeface="Garamond" pitchFamily="18" charset="0"/>
                </a:rPr>
                <a:t>X</a:t>
              </a:r>
              <a:r>
                <a:rPr lang="en-US" b="1" baseline="-25000" dirty="0" smtClean="0">
                  <a:latin typeface="Garamond" pitchFamily="18" charset="0"/>
                </a:rPr>
                <a:t>1</a:t>
              </a:r>
              <a:r>
                <a:rPr lang="en-US" b="1" dirty="0" smtClean="0">
                  <a:latin typeface="Garamond" pitchFamily="18" charset="0"/>
                </a:rPr>
                <a:t>=K(D</a:t>
              </a:r>
              <a:r>
                <a:rPr lang="en-US" b="1" baseline="-25000" dirty="0" smtClean="0">
                  <a:latin typeface="Garamond" pitchFamily="18" charset="0"/>
                </a:rPr>
                <a:t>1</a:t>
              </a:r>
              <a:r>
                <a:rPr lang="en-US" b="1" dirty="0">
                  <a:latin typeface="Garamond" pitchFamily="18" charset="0"/>
                </a:rPr>
                <a:t>)</a:t>
              </a:r>
              <a:endParaRPr lang="en-US" b="1" baseline="-25000" dirty="0">
                <a:latin typeface="Garamond" pitchFamily="18" charset="0"/>
              </a:endParaRPr>
            </a:p>
          </p:txBody>
        </p:sp>
        <p:sp>
          <p:nvSpPr>
            <p:cNvPr id="271375" name="Text Box 15"/>
            <p:cNvSpPr txBox="1">
              <a:spLocks noChangeArrowheads="1"/>
            </p:cNvSpPr>
            <p:nvPr/>
          </p:nvSpPr>
          <p:spPr bwMode="auto">
            <a:xfrm>
              <a:off x="4614" y="1305"/>
              <a:ext cx="720" cy="233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 dirty="0" smtClean="0">
                  <a:latin typeface="Garamond" pitchFamily="18" charset="0"/>
                </a:rPr>
                <a:t>X</a:t>
              </a:r>
              <a:r>
                <a:rPr lang="en-US" b="1" baseline="-25000" dirty="0" smtClean="0">
                  <a:latin typeface="Garamond" pitchFamily="18" charset="0"/>
                </a:rPr>
                <a:t>2</a:t>
              </a:r>
              <a:r>
                <a:rPr lang="en-US" b="1" dirty="0" smtClean="0">
                  <a:latin typeface="Garamond" pitchFamily="18" charset="0"/>
                </a:rPr>
                <a:t>=K(D</a:t>
              </a:r>
              <a:r>
                <a:rPr lang="en-US" b="1" baseline="-25000" dirty="0" smtClean="0">
                  <a:latin typeface="Garamond" pitchFamily="18" charset="0"/>
                </a:rPr>
                <a:t>2</a:t>
              </a:r>
              <a:r>
                <a:rPr lang="en-US" b="1" dirty="0">
                  <a:latin typeface="Garamond" pitchFamily="18" charset="0"/>
                </a:rPr>
                <a:t>)</a:t>
              </a:r>
              <a:endParaRPr lang="en-US" b="1" baseline="-25000" dirty="0">
                <a:latin typeface="Garamond" pitchFamily="18" charset="0"/>
              </a:endParaRPr>
            </a:p>
          </p:txBody>
        </p:sp>
      </p:grpSp>
      <p:sp>
        <p:nvSpPr>
          <p:cNvPr id="271376" name="Text Box 16"/>
          <p:cNvSpPr txBox="1">
            <a:spLocks noChangeArrowheads="1"/>
          </p:cNvSpPr>
          <p:nvPr/>
        </p:nvSpPr>
        <p:spPr bwMode="auto">
          <a:xfrm>
            <a:off x="381000" y="2238375"/>
            <a:ext cx="1374094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rgbClr val="FFFF00"/>
                </a:solidFill>
                <a:latin typeface="Garamond" pitchFamily="18" charset="0"/>
              </a:rPr>
              <a:t>(IND-CDP)</a:t>
            </a:r>
          </a:p>
        </p:txBody>
      </p:sp>
      <p:sp>
        <p:nvSpPr>
          <p:cNvPr id="271377" name="Text Box 17"/>
          <p:cNvSpPr txBox="1">
            <a:spLocks noChangeArrowheads="1"/>
          </p:cNvSpPr>
          <p:nvPr/>
        </p:nvSpPr>
        <p:spPr bwMode="auto">
          <a:xfrm>
            <a:off x="3048000" y="5334000"/>
            <a:ext cx="532518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>
                <a:latin typeface="Garamond" pitchFamily="18" charset="0"/>
              </a:rPr>
              <a:t>Y</a:t>
            </a:r>
            <a:r>
              <a:rPr lang="en-US" sz="2800" b="1" baseline="-25000">
                <a:latin typeface="Garamond" pitchFamily="18" charset="0"/>
              </a:rPr>
              <a:t>1</a:t>
            </a:r>
          </a:p>
        </p:txBody>
      </p:sp>
      <p:sp>
        <p:nvSpPr>
          <p:cNvPr id="271378" name="Text Box 18"/>
          <p:cNvSpPr txBox="1">
            <a:spLocks noChangeArrowheads="1"/>
          </p:cNvSpPr>
          <p:nvPr/>
        </p:nvSpPr>
        <p:spPr bwMode="auto">
          <a:xfrm>
            <a:off x="5314950" y="5340350"/>
            <a:ext cx="530225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>
                <a:latin typeface="Garamond" pitchFamily="18" charset="0"/>
              </a:rPr>
              <a:t>Y</a:t>
            </a:r>
            <a:r>
              <a:rPr lang="en-US" sz="2800" b="1" baseline="-25000">
                <a:latin typeface="Garamond" pitchFamily="18" charset="0"/>
              </a:rPr>
              <a:t>2</a:t>
            </a:r>
          </a:p>
        </p:txBody>
      </p:sp>
      <p:sp>
        <p:nvSpPr>
          <p:cNvPr id="271379" name="Line 19"/>
          <p:cNvSpPr>
            <a:spLocks noChangeShapeType="1"/>
          </p:cNvSpPr>
          <p:nvPr/>
        </p:nvSpPr>
        <p:spPr bwMode="auto">
          <a:xfrm>
            <a:off x="3657600" y="5602288"/>
            <a:ext cx="157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 b="1">
              <a:latin typeface="Garamond" pitchFamily="18" charset="0"/>
            </a:endParaRPr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7315200" y="3962400"/>
            <a:ext cx="1190625" cy="735013"/>
            <a:chOff x="4617" y="2784"/>
            <a:chExt cx="750" cy="463"/>
          </a:xfrm>
        </p:grpSpPr>
        <p:sp>
          <p:nvSpPr>
            <p:cNvPr id="271380" name="Text Box 20"/>
            <p:cNvSpPr txBox="1">
              <a:spLocks noChangeArrowheads="1"/>
            </p:cNvSpPr>
            <p:nvPr/>
          </p:nvSpPr>
          <p:spPr bwMode="auto">
            <a:xfrm>
              <a:off x="4617" y="2784"/>
              <a:ext cx="736" cy="233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 dirty="0">
                  <a:latin typeface="Garamond" pitchFamily="18" charset="0"/>
                </a:rPr>
                <a:t>Y</a:t>
              </a:r>
              <a:r>
                <a:rPr lang="en-US" b="1" baseline="-25000" dirty="0">
                  <a:latin typeface="Garamond" pitchFamily="18" charset="0"/>
                </a:rPr>
                <a:t>1</a:t>
              </a:r>
              <a:r>
                <a:rPr lang="en-US" b="1" dirty="0">
                  <a:latin typeface="Garamond" pitchFamily="18" charset="0"/>
                </a:rPr>
                <a:t>=M(D</a:t>
              </a:r>
              <a:r>
                <a:rPr lang="en-US" b="1" baseline="-25000" dirty="0">
                  <a:latin typeface="Garamond" pitchFamily="18" charset="0"/>
                </a:rPr>
                <a:t>1</a:t>
              </a:r>
              <a:r>
                <a:rPr lang="en-US" b="1" dirty="0">
                  <a:latin typeface="Garamond" pitchFamily="18" charset="0"/>
                </a:rPr>
                <a:t>)</a:t>
              </a:r>
              <a:endParaRPr lang="en-US" b="1" baseline="-25000" dirty="0">
                <a:latin typeface="Garamond" pitchFamily="18" charset="0"/>
              </a:endParaRPr>
            </a:p>
          </p:txBody>
        </p:sp>
        <p:sp>
          <p:nvSpPr>
            <p:cNvPr id="271381" name="Text Box 21"/>
            <p:cNvSpPr txBox="1">
              <a:spLocks noChangeArrowheads="1"/>
            </p:cNvSpPr>
            <p:nvPr/>
          </p:nvSpPr>
          <p:spPr bwMode="auto">
            <a:xfrm>
              <a:off x="4617" y="3014"/>
              <a:ext cx="750" cy="233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>
                  <a:latin typeface="Garamond" pitchFamily="18" charset="0"/>
                </a:rPr>
                <a:t>Y</a:t>
              </a:r>
              <a:r>
                <a:rPr lang="en-US" b="1" baseline="-25000">
                  <a:latin typeface="Garamond" pitchFamily="18" charset="0"/>
                </a:rPr>
                <a:t>2</a:t>
              </a:r>
              <a:r>
                <a:rPr lang="en-US" b="1">
                  <a:latin typeface="Garamond" pitchFamily="18" charset="0"/>
                </a:rPr>
                <a:t>=M(D</a:t>
              </a:r>
              <a:r>
                <a:rPr lang="en-US" b="1" baseline="-25000">
                  <a:latin typeface="Garamond" pitchFamily="18" charset="0"/>
                </a:rPr>
                <a:t>2</a:t>
              </a:r>
              <a:r>
                <a:rPr lang="en-US" b="1">
                  <a:latin typeface="Garamond" pitchFamily="18" charset="0"/>
                </a:rPr>
                <a:t>)</a:t>
              </a:r>
              <a:endParaRPr lang="en-US" b="1" baseline="-25000">
                <a:latin typeface="Garamond" pitchFamily="18" charset="0"/>
              </a:endParaRPr>
            </a:p>
          </p:txBody>
        </p:sp>
      </p:grpSp>
      <p:pic>
        <p:nvPicPr>
          <p:cNvPr id="271382" name="Picture 22" descr="Picture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1751807" y="5333206"/>
            <a:ext cx="2946400" cy="712787"/>
          </a:xfrm>
          <a:prstGeom prst="rect">
            <a:avLst/>
          </a:prstGeom>
          <a:noFill/>
        </p:spPr>
      </p:pic>
      <p:pic>
        <p:nvPicPr>
          <p:cNvPr id="271383" name="Picture 23" descr="Picture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4064794" y="5333206"/>
            <a:ext cx="2946400" cy="712788"/>
          </a:xfrm>
          <a:prstGeom prst="rect">
            <a:avLst/>
          </a:prstGeom>
          <a:noFill/>
        </p:spPr>
      </p:pic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3046414" y="4122735"/>
            <a:ext cx="2814638" cy="530224"/>
            <a:chOff x="1919" y="2357"/>
            <a:chExt cx="1773" cy="334"/>
          </a:xfrm>
        </p:grpSpPr>
        <p:sp>
          <p:nvSpPr>
            <p:cNvPr id="271390" name="Text Box 30"/>
            <p:cNvSpPr txBox="1">
              <a:spLocks noChangeArrowheads="1"/>
            </p:cNvSpPr>
            <p:nvPr/>
          </p:nvSpPr>
          <p:spPr bwMode="auto">
            <a:xfrm>
              <a:off x="1919" y="2357"/>
              <a:ext cx="345" cy="33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b="1">
                  <a:latin typeface="Garamond" pitchFamily="18" charset="0"/>
                </a:rPr>
                <a:t>X</a:t>
              </a:r>
              <a:r>
                <a:rPr lang="en-US" sz="2800" b="1" baseline="-25000">
                  <a:latin typeface="Garamond" pitchFamily="18" charset="0"/>
                </a:rPr>
                <a:t>1</a:t>
              </a:r>
            </a:p>
          </p:txBody>
        </p:sp>
        <p:sp>
          <p:nvSpPr>
            <p:cNvPr id="271391" name="Text Box 31"/>
            <p:cNvSpPr txBox="1">
              <a:spLocks noChangeArrowheads="1"/>
            </p:cNvSpPr>
            <p:nvPr/>
          </p:nvSpPr>
          <p:spPr bwMode="auto">
            <a:xfrm>
              <a:off x="3347" y="2361"/>
              <a:ext cx="345" cy="33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b="1">
                  <a:latin typeface="Garamond" pitchFamily="18" charset="0"/>
                </a:rPr>
                <a:t>X</a:t>
              </a:r>
              <a:r>
                <a:rPr lang="en-US" sz="2800" b="1" baseline="-25000">
                  <a:latin typeface="Garamond" pitchFamily="18" charset="0"/>
                </a:rPr>
                <a:t>2</a:t>
              </a:r>
            </a:p>
          </p:txBody>
        </p:sp>
      </p:grp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685800" y="3043238"/>
            <a:ext cx="4032250" cy="919162"/>
            <a:chOff x="432" y="1776"/>
            <a:chExt cx="2540" cy="579"/>
          </a:xfrm>
        </p:grpSpPr>
        <p:pic>
          <p:nvPicPr>
            <p:cNvPr id="271404" name="Picture 44" descr="Picture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32" y="1776"/>
              <a:ext cx="380" cy="552"/>
            </a:xfrm>
            <a:prstGeom prst="rect">
              <a:avLst/>
            </a:prstGeom>
            <a:noFill/>
          </p:spPr>
        </p:pic>
        <p:pic>
          <p:nvPicPr>
            <p:cNvPr id="271405" name="Picture 45" descr="Picture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592" y="1803"/>
              <a:ext cx="380" cy="552"/>
            </a:xfrm>
            <a:prstGeom prst="rect">
              <a:avLst/>
            </a:prstGeom>
            <a:noFill/>
          </p:spPr>
        </p:pic>
      </p:grpSp>
      <p:grpSp>
        <p:nvGrpSpPr>
          <p:cNvPr id="7" name="Group 63"/>
          <p:cNvGrpSpPr>
            <a:grpSpLocks/>
          </p:cNvGrpSpPr>
          <p:nvPr/>
        </p:nvGrpSpPr>
        <p:grpSpPr bwMode="auto">
          <a:xfrm>
            <a:off x="2868613" y="2159000"/>
            <a:ext cx="2389187" cy="2946400"/>
            <a:chOff x="1807" y="1392"/>
            <a:chExt cx="1505" cy="1856"/>
          </a:xfrm>
        </p:grpSpPr>
        <p:grpSp>
          <p:nvGrpSpPr>
            <p:cNvPr id="8" name="Group 61"/>
            <p:cNvGrpSpPr>
              <a:grpSpLocks/>
            </p:cNvGrpSpPr>
            <p:nvPr/>
          </p:nvGrpSpPr>
          <p:grpSpPr bwMode="auto">
            <a:xfrm>
              <a:off x="1920" y="1584"/>
              <a:ext cx="1392" cy="815"/>
              <a:chOff x="1920" y="1584"/>
              <a:chExt cx="1392" cy="815"/>
            </a:xfrm>
          </p:grpSpPr>
          <p:sp>
            <p:nvSpPr>
              <p:cNvPr id="271418" name="Text Box 58"/>
              <p:cNvSpPr txBox="1">
                <a:spLocks noChangeArrowheads="1"/>
              </p:cNvSpPr>
              <p:nvPr/>
            </p:nvSpPr>
            <p:spPr bwMode="auto">
              <a:xfrm>
                <a:off x="1920" y="2069"/>
                <a:ext cx="335" cy="330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2800" b="1">
                    <a:latin typeface="Garamond" pitchFamily="18" charset="0"/>
                  </a:rPr>
                  <a:t>Z</a:t>
                </a:r>
                <a:r>
                  <a:rPr lang="en-US" sz="2800" b="1" baseline="-25000">
                    <a:latin typeface="Garamond" pitchFamily="18" charset="0"/>
                  </a:rPr>
                  <a:t>1</a:t>
                </a:r>
              </a:p>
            </p:txBody>
          </p:sp>
          <p:sp>
            <p:nvSpPr>
              <p:cNvPr id="271420" name="Line 60"/>
              <p:cNvSpPr>
                <a:spLocks noChangeShapeType="1"/>
              </p:cNvSpPr>
              <p:nvPr/>
            </p:nvSpPr>
            <p:spPr bwMode="auto">
              <a:xfrm flipV="1">
                <a:off x="2208" y="1584"/>
                <a:ext cx="1104" cy="57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b="1">
                  <a:latin typeface="Garamond" pitchFamily="18" charset="0"/>
                </a:endParaRPr>
              </a:p>
            </p:txBody>
          </p:sp>
        </p:grpSp>
        <p:pic>
          <p:nvPicPr>
            <p:cNvPr id="271422" name="Picture 62" descr="Picture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5400000">
              <a:off x="1104" y="2095"/>
              <a:ext cx="1856" cy="449"/>
            </a:xfrm>
            <a:prstGeom prst="rect">
              <a:avLst/>
            </a:prstGeom>
            <a:noFill/>
          </p:spPr>
        </p:pic>
      </p:grpSp>
      <p:grpSp>
        <p:nvGrpSpPr>
          <p:cNvPr id="9" name="Group 67"/>
          <p:cNvGrpSpPr>
            <a:grpSpLocks/>
          </p:cNvGrpSpPr>
          <p:nvPr/>
        </p:nvGrpSpPr>
        <p:grpSpPr bwMode="auto">
          <a:xfrm>
            <a:off x="3657600" y="2159000"/>
            <a:ext cx="2238375" cy="2946400"/>
            <a:chOff x="2304" y="1392"/>
            <a:chExt cx="1410" cy="1856"/>
          </a:xfrm>
        </p:grpSpPr>
        <p:grpSp>
          <p:nvGrpSpPr>
            <p:cNvPr id="10" name="Group 65"/>
            <p:cNvGrpSpPr>
              <a:grpSpLocks/>
            </p:cNvGrpSpPr>
            <p:nvPr/>
          </p:nvGrpSpPr>
          <p:grpSpPr bwMode="auto">
            <a:xfrm>
              <a:off x="2304" y="1632"/>
              <a:ext cx="1380" cy="768"/>
              <a:chOff x="2304" y="1632"/>
              <a:chExt cx="1380" cy="768"/>
            </a:xfrm>
          </p:grpSpPr>
          <p:sp>
            <p:nvSpPr>
              <p:cNvPr id="271419" name="Text Box 59"/>
              <p:cNvSpPr txBox="1">
                <a:spLocks noChangeArrowheads="1"/>
              </p:cNvSpPr>
              <p:nvPr/>
            </p:nvSpPr>
            <p:spPr bwMode="auto">
              <a:xfrm>
                <a:off x="3348" y="2073"/>
                <a:ext cx="336" cy="327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2800" b="1">
                    <a:latin typeface="Garamond" pitchFamily="18" charset="0"/>
                  </a:rPr>
                  <a:t>Z</a:t>
                </a:r>
                <a:r>
                  <a:rPr lang="en-US" sz="2800" b="1" baseline="-25000">
                    <a:latin typeface="Garamond" pitchFamily="18" charset="0"/>
                  </a:rPr>
                  <a:t>2</a:t>
                </a:r>
              </a:p>
            </p:txBody>
          </p:sp>
          <p:sp>
            <p:nvSpPr>
              <p:cNvPr id="271424" name="Line 64"/>
              <p:cNvSpPr>
                <a:spLocks noChangeShapeType="1"/>
              </p:cNvSpPr>
              <p:nvPr/>
            </p:nvSpPr>
            <p:spPr bwMode="auto">
              <a:xfrm flipH="1" flipV="1">
                <a:off x="2304" y="1632"/>
                <a:ext cx="1056" cy="52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b="1">
                  <a:latin typeface="Garamond" pitchFamily="18" charset="0"/>
                </a:endParaRPr>
              </a:p>
            </p:txBody>
          </p:sp>
        </p:grpSp>
        <p:pic>
          <p:nvPicPr>
            <p:cNvPr id="271426" name="Picture 66" descr="Picture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5400000">
              <a:off x="2562" y="2095"/>
              <a:ext cx="1856" cy="449"/>
            </a:xfrm>
            <a:prstGeom prst="rect">
              <a:avLst/>
            </a:prstGeom>
            <a:noFill/>
          </p:spPr>
        </p:pic>
      </p:grpSp>
      <p:sp>
        <p:nvSpPr>
          <p:cNvPr id="271428" name="Line 68"/>
          <p:cNvSpPr>
            <a:spLocks noChangeShapeType="1"/>
          </p:cNvSpPr>
          <p:nvPr/>
        </p:nvSpPr>
        <p:spPr bwMode="auto">
          <a:xfrm>
            <a:off x="3581400" y="3521075"/>
            <a:ext cx="157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 b="1">
              <a:latin typeface="Garamond" pitchFamily="18" charset="0"/>
            </a:endParaRPr>
          </a:p>
        </p:txBody>
      </p:sp>
      <p:sp>
        <p:nvSpPr>
          <p:cNvPr id="271429" name="Text Box 69"/>
          <p:cNvSpPr txBox="1">
            <a:spLocks noChangeArrowheads="1"/>
          </p:cNvSpPr>
          <p:nvPr/>
        </p:nvSpPr>
        <p:spPr bwMode="auto">
          <a:xfrm>
            <a:off x="4154488" y="3124200"/>
            <a:ext cx="397866" cy="707886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4000" b="1">
                <a:solidFill>
                  <a:srgbClr val="FF0066"/>
                </a:solidFill>
                <a:latin typeface="Garamond" pitchFamily="18" charset="0"/>
              </a:rPr>
              <a:t>?</a:t>
            </a:r>
          </a:p>
        </p:txBody>
      </p:sp>
      <p:pic>
        <p:nvPicPr>
          <p:cNvPr id="271434" name="Picture 74" descr="Picture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0800000">
            <a:off x="609600" y="2895600"/>
            <a:ext cx="4044950" cy="931863"/>
          </a:xfrm>
          <a:prstGeom prst="rect">
            <a:avLst/>
          </a:prstGeom>
          <a:noFill/>
        </p:spPr>
      </p:pic>
      <p:sp>
        <p:nvSpPr>
          <p:cNvPr id="271435" name="Rectangle 7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>
                <a:latin typeface="Garamond" pitchFamily="18" charset="0"/>
              </a:rPr>
              <a:t>Proof Ideas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 rot="20198507">
            <a:off x="3555748" y="3237891"/>
            <a:ext cx="23291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latin typeface="Garamond" pitchFamily="18" charset="0"/>
              </a:rPr>
              <a:t>Extension of </a:t>
            </a:r>
            <a:r>
              <a:rPr lang="en-US" sz="2000" b="1" smtClean="0">
                <a:solidFill>
                  <a:srgbClr val="FFFF00"/>
                </a:solidFill>
                <a:latin typeface="Garamond" pitchFamily="18" charset="0"/>
              </a:rPr>
              <a:t>DM T</a:t>
            </a:r>
            <a:endParaRPr lang="en-US" sz="2000" b="1" dirty="0">
              <a:solidFill>
                <a:srgbClr val="FFFF00"/>
              </a:solidFill>
              <a:latin typeface="Garamond" pitchFamily="18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914400" y="6172200"/>
            <a:ext cx="7772400" cy="646331"/>
            <a:chOff x="533400" y="5867400"/>
            <a:chExt cx="7772400" cy="646331"/>
          </a:xfrm>
        </p:grpSpPr>
        <p:sp>
          <p:nvSpPr>
            <p:cNvPr id="45" name="TextBox 44"/>
            <p:cNvSpPr txBox="1"/>
            <p:nvPr/>
          </p:nvSpPr>
          <p:spPr>
            <a:xfrm>
              <a:off x="533400" y="5867400"/>
              <a:ext cx="7772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          </a:t>
              </a:r>
              <a:r>
                <a:rPr lang="en-US" dirty="0" smtClean="0">
                  <a:sym typeface="Wingdings" pitchFamily="2" charset="2"/>
                </a:rPr>
                <a:t>Y: </a:t>
              </a:r>
              <a:r>
                <a:rPr lang="en-US" dirty="0" smtClean="0"/>
                <a:t>X </a:t>
              </a:r>
              <a:r>
                <a:rPr lang="en-US" dirty="0" smtClean="0">
                  <a:solidFill>
                    <a:srgbClr val="00FF00"/>
                  </a:solidFill>
                </a:rPr>
                <a:t>dense</a:t>
              </a:r>
              <a:r>
                <a:rPr lang="en-US" dirty="0" smtClean="0"/>
                <a:t> in Y, 		 X          </a:t>
              </a:r>
              <a:r>
                <a:rPr lang="en-US" dirty="0" smtClean="0">
                  <a:sym typeface="Wingdings" pitchFamily="2" charset="2"/>
                </a:rPr>
                <a:t>Y: </a:t>
              </a:r>
              <a:r>
                <a:rPr lang="en-US" dirty="0" smtClean="0"/>
                <a:t>X,Y mutually </a:t>
              </a:r>
              <a:r>
                <a:rPr lang="en-US" dirty="0" smtClean="0">
                  <a:solidFill>
                    <a:srgbClr val="00FF00"/>
                  </a:solidFill>
                </a:rPr>
                <a:t>dense</a:t>
              </a:r>
              <a:r>
                <a:rPr lang="en-US" dirty="0" smtClean="0"/>
                <a:t> </a:t>
              </a:r>
              <a:br>
                <a:rPr lang="en-US" dirty="0" smtClean="0"/>
              </a:br>
              <a:r>
                <a:rPr lang="en-US" dirty="0" smtClean="0"/>
                <a:t>X          Y: X </a:t>
              </a:r>
              <a:r>
                <a:rPr lang="en-US" dirty="0" smtClean="0">
                  <a:solidFill>
                    <a:srgbClr val="FFC000"/>
                  </a:solidFill>
                </a:rPr>
                <a:t>pseudo-dense</a:t>
              </a:r>
              <a:r>
                <a:rPr lang="en-US" dirty="0" smtClean="0"/>
                <a:t> in Y,	 X          Y: X,Y mutually </a:t>
              </a:r>
              <a:r>
                <a:rPr lang="en-US" dirty="0" smtClean="0">
                  <a:solidFill>
                    <a:srgbClr val="FFC000"/>
                  </a:solidFill>
                </a:rPr>
                <a:t>pseudo-dense</a:t>
              </a:r>
              <a:endParaRPr lang="en-US" dirty="0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rot="10800000">
              <a:off x="773017" y="6052851"/>
              <a:ext cx="457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rot="10800000">
              <a:off x="762000" y="6323012"/>
              <a:ext cx="457200" cy="1588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10800000">
              <a:off x="4474686" y="6052851"/>
              <a:ext cx="457200" cy="1588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rot="10800000">
              <a:off x="4473766" y="6323011"/>
              <a:ext cx="457200" cy="1588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533400" y="5867400"/>
              <a:ext cx="74066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Rectangle 50"/>
          <p:cNvSpPr/>
          <p:nvPr/>
        </p:nvSpPr>
        <p:spPr>
          <a:xfrm>
            <a:off x="0" y="6107017"/>
            <a:ext cx="9144000" cy="750983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/>
          <p:cNvGrpSpPr/>
          <p:nvPr/>
        </p:nvGrpSpPr>
        <p:grpSpPr>
          <a:xfrm>
            <a:off x="333375" y="4191000"/>
            <a:ext cx="1556836" cy="393700"/>
            <a:chOff x="333375" y="4191000"/>
            <a:chExt cx="1556836" cy="393700"/>
          </a:xfrm>
        </p:grpSpPr>
        <p:sp>
          <p:nvSpPr>
            <p:cNvPr id="271393" name="Text Box 33"/>
            <p:cNvSpPr txBox="1">
              <a:spLocks noChangeArrowheads="1"/>
            </p:cNvSpPr>
            <p:nvPr/>
          </p:nvSpPr>
          <p:spPr bwMode="auto">
            <a:xfrm>
              <a:off x="333375" y="4191000"/>
              <a:ext cx="1556836" cy="369332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 dirty="0">
                  <a:solidFill>
                    <a:srgbClr val="FFFF00"/>
                  </a:solidFill>
                  <a:latin typeface="Garamond" pitchFamily="18" charset="0"/>
                </a:rPr>
                <a:t>(</a:t>
              </a:r>
              <a:r>
                <a:rPr lang="en-US" b="1" dirty="0" smtClean="0">
                  <a:solidFill>
                    <a:srgbClr val="FFFF00"/>
                  </a:solidFill>
                  <a:latin typeface="Garamond" pitchFamily="18" charset="0"/>
                </a:rPr>
                <a:t>SIM    -</a:t>
              </a:r>
              <a:r>
                <a:rPr lang="en-US" b="1" dirty="0">
                  <a:solidFill>
                    <a:srgbClr val="FFFF00"/>
                  </a:solidFill>
                  <a:latin typeface="Garamond" pitchFamily="18" charset="0"/>
                </a:rPr>
                <a:t>CDP)</a:t>
              </a:r>
            </a:p>
          </p:txBody>
        </p:sp>
        <p:graphicFrame>
          <p:nvGraphicFramePr>
            <p:cNvPr id="70657" name="Object 1"/>
            <p:cNvGraphicFramePr>
              <a:graphicFrameLocks noChangeAspect="1"/>
            </p:cNvGraphicFramePr>
            <p:nvPr/>
          </p:nvGraphicFramePr>
          <p:xfrm>
            <a:off x="914400" y="4419600"/>
            <a:ext cx="228600" cy="165100"/>
          </p:xfrm>
          <a:graphic>
            <a:graphicData uri="http://schemas.openxmlformats.org/presentationml/2006/ole">
              <p:oleObj spid="_x0000_s70657" name="Equation" r:id="rId8" imgW="228600" imgH="164880" progId="Equation.DSMT4">
                <p:embed/>
              </p:oleObj>
            </a:graphicData>
          </a:graphic>
        </p:graphicFrame>
      </p:grpSp>
      <p:graphicFrame>
        <p:nvGraphicFramePr>
          <p:cNvPr id="54" name="Object 53"/>
          <p:cNvGraphicFramePr>
            <a:graphicFrameLocks noChangeAspect="1"/>
          </p:cNvGraphicFramePr>
          <p:nvPr/>
        </p:nvGraphicFramePr>
        <p:xfrm>
          <a:off x="6886575" y="4879975"/>
          <a:ext cx="1985963" cy="481013"/>
        </p:xfrm>
        <a:graphic>
          <a:graphicData uri="http://schemas.openxmlformats.org/presentationml/2006/ole">
            <p:oleObj spid="_x0000_s70658" name="Equation" r:id="rId9" imgW="927000" imgH="228600" progId="Equation.DSMT4">
              <p:embed/>
            </p:oleObj>
          </a:graphicData>
        </a:graphic>
      </p:graphicFrame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6888163" y="5307013"/>
          <a:ext cx="1985962" cy="481012"/>
        </p:xfrm>
        <a:graphic>
          <a:graphicData uri="http://schemas.openxmlformats.org/presentationml/2006/ole">
            <p:oleObj spid="_x0000_s70659" name="Equation" r:id="rId10" imgW="927000" imgH="228600" progId="Equation.DSMT4">
              <p:embed/>
            </p:oleObj>
          </a:graphicData>
        </a:graphic>
      </p:graphicFrame>
      <p:sp>
        <p:nvSpPr>
          <p:cNvPr id="52" name="Line 60"/>
          <p:cNvSpPr>
            <a:spLocks noChangeShapeType="1"/>
          </p:cNvSpPr>
          <p:nvPr/>
        </p:nvSpPr>
        <p:spPr bwMode="auto">
          <a:xfrm flipV="1">
            <a:off x="3581400" y="2616200"/>
            <a:ext cx="1752600" cy="91440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  <p:txBody>
          <a:bodyPr wrap="none">
            <a:spAutoFit/>
          </a:bodyPr>
          <a:lstStyle/>
          <a:p>
            <a:endParaRPr lang="en-US" b="1">
              <a:latin typeface="Garamond" pitchFamily="18" charset="0"/>
            </a:endParaRPr>
          </a:p>
        </p:txBody>
      </p:sp>
      <p:sp>
        <p:nvSpPr>
          <p:cNvPr id="55" name="Oval 54"/>
          <p:cNvSpPr/>
          <p:nvPr/>
        </p:nvSpPr>
        <p:spPr>
          <a:xfrm rot="20163892">
            <a:off x="2661140" y="2602972"/>
            <a:ext cx="3621405" cy="721006"/>
          </a:xfrm>
          <a:prstGeom prst="ellipse">
            <a:avLst/>
          </a:prstGeom>
          <a:noFill/>
          <a:ln w="5715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" name="Group 61"/>
          <p:cNvGrpSpPr/>
          <p:nvPr/>
        </p:nvGrpSpPr>
        <p:grpSpPr>
          <a:xfrm>
            <a:off x="3581400" y="2159000"/>
            <a:ext cx="2286000" cy="2946400"/>
            <a:chOff x="4876800" y="1143000"/>
            <a:chExt cx="2286000" cy="2946400"/>
          </a:xfrm>
        </p:grpSpPr>
        <p:sp>
          <p:nvSpPr>
            <p:cNvPr id="59" name="Text Box 59"/>
            <p:cNvSpPr txBox="1">
              <a:spLocks noChangeArrowheads="1"/>
            </p:cNvSpPr>
            <p:nvPr/>
          </p:nvSpPr>
          <p:spPr bwMode="auto">
            <a:xfrm>
              <a:off x="6629400" y="2224088"/>
              <a:ext cx="533400" cy="519113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b="1" dirty="0">
                  <a:latin typeface="Garamond" pitchFamily="18" charset="0"/>
                </a:rPr>
                <a:t>Z</a:t>
              </a:r>
              <a:r>
                <a:rPr lang="en-US" sz="2800" b="1" baseline="-25000" dirty="0">
                  <a:latin typeface="Garamond" pitchFamily="18" charset="0"/>
                </a:rPr>
                <a:t>2</a:t>
              </a:r>
            </a:p>
          </p:txBody>
        </p:sp>
        <p:pic>
          <p:nvPicPr>
            <p:cNvPr id="58" name="Picture 66" descr="Picture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5400000">
              <a:off x="5333206" y="2259806"/>
              <a:ext cx="2946400" cy="712788"/>
            </a:xfrm>
            <a:prstGeom prst="rect">
              <a:avLst/>
            </a:prstGeom>
            <a:noFill/>
          </p:spPr>
        </p:pic>
        <p:sp>
          <p:nvSpPr>
            <p:cNvPr id="61" name="Line 68"/>
            <p:cNvSpPr>
              <a:spLocks noChangeShapeType="1"/>
            </p:cNvSpPr>
            <p:nvPr/>
          </p:nvSpPr>
          <p:spPr bwMode="auto">
            <a:xfrm>
              <a:off x="4876800" y="2525617"/>
              <a:ext cx="157480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 b="1">
                <a:latin typeface="Garamond" pitchFamily="18" charset="0"/>
              </a:endParaRPr>
            </a:p>
          </p:txBody>
        </p:sp>
      </p:grpSp>
      <p:sp>
        <p:nvSpPr>
          <p:cNvPr id="63" name="Line 71"/>
          <p:cNvSpPr>
            <a:spLocks noChangeShapeType="1"/>
          </p:cNvSpPr>
          <p:nvPr/>
        </p:nvSpPr>
        <p:spPr bwMode="auto">
          <a:xfrm>
            <a:off x="6872288" y="5105400"/>
            <a:ext cx="20574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b="1">
              <a:latin typeface="Garamond" pitchFamily="18" charset="0"/>
            </a:endParaRPr>
          </a:p>
        </p:txBody>
      </p:sp>
      <p:sp>
        <p:nvSpPr>
          <p:cNvPr id="64" name="Line 71"/>
          <p:cNvSpPr>
            <a:spLocks noChangeShapeType="1"/>
          </p:cNvSpPr>
          <p:nvPr/>
        </p:nvSpPr>
        <p:spPr bwMode="auto">
          <a:xfrm>
            <a:off x="915319" y="4506817"/>
            <a:ext cx="2286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b="1">
              <a:latin typeface="Garamond" pitchFamily="18" charset="0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2714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0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271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72" grpId="0" animBg="1"/>
      <p:bldP spid="271376" grpId="0"/>
      <p:bldP spid="271377" grpId="0"/>
      <p:bldP spid="271378" grpId="0"/>
      <p:bldP spid="271379" grpId="0" animBg="1"/>
      <p:bldP spid="271428" grpId="0" animBg="1"/>
      <p:bldP spid="271428" grpId="1" animBg="1"/>
      <p:bldP spid="271428" grpId="2" animBg="1"/>
      <p:bldP spid="271429" grpId="0"/>
      <p:bldP spid="271429" grpId="1"/>
      <p:bldP spid="43" grpId="0" build="allAtOnce"/>
      <p:bldP spid="51" grpId="0" animBg="1"/>
      <p:bldP spid="52" grpId="0" animBg="1"/>
      <p:bldP spid="52" grpId="1" animBg="1"/>
      <p:bldP spid="55" grpId="0" animBg="1"/>
      <p:bldP spid="55" grpId="1" animBg="1"/>
      <p:bldP spid="63" grpId="0" animBg="1"/>
      <p:bldP spid="6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aramond" pitchFamily="18" charset="0"/>
              </a:rPr>
              <a:t>To Recap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>
                <a:latin typeface="Garamond" pitchFamily="18" charset="0"/>
              </a:rPr>
              <a:t>We prove an extension of “The Dense Model Theorem” of [</a:t>
            </a:r>
            <a:r>
              <a:rPr lang="en-US" sz="2800" dirty="0" smtClean="0">
                <a:latin typeface="Garamond" pitchFamily="18" charset="0"/>
              </a:rPr>
              <a:t>RTTV’08</a:t>
            </a:r>
            <a:r>
              <a:rPr lang="en-US" dirty="0" smtClean="0">
                <a:latin typeface="Garamond" pitchFamily="18" charset="0"/>
              </a:rPr>
              <a:t>].</a:t>
            </a:r>
            <a:br>
              <a:rPr lang="en-US" dirty="0" smtClean="0">
                <a:latin typeface="Garamond" pitchFamily="18" charset="0"/>
              </a:rPr>
            </a:br>
            <a:endParaRPr lang="en-US" dirty="0" smtClean="0">
              <a:latin typeface="Garamond" pitchFamily="18" charset="0"/>
            </a:endParaRPr>
          </a:p>
          <a:p>
            <a:r>
              <a:rPr lang="en-US" dirty="0" smtClean="0">
                <a:latin typeface="Garamond" pitchFamily="18" charset="0"/>
              </a:rPr>
              <a:t>Sufficient to establish:</a:t>
            </a:r>
          </a:p>
          <a:p>
            <a:endParaRPr lang="en-US" dirty="0" smtClean="0">
              <a:latin typeface="Garamond" pitchFamily="18" charset="0"/>
            </a:endParaRPr>
          </a:p>
          <a:p>
            <a:r>
              <a:rPr lang="en-US" dirty="0" smtClean="0">
                <a:latin typeface="Garamond" pitchFamily="18" charset="0"/>
              </a:rPr>
              <a:t>Still OPEN:</a:t>
            </a:r>
            <a:endParaRPr lang="en-US" dirty="0">
              <a:latin typeface="Garamond" pitchFamily="18" charset="0"/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2819400" y="4191000"/>
            <a:ext cx="4419600" cy="685800"/>
            <a:chOff x="2057400" y="4114800"/>
            <a:chExt cx="4419600" cy="685800"/>
          </a:xfrm>
        </p:grpSpPr>
        <p:grpSp>
          <p:nvGrpSpPr>
            <p:cNvPr id="3" name="Group 3"/>
            <p:cNvGrpSpPr/>
            <p:nvPr/>
          </p:nvGrpSpPr>
          <p:grpSpPr>
            <a:xfrm>
              <a:off x="2057400" y="4267202"/>
              <a:ext cx="4419600" cy="533398"/>
              <a:chOff x="2819400" y="5334002"/>
              <a:chExt cx="5181600" cy="681564"/>
            </a:xfrm>
          </p:grpSpPr>
          <p:sp>
            <p:nvSpPr>
              <p:cNvPr id="5" name="Text Box 12"/>
              <p:cNvSpPr txBox="1">
                <a:spLocks noChangeArrowheads="1"/>
              </p:cNvSpPr>
              <p:nvPr/>
            </p:nvSpPr>
            <p:spPr bwMode="auto">
              <a:xfrm>
                <a:off x="2819400" y="5334002"/>
                <a:ext cx="5181600" cy="668559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2800" b="1" dirty="0">
                    <a:solidFill>
                      <a:srgbClr val="FFFF00"/>
                    </a:solidFill>
                    <a:latin typeface="Garamond" pitchFamily="18" charset="0"/>
                  </a:rPr>
                  <a:t>IND-CDP       </a:t>
                </a:r>
                <a:r>
                  <a:rPr lang="en-US" sz="2800" b="1" dirty="0" smtClean="0">
                    <a:solidFill>
                      <a:srgbClr val="FFFF00"/>
                    </a:solidFill>
                    <a:latin typeface="Garamond" pitchFamily="18" charset="0"/>
                  </a:rPr>
                  <a:t> SIM-CDP</a:t>
                </a:r>
                <a:endParaRPr lang="en-US" sz="2800" b="1" dirty="0">
                  <a:latin typeface="Garamond" pitchFamily="18" charset="0"/>
                </a:endParaRPr>
              </a:p>
            </p:txBody>
          </p:sp>
          <p:graphicFrame>
            <p:nvGraphicFramePr>
              <p:cNvPr id="8" name="Object 13"/>
              <p:cNvGraphicFramePr>
                <a:graphicFrameLocks noChangeAspect="1"/>
              </p:cNvGraphicFramePr>
              <p:nvPr>
                <p:ph sz="half" idx="4294967295"/>
              </p:nvPr>
            </p:nvGraphicFramePr>
            <p:xfrm>
              <a:off x="4858626" y="5431366"/>
              <a:ext cx="730250" cy="584200"/>
            </p:xfrm>
            <a:graphic>
              <a:graphicData uri="http://schemas.openxmlformats.org/presentationml/2006/ole">
                <p:oleObj spid="_x0000_s17410" name="Equation" r:id="rId5" imgW="190440" imgH="152280" progId="Equation.DSMT4">
                  <p:embed/>
                </p:oleObj>
              </a:graphicData>
            </a:graphic>
          </p:graphicFrame>
        </p:grpSp>
        <p:sp>
          <p:nvSpPr>
            <p:cNvPr id="9" name="TextBox 8"/>
            <p:cNvSpPr txBox="1"/>
            <p:nvPr/>
          </p:nvSpPr>
          <p:spPr>
            <a:xfrm>
              <a:off x="3886200" y="4114800"/>
              <a:ext cx="3337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Garamond" pitchFamily="18" charset="0"/>
                </a:rPr>
                <a:t>?</a:t>
              </a:r>
              <a:endParaRPr lang="en-US" sz="2800" b="1" dirty="0">
                <a:solidFill>
                  <a:srgbClr val="FF0000"/>
                </a:solidFill>
                <a:latin typeface="Garamond" pitchFamily="18" charset="0"/>
              </a:endParaRPr>
            </a:p>
          </p:txBody>
        </p:sp>
      </p:grp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4343400" y="3200402"/>
            <a:ext cx="4419600" cy="5847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800" b="1" dirty="0" smtClean="0">
                <a:solidFill>
                  <a:srgbClr val="FFFF00"/>
                </a:solidFill>
                <a:latin typeface="Garamond" pitchFamily="18" charset="0"/>
              </a:rPr>
              <a:t>IND-CDP </a:t>
            </a:r>
            <a:r>
              <a:rPr lang="en-US" sz="3200" dirty="0" smtClean="0">
                <a:latin typeface="Garamond" pitchFamily="18" charset="0"/>
                <a:sym typeface="Symbol"/>
              </a:rPr>
              <a:t></a:t>
            </a:r>
            <a:r>
              <a:rPr lang="en-US" sz="2800" b="1" dirty="0" smtClean="0">
                <a:solidFill>
                  <a:srgbClr val="FFFF00"/>
                </a:solidFill>
                <a:latin typeface="Garamond" pitchFamily="18" charset="0"/>
              </a:rPr>
              <a:t> SIM</a:t>
            </a:r>
            <a:r>
              <a:rPr lang="en-US" sz="2800" b="1" baseline="-25000" dirty="0" smtClean="0">
                <a:solidFill>
                  <a:srgbClr val="FFFF00"/>
                </a:solidFill>
                <a:latin typeface="Garamond" pitchFamily="18" charset="0"/>
                <a:sym typeface="Symbol"/>
              </a:rPr>
              <a:t></a:t>
            </a:r>
            <a:r>
              <a:rPr lang="en-US" sz="2800" b="1" dirty="0" smtClean="0">
                <a:solidFill>
                  <a:srgbClr val="FFFF00"/>
                </a:solidFill>
                <a:latin typeface="Garamond" pitchFamily="18" charset="0"/>
              </a:rPr>
              <a:t>-CDP</a:t>
            </a:r>
            <a:endParaRPr lang="en-US" sz="2800" b="1" dirty="0">
              <a:latin typeface="Garamond" pitchFamily="18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aramond" pitchFamily="18" charset="0"/>
              </a:rPr>
              <a:t>Benefits: Better Utility</a:t>
            </a:r>
            <a:endParaRPr lang="en-US" sz="3200" b="1" dirty="0">
              <a:latin typeface="Garamond" pitchFamily="18" charset="0"/>
            </a:endParaRP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228600" y="5039380"/>
            <a:ext cx="8382000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2800" b="1" dirty="0" smtClean="0">
                <a:latin typeface="Garamond" pitchFamily="18" charset="0"/>
              </a:rPr>
              <a:t>CDP : Easily get </a:t>
            </a:r>
            <a:r>
              <a:rPr lang="en-US" sz="2800" b="1" dirty="0" smtClean="0">
                <a:solidFill>
                  <a:srgbClr val="FFFF00"/>
                </a:solidFill>
                <a:latin typeface="Garamond" pitchFamily="18" charset="0"/>
                <a:sym typeface="Symbol"/>
              </a:rPr>
              <a:t></a:t>
            </a:r>
            <a:r>
              <a:rPr lang="en-US" sz="2800" b="1" dirty="0" smtClean="0">
                <a:solidFill>
                  <a:srgbClr val="FFFF00"/>
                </a:solidFill>
                <a:latin typeface="Garamond" pitchFamily="18" charset="0"/>
              </a:rPr>
              <a:t>(1/</a:t>
            </a:r>
            <a:r>
              <a:rPr lang="el-GR" sz="2800" b="1" dirty="0" smtClean="0">
                <a:solidFill>
                  <a:srgbClr val="FFFF00"/>
                </a:solidFill>
                <a:latin typeface="Garamond" pitchFamily="18" charset="0"/>
              </a:rPr>
              <a:t>ε</a:t>
            </a:r>
            <a:r>
              <a:rPr lang="en-US" sz="2800" b="1" dirty="0" smtClean="0">
                <a:solidFill>
                  <a:srgbClr val="FFFF00"/>
                </a:solidFill>
                <a:latin typeface="Garamond" pitchFamily="18" charset="0"/>
              </a:rPr>
              <a:t>)</a:t>
            </a:r>
            <a:r>
              <a:rPr lang="en-US" sz="2800" b="1" dirty="0" smtClean="0">
                <a:latin typeface="Garamond" pitchFamily="18" charset="0"/>
              </a:rPr>
              <a:t> error w/ constant probability.</a:t>
            </a:r>
            <a:endParaRPr lang="en-US" sz="2800" b="1" dirty="0">
              <a:latin typeface="Garamond" pitchFamily="18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70391" y="1375747"/>
            <a:ext cx="3263409" cy="2358053"/>
            <a:chOff x="1447800" y="1524000"/>
            <a:chExt cx="3263409" cy="2358053"/>
          </a:xfrm>
        </p:grpSpPr>
        <p:sp>
          <p:nvSpPr>
            <p:cNvPr id="25" name="Text Box 4"/>
            <p:cNvSpPr txBox="1">
              <a:spLocks noChangeArrowheads="1"/>
            </p:cNvSpPr>
            <p:nvPr/>
          </p:nvSpPr>
          <p:spPr bwMode="auto">
            <a:xfrm>
              <a:off x="1447800" y="1524000"/>
              <a:ext cx="1061509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b="1" dirty="0">
                  <a:latin typeface="Garamond" pitchFamily="18" charset="0"/>
                </a:rPr>
                <a:t>Alice</a:t>
              </a:r>
            </a:p>
          </p:txBody>
        </p:sp>
        <p:sp>
          <p:nvSpPr>
            <p:cNvPr id="26" name="Text Box 5"/>
            <p:cNvSpPr txBox="1">
              <a:spLocks noChangeArrowheads="1"/>
            </p:cNvSpPr>
            <p:nvPr/>
          </p:nvSpPr>
          <p:spPr bwMode="auto">
            <a:xfrm>
              <a:off x="3810000" y="1524000"/>
              <a:ext cx="901209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b="1" dirty="0">
                  <a:latin typeface="Garamond" pitchFamily="18" charset="0"/>
                </a:rPr>
                <a:t>Bob</a:t>
              </a:r>
            </a:p>
          </p:txBody>
        </p:sp>
        <p:sp>
          <p:nvSpPr>
            <p:cNvPr id="27" name="Text Box 6"/>
            <p:cNvSpPr txBox="1">
              <a:spLocks noChangeArrowheads="1"/>
            </p:cNvSpPr>
            <p:nvPr/>
          </p:nvSpPr>
          <p:spPr bwMode="auto">
            <a:xfrm>
              <a:off x="1752600" y="2209800"/>
              <a:ext cx="463588" cy="167225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i="1" dirty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800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  <a:p>
              <a:r>
                <a:rPr lang="en-US" sz="28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…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800" i="1" dirty="0" err="1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800" i="1" baseline="-25000" dirty="0" err="1">
                  <a:latin typeface="Times New Roman" pitchFamily="18" charset="0"/>
                  <a:cs typeface="Times New Roman" pitchFamily="18" charset="0"/>
                </a:rPr>
                <a:t>n</a:t>
              </a:r>
              <a:endParaRPr lang="en-US" sz="28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 Box 8"/>
            <p:cNvSpPr txBox="1">
              <a:spLocks noChangeArrowheads="1"/>
            </p:cNvSpPr>
            <p:nvPr/>
          </p:nvSpPr>
          <p:spPr bwMode="auto">
            <a:xfrm>
              <a:off x="4087813" y="2178050"/>
              <a:ext cx="463588" cy="167225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i="1" dirty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800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  <a:p>
              <a:r>
                <a:rPr lang="en-US" sz="2800" i="1" dirty="0" smtClean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…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800" i="1" dirty="0" err="1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800" i="1" baseline="-25000" dirty="0" err="1">
                  <a:latin typeface="Times New Roman" pitchFamily="18" charset="0"/>
                  <a:cs typeface="Times New Roman" pitchFamily="18" charset="0"/>
                </a:rPr>
                <a:t>n</a:t>
              </a:r>
              <a:endParaRPr lang="en-US" sz="28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 Box 9"/>
            <p:cNvSpPr txBox="1">
              <a:spLocks noChangeArrowheads="1"/>
            </p:cNvSpPr>
            <p:nvPr/>
          </p:nvSpPr>
          <p:spPr bwMode="auto">
            <a:xfrm>
              <a:off x="2590800" y="2977833"/>
              <a:ext cx="1091966" cy="523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H(</a:t>
              </a:r>
              <a:r>
                <a:rPr lang="en-US" sz="2800" i="1" dirty="0" err="1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,</a:t>
              </a:r>
              <a:r>
                <a:rPr lang="en-US" sz="2800" i="1" dirty="0" err="1" smtClean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800" i="1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4953000" y="1548825"/>
            <a:ext cx="4038600" cy="193899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2400" dirty="0" smtClean="0">
                <a:solidFill>
                  <a:srgbClr val="00FF00"/>
                </a:solidFill>
                <a:latin typeface="Garamond" pitchFamily="18" charset="0"/>
              </a:rPr>
              <a:t>Protocol:</a:t>
            </a:r>
            <a:r>
              <a:rPr lang="en-US" sz="2400" dirty="0" smtClean="0">
                <a:latin typeface="Garamond" pitchFamily="18" charset="0"/>
              </a:rPr>
              <a:t/>
            </a:r>
            <a:br>
              <a:rPr lang="en-US" sz="2400" dirty="0" smtClean="0">
                <a:latin typeface="Garamond" pitchFamily="18" charset="0"/>
              </a:rPr>
            </a:br>
            <a:r>
              <a:rPr lang="en-US" sz="2400" dirty="0" smtClean="0">
                <a:latin typeface="Garamond" pitchFamily="18" charset="0"/>
              </a:rPr>
              <a:t>Trusted </a:t>
            </a:r>
            <a:r>
              <a:rPr lang="en-US" sz="2400" dirty="0">
                <a:latin typeface="Garamond" pitchFamily="18" charset="0"/>
              </a:rPr>
              <a:t>Party</a:t>
            </a:r>
            <a:r>
              <a:rPr lang="en-US" sz="2400" b="1" dirty="0">
                <a:latin typeface="Garamond" pitchFamily="18" charset="0"/>
              </a:rPr>
              <a:t>: </a:t>
            </a: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H(</a:t>
            </a:r>
            <a:r>
              <a:rPr lang="en-US" sz="2400" i="1" dirty="0" err="1" smtClean="0">
                <a:latin typeface="Garamond" pitchFamily="18" charset="0"/>
                <a:cs typeface="Times New Roman" pitchFamily="18" charset="0"/>
              </a:rPr>
              <a:t>x</a:t>
            </a:r>
            <a:r>
              <a:rPr lang="en-US" sz="2400" dirty="0" err="1" smtClean="0">
                <a:latin typeface="Garamond" pitchFamily="18" charset="0"/>
                <a:cs typeface="Times New Roman" pitchFamily="18" charset="0"/>
              </a:rPr>
              <a:t>,</a:t>
            </a:r>
            <a:r>
              <a:rPr lang="en-US" sz="2400" i="1" dirty="0" err="1" smtClean="0">
                <a:latin typeface="Garamond" pitchFamily="18" charset="0"/>
                <a:cs typeface="Times New Roman" pitchFamily="18" charset="0"/>
              </a:rPr>
              <a:t>y</a:t>
            </a:r>
            <a:r>
              <a:rPr lang="en-US" sz="2400" i="1" dirty="0" smtClean="0">
                <a:latin typeface="Garamond" pitchFamily="18" charset="0"/>
                <a:cs typeface="Times New Roman" pitchFamily="18" charset="0"/>
              </a:rPr>
              <a:t>)</a:t>
            </a: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+Lap(1/</a:t>
            </a:r>
            <a:r>
              <a:rPr lang="el-GR" sz="2400" dirty="0">
                <a:latin typeface="Garamond" pitchFamily="18" charset="0"/>
                <a:cs typeface="Times New Roman" pitchFamily="18" charset="0"/>
              </a:rPr>
              <a:t>ε</a:t>
            </a: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)</a:t>
            </a:r>
            <a:br>
              <a:rPr lang="en-US" sz="2400" dirty="0" smtClean="0">
                <a:latin typeface="Garamond" pitchFamily="18" charset="0"/>
                <a:cs typeface="Times New Roman" pitchFamily="18" charset="0"/>
              </a:rPr>
            </a:b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Garamond" pitchFamily="18" charset="0"/>
                <a:cs typeface="Times New Roman" pitchFamily="18" charset="0"/>
              </a:rPr>
            </a:b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Garamond" pitchFamily="18" charset="0"/>
                <a:cs typeface="Times New Roman" pitchFamily="18" charset="0"/>
              </a:rPr>
            </a:br>
            <a:endParaRPr lang="en-US" sz="2400" dirty="0">
              <a:latin typeface="Garamond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5638800" y="2286000"/>
          <a:ext cx="2819400" cy="1201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33" name="Group 32"/>
          <p:cNvGrpSpPr/>
          <p:nvPr/>
        </p:nvGrpSpPr>
        <p:grpSpPr>
          <a:xfrm>
            <a:off x="1219200" y="2209006"/>
            <a:ext cx="1828800" cy="762794"/>
            <a:chOff x="1219200" y="2286000"/>
            <a:chExt cx="1828800" cy="762794"/>
          </a:xfrm>
        </p:grpSpPr>
        <p:sp>
          <p:nvSpPr>
            <p:cNvPr id="17" name="TextBox 16"/>
            <p:cNvSpPr txBox="1"/>
            <p:nvPr/>
          </p:nvSpPr>
          <p:spPr>
            <a:xfrm>
              <a:off x="1828800" y="2286000"/>
              <a:ext cx="685800" cy="4001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latin typeface="Garamond" pitchFamily="18" charset="0"/>
                </a:rPr>
                <a:t>SFE</a:t>
              </a:r>
              <a:endParaRPr lang="en-US" sz="2000" b="1" dirty="0">
                <a:latin typeface="Garamond" pitchFamily="18" charset="0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1219200" y="2514600"/>
              <a:ext cx="54864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10800000">
              <a:off x="2590800" y="2514600"/>
              <a:ext cx="4572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rot="5400000">
              <a:off x="1981200" y="2895600"/>
              <a:ext cx="304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Straight Connector 34"/>
          <p:cNvCxnSpPr/>
          <p:nvPr/>
        </p:nvCxnSpPr>
        <p:spPr>
          <a:xfrm>
            <a:off x="5029200" y="2176749"/>
            <a:ext cx="1752600" cy="0"/>
          </a:xfrm>
          <a:prstGeom prst="line">
            <a:avLst/>
          </a:prstGeom>
          <a:ln w="3175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228600" y="3919251"/>
            <a:ext cx="8153400" cy="796557"/>
            <a:chOff x="228600" y="3919251"/>
            <a:chExt cx="8153400" cy="796557"/>
          </a:xfrm>
        </p:grpSpPr>
        <p:sp>
          <p:nvSpPr>
            <p:cNvPr id="393220" name="Text Box 4"/>
            <p:cNvSpPr txBox="1">
              <a:spLocks noChangeArrowheads="1"/>
            </p:cNvSpPr>
            <p:nvPr/>
          </p:nvSpPr>
          <p:spPr bwMode="auto">
            <a:xfrm>
              <a:off x="228600" y="4192588"/>
              <a:ext cx="8153400" cy="52322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en-US" sz="2800" b="1" dirty="0" smtClean="0">
                  <a:latin typeface="Garamond" pitchFamily="18" charset="0"/>
                </a:rPr>
                <a:t>DP : Requires </a:t>
              </a:r>
              <a:r>
                <a:rPr lang="el-GR" sz="2800" b="1" dirty="0" smtClean="0">
                  <a:solidFill>
                    <a:srgbClr val="FFFF00"/>
                  </a:solidFill>
                  <a:latin typeface="Garamond" pitchFamily="18" charset="0"/>
                </a:rPr>
                <a:t>Ω</a:t>
              </a:r>
              <a:r>
                <a:rPr lang="en-US" sz="2800" b="1" dirty="0" smtClean="0">
                  <a:solidFill>
                    <a:srgbClr val="FFFF00"/>
                  </a:solidFill>
                  <a:latin typeface="Garamond" pitchFamily="18" charset="0"/>
                </a:rPr>
                <a:t>(n</a:t>
              </a:r>
              <a:r>
                <a:rPr lang="en-US" sz="2800" b="1" baseline="30000" dirty="0" smtClean="0">
                  <a:solidFill>
                    <a:srgbClr val="FFFF00"/>
                  </a:solidFill>
                  <a:latin typeface="Garamond" pitchFamily="18" charset="0"/>
                </a:rPr>
                <a:t>½</a:t>
              </a:r>
              <a:r>
                <a:rPr lang="en-US" sz="2800" b="1" dirty="0" smtClean="0">
                  <a:solidFill>
                    <a:srgbClr val="FFFF00"/>
                  </a:solidFill>
                  <a:latin typeface="Garamond" pitchFamily="18" charset="0"/>
                </a:rPr>
                <a:t>)</a:t>
              </a:r>
              <a:r>
                <a:rPr lang="en-US" sz="2800" b="1" dirty="0" smtClean="0">
                  <a:latin typeface="Garamond" pitchFamily="18" charset="0"/>
                </a:rPr>
                <a:t> error !          [Reingold-Vadhan]</a:t>
              </a:r>
              <a:endParaRPr lang="en-US" sz="2800" b="1" dirty="0">
                <a:latin typeface="Garamond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412643" y="3919251"/>
              <a:ext cx="52610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 smtClean="0">
                  <a:solidFill>
                    <a:srgbClr val="FFFF00"/>
                  </a:solidFill>
                  <a:latin typeface="Garamond" pitchFamily="18" charset="0"/>
                </a:rPr>
                <a:t>~</a:t>
              </a:r>
              <a:endParaRPr lang="en-US" sz="4000" b="1" dirty="0">
                <a:solidFill>
                  <a:srgbClr val="FFFF00"/>
                </a:solidFill>
                <a:latin typeface="Garamond" pitchFamily="18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0" grpId="0" animBg="1"/>
      <p:bldGraphic spid="12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b="1" dirty="0">
                <a:latin typeface="Garamond" pitchFamily="18" charset="0"/>
              </a:rPr>
              <a:t>Other </a:t>
            </a:r>
            <a:r>
              <a:rPr lang="en-US" b="1" dirty="0" smtClean="0">
                <a:latin typeface="Garamond" pitchFamily="18" charset="0"/>
              </a:rPr>
              <a:t>Results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686800" cy="3657600"/>
          </a:xfrm>
          <a:noFill/>
          <a:ln/>
        </p:spPr>
        <p:txBody>
          <a:bodyPr>
            <a:normAutofit/>
          </a:bodyPr>
          <a:lstStyle/>
          <a:p>
            <a:r>
              <a:rPr lang="en-US" b="1" dirty="0" smtClean="0">
                <a:latin typeface="Garamond" pitchFamily="18" charset="0"/>
              </a:rPr>
              <a:t>A new protocol for Hamming Distance:</a:t>
            </a:r>
          </a:p>
          <a:p>
            <a:pPr lvl="1"/>
            <a:r>
              <a:rPr lang="en-US" b="1" dirty="0" smtClean="0">
                <a:latin typeface="Garamond" pitchFamily="18" charset="0"/>
              </a:rPr>
              <a:t>Differentially private (standard)</a:t>
            </a:r>
          </a:p>
          <a:p>
            <a:pPr lvl="1"/>
            <a:r>
              <a:rPr lang="en-US" b="1" dirty="0" smtClean="0">
                <a:latin typeface="Garamond" pitchFamily="18" charset="0"/>
              </a:rPr>
              <a:t>Constant </a:t>
            </a:r>
            <a:r>
              <a:rPr lang="en-US" b="1" dirty="0" smtClean="0">
                <a:solidFill>
                  <a:srgbClr val="FFFF00"/>
                </a:solidFill>
                <a:latin typeface="Garamond" pitchFamily="18" charset="0"/>
              </a:rPr>
              <a:t>multiplicative</a:t>
            </a:r>
            <a:r>
              <a:rPr lang="en-US" b="1" dirty="0" smtClean="0">
                <a:latin typeface="Garamond" pitchFamily="18" charset="0"/>
              </a:rPr>
              <a:t> error</a:t>
            </a:r>
            <a:r>
              <a:rPr lang="en-US" b="1" dirty="0">
                <a:latin typeface="Garamond" pitchFamily="18" charset="0"/>
              </a:rPr>
              <a:t/>
            </a:r>
            <a:br>
              <a:rPr lang="en-US" b="1" dirty="0">
                <a:latin typeface="Garamond" pitchFamily="18" charset="0"/>
              </a:rPr>
            </a:br>
            <a:r>
              <a:rPr lang="en-US" sz="1600" b="1" dirty="0">
                <a:latin typeface="Garamond" pitchFamily="18" charset="0"/>
              </a:rPr>
              <a:t/>
            </a:r>
            <a:br>
              <a:rPr lang="en-US" sz="1600" b="1" dirty="0">
                <a:latin typeface="Garamond" pitchFamily="18" charset="0"/>
              </a:rPr>
            </a:br>
            <a:endParaRPr lang="en-US" sz="1600" b="1" dirty="0">
              <a:latin typeface="Garamond" pitchFamily="18" charset="0"/>
            </a:endParaRPr>
          </a:p>
          <a:p>
            <a:r>
              <a:rPr lang="en-US" b="1" dirty="0">
                <a:latin typeface="Garamond" pitchFamily="18" charset="0"/>
              </a:rPr>
              <a:t>Differentially Private </a:t>
            </a:r>
            <a:r>
              <a:rPr lang="en-US" b="1" dirty="0" smtClean="0">
                <a:latin typeface="Garamond" pitchFamily="18" charset="0"/>
              </a:rPr>
              <a:t>Two-Party Computation</a:t>
            </a:r>
            <a:endParaRPr lang="en-US" sz="2800" b="1" dirty="0">
              <a:latin typeface="Garamond" pitchFamily="18" charset="0"/>
            </a:endParaRPr>
          </a:p>
          <a:p>
            <a:endParaRPr lang="en-US" sz="2800" b="1" dirty="0">
              <a:latin typeface="Garamond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aramond" pitchFamily="18" charset="0"/>
              </a:rPr>
              <a:t>Focus of the Talk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97363"/>
          </a:xfrm>
        </p:spPr>
        <p:txBody>
          <a:bodyPr/>
          <a:lstStyle/>
          <a:p>
            <a:r>
              <a:rPr lang="en-US" dirty="0" smtClean="0">
                <a:latin typeface="Garamond" pitchFamily="18" charset="0"/>
              </a:rPr>
              <a:t>Relaxations of differential privacy for computational adversaries</a:t>
            </a:r>
          </a:p>
          <a:p>
            <a:endParaRPr lang="en-US" sz="1000" dirty="0" smtClean="0">
              <a:latin typeface="Garamond" pitchFamily="18" charset="0"/>
            </a:endParaRPr>
          </a:p>
          <a:p>
            <a:r>
              <a:rPr lang="en-US" dirty="0" smtClean="0">
                <a:latin typeface="Garamond" pitchFamily="18" charset="0"/>
              </a:rPr>
              <a:t>How they relate to one another and other existing notions</a:t>
            </a:r>
            <a:br>
              <a:rPr lang="en-US" dirty="0" smtClean="0">
                <a:latin typeface="Garamond" pitchFamily="18" charset="0"/>
              </a:rPr>
            </a:br>
            <a:endParaRPr lang="en-US" sz="1000" dirty="0" smtClean="0">
              <a:latin typeface="Garamond" pitchFamily="18" charset="0"/>
            </a:endParaRPr>
          </a:p>
          <a:p>
            <a:r>
              <a:rPr lang="en-US" dirty="0" smtClean="0">
                <a:latin typeface="Garamond" pitchFamily="18" charset="0"/>
              </a:rPr>
              <a:t>Natural protocols demonstrating their benefits</a:t>
            </a:r>
            <a:endParaRPr lang="en-US" dirty="0">
              <a:latin typeface="Garamond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1267" y="2797314"/>
            <a:ext cx="66859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Garamond" pitchFamily="18" charset="0"/>
              </a:rPr>
              <a:t>Thank you for your attention!</a:t>
            </a:r>
            <a:endParaRPr lang="en-US" sz="4000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aramond" pitchFamily="18" charset="0"/>
              </a:rPr>
              <a:t>Motivation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648200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latin typeface="Garamond" pitchFamily="18" charset="0"/>
              </a:rPr>
              <a:t>Achieve </a:t>
            </a:r>
            <a:r>
              <a:rPr lang="en-US" sz="3000" b="1" dirty="0" smtClean="0">
                <a:solidFill>
                  <a:srgbClr val="00FF00"/>
                </a:solidFill>
                <a:latin typeface="Garamond" pitchFamily="18" charset="0"/>
              </a:rPr>
              <a:t>better utility</a:t>
            </a:r>
          </a:p>
          <a:p>
            <a:r>
              <a:rPr lang="en-US" sz="3000" b="1" dirty="0" smtClean="0">
                <a:latin typeface="Garamond" pitchFamily="18" charset="0"/>
              </a:rPr>
              <a:t>Standard </a:t>
            </a:r>
            <a:r>
              <a:rPr lang="en-US" sz="2400" b="1" dirty="0" smtClean="0">
                <a:latin typeface="Garamond" pitchFamily="18" charset="0"/>
              </a:rPr>
              <a:t>MPC</a:t>
            </a:r>
            <a:r>
              <a:rPr lang="en-US" sz="3000" b="1" dirty="0" smtClean="0">
                <a:latin typeface="Garamond" pitchFamily="18" charset="0"/>
              </a:rPr>
              <a:t> does not prevent what is leaked by the output</a:t>
            </a:r>
          </a:p>
          <a:p>
            <a:pPr lvl="1"/>
            <a:r>
              <a:rPr lang="en-US" sz="2600" dirty="0" smtClean="0">
                <a:latin typeface="Garamond" pitchFamily="18" charset="0"/>
              </a:rPr>
              <a:t>Can we combine computational </a:t>
            </a:r>
            <a:r>
              <a:rPr lang="en-US" sz="2400" dirty="0" smtClean="0">
                <a:latin typeface="Garamond" pitchFamily="18" charset="0"/>
              </a:rPr>
              <a:t>MPC</a:t>
            </a:r>
            <a:r>
              <a:rPr lang="en-US" sz="2600" dirty="0" smtClean="0">
                <a:latin typeface="Garamond" pitchFamily="18" charset="0"/>
              </a:rPr>
              <a:t> protocols with </a:t>
            </a:r>
            <a:r>
              <a:rPr lang="en-US" sz="2400" dirty="0" smtClean="0">
                <a:latin typeface="Garamond" pitchFamily="18" charset="0"/>
              </a:rPr>
              <a:t>DP</a:t>
            </a:r>
            <a:r>
              <a:rPr lang="en-US" sz="2600" dirty="0" smtClean="0">
                <a:latin typeface="Garamond" pitchFamily="18" charset="0"/>
              </a:rPr>
              <a:t>-functions [DKMMN’06,BNO’08]? </a:t>
            </a:r>
            <a:endParaRPr lang="en-US" sz="3000" b="1" dirty="0" smtClean="0">
              <a:latin typeface="Garamond" pitchFamily="18" charset="0"/>
            </a:endParaRPr>
          </a:p>
          <a:p>
            <a:r>
              <a:rPr lang="en-US" sz="3000" b="1" dirty="0" smtClean="0">
                <a:latin typeface="Garamond" pitchFamily="18" charset="0"/>
              </a:rPr>
              <a:t>Nontrivial differentially private mechanisms must be randomized</a:t>
            </a:r>
          </a:p>
          <a:p>
            <a:pPr lvl="1"/>
            <a:r>
              <a:rPr lang="en-US" sz="2600" dirty="0" smtClean="0">
                <a:latin typeface="Garamond" pitchFamily="18" charset="0"/>
              </a:rPr>
              <a:t>Applications typically use </a:t>
            </a:r>
            <a:r>
              <a:rPr lang="en-US" sz="2600" dirty="0" smtClean="0">
                <a:solidFill>
                  <a:srgbClr val="FFFF00"/>
                </a:solidFill>
                <a:latin typeface="Garamond" pitchFamily="18" charset="0"/>
              </a:rPr>
              <a:t>pseudorandom</a:t>
            </a:r>
            <a:r>
              <a:rPr lang="en-US" sz="2600" dirty="0" smtClean="0">
                <a:latin typeface="Garamond" pitchFamily="18" charset="0"/>
              </a:rPr>
              <a:t> sources. What are the </a:t>
            </a:r>
            <a:r>
              <a:rPr lang="en-US" sz="2600" dirty="0" smtClean="0">
                <a:solidFill>
                  <a:srgbClr val="00FF00"/>
                </a:solidFill>
                <a:latin typeface="Garamond" pitchFamily="18" charset="0"/>
              </a:rPr>
              <a:t>formal</a:t>
            </a:r>
            <a:r>
              <a:rPr lang="en-US" sz="2600" dirty="0" smtClean="0">
                <a:latin typeface="Garamond" pitchFamily="18" charset="0"/>
              </a:rPr>
              <a:t> privacy guarantees achieved?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900" b="1" dirty="0">
                <a:latin typeface="Garamond" pitchFamily="18" charset="0"/>
              </a:rPr>
              <a:t>Differential  Privacy </a:t>
            </a:r>
            <a:r>
              <a:rPr lang="en-US" sz="4000" dirty="0">
                <a:latin typeface="Adobe Garamond Pro Bold" pitchFamily="18" charset="0"/>
              </a:rPr>
              <a:t/>
            </a:r>
            <a:br>
              <a:rPr lang="en-US" sz="4000" dirty="0">
                <a:latin typeface="Adobe Garamond Pro Bold" pitchFamily="18" charset="0"/>
              </a:rPr>
            </a:br>
            <a:r>
              <a:rPr lang="en-US" sz="2800" b="1" dirty="0">
                <a:latin typeface="Garamond" pitchFamily="18" charset="0"/>
              </a:rPr>
              <a:t>[</a:t>
            </a:r>
            <a:r>
              <a:rPr lang="en-US" sz="2400" b="1" dirty="0">
                <a:latin typeface="Garamond" pitchFamily="18" charset="0"/>
              </a:rPr>
              <a:t>Dwork’06</a:t>
            </a:r>
            <a:r>
              <a:rPr lang="en-US" sz="2800" b="1" dirty="0">
                <a:latin typeface="Garamond" pitchFamily="18" charset="0"/>
              </a:rPr>
              <a:t>]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8153400" cy="990600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>
                <a:latin typeface="Garamond" pitchFamily="18" charset="0"/>
              </a:rPr>
              <a:t>Mechanism </a:t>
            </a:r>
            <a:r>
              <a:rPr lang="en-US" sz="3200" b="1" i="1" dirty="0">
                <a:latin typeface="Garamond" pitchFamily="18" charset="0"/>
              </a:rPr>
              <a:t>K</a:t>
            </a:r>
            <a:r>
              <a:rPr lang="en-US" sz="3200" dirty="0">
                <a:latin typeface="Garamond" pitchFamily="18" charset="0"/>
              </a:rPr>
              <a:t> provides privacy to </a:t>
            </a:r>
            <a:r>
              <a:rPr lang="en-US" sz="3200" dirty="0" smtClean="0">
                <a:latin typeface="Garamond" pitchFamily="18" charset="0"/>
              </a:rPr>
              <a:t>an individual, </a:t>
            </a:r>
            <a:r>
              <a:rPr lang="en-US" sz="3200" dirty="0">
                <a:latin typeface="Garamond" pitchFamily="18" charset="0"/>
              </a:rPr>
              <a:t>if </a:t>
            </a:r>
            <a:r>
              <a:rPr lang="en-US" sz="3200" dirty="0" smtClean="0">
                <a:latin typeface="Garamond" pitchFamily="18" charset="0"/>
              </a:rPr>
              <a:t>individual’s </a:t>
            </a:r>
            <a:r>
              <a:rPr lang="en-US" sz="3200" dirty="0">
                <a:latin typeface="Garamond" pitchFamily="18" charset="0"/>
              </a:rPr>
              <a:t>data </a:t>
            </a:r>
            <a:r>
              <a:rPr lang="en-US" sz="3200" dirty="0" smtClean="0">
                <a:latin typeface="Garamond" pitchFamily="18" charset="0"/>
              </a:rPr>
              <a:t>effects the </a:t>
            </a:r>
            <a:r>
              <a:rPr lang="en-US" sz="3200" dirty="0">
                <a:latin typeface="Garamond" pitchFamily="18" charset="0"/>
              </a:rPr>
              <a:t>output of </a:t>
            </a:r>
            <a:r>
              <a:rPr lang="en-US" sz="3200" b="1" i="1" dirty="0" smtClean="0">
                <a:latin typeface="Garamond" pitchFamily="18" charset="0"/>
              </a:rPr>
              <a:t>K</a:t>
            </a:r>
            <a:r>
              <a:rPr lang="en-US" dirty="0" smtClean="0">
                <a:latin typeface="Garamond" pitchFamily="18" charset="0"/>
              </a:rPr>
              <a:t> only “little”</a:t>
            </a:r>
            <a:endParaRPr lang="en-US" sz="3200" dirty="0">
              <a:latin typeface="Garamond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914400" y="3276600"/>
            <a:ext cx="7162800" cy="2514600"/>
            <a:chOff x="762000" y="3048000"/>
            <a:chExt cx="7162800" cy="2590800"/>
          </a:xfrm>
        </p:grpSpPr>
        <p:sp>
          <p:nvSpPr>
            <p:cNvPr id="244769" name="Rectangle 33"/>
            <p:cNvSpPr>
              <a:spLocks noChangeArrowheads="1"/>
            </p:cNvSpPr>
            <p:nvPr/>
          </p:nvSpPr>
          <p:spPr bwMode="auto">
            <a:xfrm>
              <a:off x="762000" y="3048000"/>
              <a:ext cx="7162800" cy="2590800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pPr marL="342900" indent="-342900" algn="l" eaLnBrk="1" hangingPunct="1">
                <a:spcBef>
                  <a:spcPct val="20000"/>
                </a:spcBef>
              </a:pPr>
              <a:r>
                <a:rPr lang="en-US" sz="2400" b="1" dirty="0" smtClean="0">
                  <a:latin typeface="Garamond" pitchFamily="18" charset="0"/>
                </a:rPr>
                <a:t>   </a:t>
              </a:r>
              <a:r>
                <a:rPr lang="en-US" sz="2400" b="1" i="1" dirty="0" smtClean="0">
                  <a:latin typeface="Garamond" pitchFamily="18" charset="0"/>
                </a:rPr>
                <a:t>K: </a:t>
              </a:r>
              <a:r>
                <a:rPr lang="en-US" sz="2400" b="1" i="1" dirty="0" smtClean="0">
                  <a:latin typeface="French Script MT" pitchFamily="66" charset="0"/>
                </a:rPr>
                <a:t>D</a:t>
              </a:r>
              <a:r>
                <a:rPr lang="en-US" sz="2400" b="1" i="1" dirty="0" smtClean="0">
                  <a:latin typeface="Garamond" pitchFamily="18" charset="0"/>
                </a:rPr>
                <a:t> </a:t>
              </a:r>
              <a:r>
                <a:rPr lang="en-US" sz="2400" b="1" i="1" dirty="0" smtClean="0">
                  <a:latin typeface="Garamond" pitchFamily="18" charset="0"/>
                  <a:sym typeface="Wingdings" pitchFamily="2" charset="2"/>
                </a:rPr>
                <a:t> </a:t>
              </a:r>
              <a:r>
                <a:rPr lang="en-US" sz="2400" b="1" i="1" dirty="0" smtClean="0">
                  <a:latin typeface="French Script MT" pitchFamily="66" charset="0"/>
                  <a:sym typeface="Wingdings" pitchFamily="2" charset="2"/>
                </a:rPr>
                <a:t>R</a:t>
              </a:r>
              <a:r>
                <a:rPr lang="en-US" sz="2400" b="1" dirty="0" smtClean="0">
                  <a:latin typeface="Garamond" pitchFamily="18" charset="0"/>
                </a:rPr>
                <a:t> ensures </a:t>
              </a:r>
              <a:r>
                <a:rPr lang="el-GR" sz="2400" b="1" i="1" dirty="0" smtClean="0">
                  <a:latin typeface="Garamond" pitchFamily="18" charset="0"/>
                </a:rPr>
                <a:t>ε</a:t>
              </a:r>
              <a:r>
                <a:rPr lang="en-US" sz="2400" b="1" dirty="0" smtClean="0">
                  <a:latin typeface="Garamond" pitchFamily="18" charset="0"/>
                </a:rPr>
                <a:t>-</a:t>
              </a:r>
              <a:r>
                <a:rPr lang="en-US" b="1" dirty="0" smtClean="0">
                  <a:latin typeface="Garamond" pitchFamily="18" charset="0"/>
                </a:rPr>
                <a:t>DP</a:t>
              </a:r>
              <a:r>
                <a:rPr lang="en-US" sz="2400" b="1" dirty="0" smtClean="0">
                  <a:latin typeface="Garamond" pitchFamily="18" charset="0"/>
                </a:rPr>
                <a:t> if for all adjacent datasets </a:t>
              </a:r>
              <a:r>
                <a:rPr lang="en-US" sz="2400" b="1" i="1" dirty="0" smtClean="0">
                  <a:latin typeface="Garamond" pitchFamily="18" charset="0"/>
                </a:rPr>
                <a:t>D</a:t>
              </a:r>
              <a:r>
                <a:rPr lang="en-US" sz="2400" b="1" baseline="-25000" dirty="0" smtClean="0">
                  <a:latin typeface="Garamond" pitchFamily="18" charset="0"/>
                </a:rPr>
                <a:t>1</a:t>
              </a:r>
              <a:r>
                <a:rPr lang="en-US" sz="2400" b="1" dirty="0" smtClean="0">
                  <a:latin typeface="Garamond" pitchFamily="18" charset="0"/>
                </a:rPr>
                <a:t>, </a:t>
              </a:r>
              <a:r>
                <a:rPr lang="en-US" sz="2400" b="1" i="1" dirty="0" smtClean="0">
                  <a:latin typeface="Garamond" pitchFamily="18" charset="0"/>
                </a:rPr>
                <a:t>D</a:t>
              </a:r>
              <a:r>
                <a:rPr lang="en-US" sz="2400" b="1" baseline="-25000" dirty="0" smtClean="0">
                  <a:latin typeface="Garamond" pitchFamily="18" charset="0"/>
                </a:rPr>
                <a:t>2</a:t>
              </a:r>
              <a:r>
                <a:rPr lang="en-US" sz="2400" b="1" dirty="0" smtClean="0">
                  <a:latin typeface="Garamond" pitchFamily="18" charset="0"/>
                </a:rPr>
                <a:t>  and for all subsets </a:t>
              </a:r>
              <a:r>
                <a:rPr lang="en-US" sz="2400" b="1" i="1" dirty="0" smtClean="0">
                  <a:latin typeface="Garamond" pitchFamily="18" charset="0"/>
                </a:rPr>
                <a:t>S</a:t>
              </a:r>
              <a:r>
                <a:rPr lang="en-US" sz="2400" b="1" dirty="0" smtClean="0">
                  <a:latin typeface="Garamond" pitchFamily="18" charset="0"/>
                </a:rPr>
                <a:t> of </a:t>
              </a:r>
              <a:r>
                <a:rPr lang="en-US" sz="2400" b="1" i="1" dirty="0" smtClean="0">
                  <a:latin typeface="French Script MT" pitchFamily="66" charset="0"/>
                </a:rPr>
                <a:t>R</a:t>
              </a:r>
              <a:r>
                <a:rPr lang="en-US" sz="2400" b="1" dirty="0" smtClean="0">
                  <a:latin typeface="Garamond" pitchFamily="18" charset="0"/>
                </a:rPr>
                <a:t>:</a:t>
              </a:r>
              <a:endParaRPr lang="en-US" sz="2400" b="1" dirty="0">
                <a:latin typeface="Garamond" pitchFamily="18" charset="0"/>
              </a:endParaRPr>
            </a:p>
          </p:txBody>
        </p:sp>
        <p:graphicFrame>
          <p:nvGraphicFramePr>
            <p:cNvPr id="244758" name="Object 22"/>
            <p:cNvGraphicFramePr>
              <a:graphicFrameLocks noChangeAspect="1"/>
            </p:cNvGraphicFramePr>
            <p:nvPr>
              <p:ph sz="quarter" idx="2"/>
            </p:nvPr>
          </p:nvGraphicFramePr>
          <p:xfrm>
            <a:off x="2286000" y="4038600"/>
            <a:ext cx="3810000" cy="1382712"/>
          </p:xfrm>
          <a:graphic>
            <a:graphicData uri="http://schemas.openxmlformats.org/presentationml/2006/ole">
              <p:oleObj spid="_x0000_s1026" name="Equation" r:id="rId5" imgW="1104840" imgH="419040" progId="Equation.DSMT4">
                <p:embed/>
              </p:oleObj>
            </a:graphicData>
          </a:graphic>
        </p:graphicFrame>
      </p:grpSp>
      <p:sp>
        <p:nvSpPr>
          <p:cNvPr id="7" name="Rounded Rectangular Callout 6"/>
          <p:cNvSpPr/>
          <p:nvPr/>
        </p:nvSpPr>
        <p:spPr>
          <a:xfrm>
            <a:off x="5410200" y="990600"/>
            <a:ext cx="3657600" cy="1447800"/>
          </a:xfrm>
          <a:prstGeom prst="wedgeRoundRectCallout">
            <a:avLst>
              <a:gd name="adj1" fmla="val -34208"/>
              <a:gd name="adj2" fmla="val 121092"/>
              <a:gd name="adj3" fmla="val 16667"/>
            </a:avLst>
          </a:prstGeom>
          <a:solidFill>
            <a:srgbClr val="0F490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Garamond" pitchFamily="18" charset="0"/>
              </a:rPr>
              <a:t>“adjacent” means “differ in one individual’s entry”</a:t>
            </a:r>
            <a:endParaRPr lang="en-US" sz="2400" b="1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/>
          </p:cNvSpPr>
          <p:nvPr/>
        </p:nvSpPr>
        <p:spPr bwMode="auto">
          <a:xfrm>
            <a:off x="457200" y="3048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/>
            <a:r>
              <a:rPr lang="en-US" sz="4400" b="1" dirty="0" smtClean="0">
                <a:latin typeface="Garamond" pitchFamily="18" charset="0"/>
              </a:rPr>
              <a:t>Pictorial Representation</a:t>
            </a:r>
            <a:endParaRPr lang="en-US" sz="4400" b="1" dirty="0">
              <a:latin typeface="Garamond" pitchFamily="18" charset="0"/>
            </a:endParaRPr>
          </a:p>
        </p:txBody>
      </p:sp>
      <p:pic>
        <p:nvPicPr>
          <p:cNvPr id="34611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81200"/>
            <a:ext cx="853440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1000" y="4108450"/>
            <a:ext cx="914400" cy="228600"/>
          </a:xfrm>
          <a:prstGeom prst="rect">
            <a:avLst/>
          </a:prstGeom>
          <a:solidFill>
            <a:srgbClr val="EB4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0" b="0"/>
          </a:p>
        </p:txBody>
      </p:sp>
      <p:sp>
        <p:nvSpPr>
          <p:cNvPr id="6" name="Rectangle 5"/>
          <p:cNvSpPr/>
          <p:nvPr/>
        </p:nvSpPr>
        <p:spPr>
          <a:xfrm>
            <a:off x="381000" y="4541838"/>
            <a:ext cx="914400" cy="228600"/>
          </a:xfrm>
          <a:prstGeom prst="rect">
            <a:avLst/>
          </a:prstGeom>
          <a:solidFill>
            <a:srgbClr val="F090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0" b="0"/>
          </a:p>
        </p:txBody>
      </p:sp>
      <p:sp>
        <p:nvSpPr>
          <p:cNvPr id="7" name="Rectangle 6"/>
          <p:cNvSpPr/>
          <p:nvPr/>
        </p:nvSpPr>
        <p:spPr>
          <a:xfrm>
            <a:off x="381000" y="4953000"/>
            <a:ext cx="914400" cy="228600"/>
          </a:xfrm>
          <a:prstGeom prst="rect">
            <a:avLst/>
          </a:prstGeom>
          <a:solidFill>
            <a:srgbClr val="54A5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0" b="0"/>
          </a:p>
        </p:txBody>
      </p:sp>
      <p:sp>
        <p:nvSpPr>
          <p:cNvPr id="346121" name="TextBox 8"/>
          <p:cNvSpPr txBox="1">
            <a:spLocks noChangeArrowheads="1"/>
          </p:cNvSpPr>
          <p:nvPr/>
        </p:nvSpPr>
        <p:spPr bwMode="auto">
          <a:xfrm>
            <a:off x="1262063" y="4038600"/>
            <a:ext cx="26180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2700" b="1" dirty="0">
                <a:latin typeface="Garamond" pitchFamily="18" charset="0"/>
                <a:cs typeface="Times New Roman" pitchFamily="18" charset="0"/>
              </a:rPr>
              <a:t>— </a:t>
            </a:r>
            <a:r>
              <a:rPr lang="en-US" sz="2700" b="1" dirty="0">
                <a:latin typeface="Garamond" pitchFamily="18" charset="0"/>
              </a:rPr>
              <a:t>bad outcome</a:t>
            </a:r>
          </a:p>
        </p:txBody>
      </p:sp>
      <p:sp>
        <p:nvSpPr>
          <p:cNvPr id="346122" name="TextBox 9"/>
          <p:cNvSpPr txBox="1">
            <a:spLocks noChangeArrowheads="1"/>
          </p:cNvSpPr>
          <p:nvPr/>
        </p:nvSpPr>
        <p:spPr bwMode="auto">
          <a:xfrm>
            <a:off x="1262063" y="4470400"/>
            <a:ext cx="43735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2700" b="1" dirty="0">
                <a:latin typeface="Garamond" pitchFamily="18" charset="0"/>
                <a:cs typeface="Times New Roman" pitchFamily="18" charset="0"/>
              </a:rPr>
              <a:t>— </a:t>
            </a:r>
            <a:r>
              <a:rPr lang="en-US" sz="2700" b="1" dirty="0">
                <a:latin typeface="Garamond" pitchFamily="18" charset="0"/>
              </a:rPr>
              <a:t>probability with record </a:t>
            </a:r>
            <a:r>
              <a:rPr lang="en-US" sz="2700" b="1" i="1" dirty="0">
                <a:latin typeface="Garamond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346123" name="TextBox 10"/>
          <p:cNvSpPr txBox="1">
            <a:spLocks noChangeArrowheads="1"/>
          </p:cNvSpPr>
          <p:nvPr/>
        </p:nvSpPr>
        <p:spPr bwMode="auto">
          <a:xfrm>
            <a:off x="1262063" y="4883150"/>
            <a:ext cx="48720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2700" b="1" dirty="0">
                <a:latin typeface="Garamond" pitchFamily="18" charset="0"/>
                <a:cs typeface="Times New Roman" pitchFamily="18" charset="0"/>
              </a:rPr>
              <a:t>— </a:t>
            </a:r>
            <a:r>
              <a:rPr lang="en-US" sz="2700" b="1" dirty="0">
                <a:latin typeface="Garamond" pitchFamily="18" charset="0"/>
              </a:rPr>
              <a:t>probability without record </a:t>
            </a:r>
            <a:r>
              <a:rPr lang="en-US" sz="2700" b="1" i="1" dirty="0">
                <a:latin typeface="Garamond" pitchFamily="18" charset="0"/>
                <a:cs typeface="Times New Roman" pitchFamily="18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aramond" pitchFamily="18" charset="0"/>
              </a:rPr>
              <a:t>Towards Computational Notions</a:t>
            </a:r>
            <a:endParaRPr lang="en-US" sz="2800" b="1" dirty="0">
              <a:latin typeface="Garamond" pitchFamily="18" charset="0"/>
            </a:endParaRPr>
          </a:p>
        </p:txBody>
      </p:sp>
      <p:graphicFrame>
        <p:nvGraphicFramePr>
          <p:cNvPr id="24986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638300" y="2219325"/>
          <a:ext cx="5484813" cy="676275"/>
        </p:xfrm>
        <a:graphic>
          <a:graphicData uri="http://schemas.openxmlformats.org/presentationml/2006/ole">
            <p:oleObj spid="_x0000_s2050" name="Equation" r:id="rId5" imgW="1854000" imgH="228600" progId="Equation.DSMT4">
              <p:embed/>
            </p:oleObj>
          </a:graphicData>
        </a:graphic>
      </p:graphicFrame>
      <p:graphicFrame>
        <p:nvGraphicFramePr>
          <p:cNvPr id="249861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1501775" y="4419600"/>
          <a:ext cx="5757863" cy="609600"/>
        </p:xfrm>
        <a:graphic>
          <a:graphicData uri="http://schemas.openxmlformats.org/presentationml/2006/ole">
            <p:oleObj spid="_x0000_s2051" name="Equation" r:id="rId6" imgW="2158920" imgH="228600" progId="Equation.DSMT4">
              <p:embed/>
            </p:oleObj>
          </a:graphicData>
        </a:graphic>
      </p:graphicFrame>
      <p:sp>
        <p:nvSpPr>
          <p:cNvPr id="249862" name="Text Box 6"/>
          <p:cNvSpPr txBox="1">
            <a:spLocks noChangeArrowheads="1"/>
          </p:cNvSpPr>
          <p:nvPr/>
        </p:nvSpPr>
        <p:spPr bwMode="auto">
          <a:xfrm>
            <a:off x="609600" y="3733800"/>
            <a:ext cx="2161617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dirty="0">
                <a:latin typeface="Garamond" pitchFamily="18" charset="0"/>
              </a:rPr>
              <a:t>Equivalently,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Garamond" pitchFamily="18" charset="0"/>
              </a:rPr>
              <a:t>First Definition: </a:t>
            </a:r>
            <a:r>
              <a:rPr lang="en-US" sz="4000" b="1" dirty="0" smtClean="0">
                <a:latin typeface="Garamond" pitchFamily="18" charset="0"/>
              </a:rPr>
              <a:t>IND-CDP</a:t>
            </a:r>
            <a:endParaRPr lang="en-US" sz="4000" b="1" dirty="0">
              <a:latin typeface="Garamond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85800" y="1905000"/>
            <a:ext cx="7772400" cy="2485787"/>
            <a:chOff x="685800" y="2348802"/>
            <a:chExt cx="7772400" cy="2485787"/>
          </a:xfrm>
        </p:grpSpPr>
        <p:sp>
          <p:nvSpPr>
            <p:cNvPr id="313358" name="Text Box 14"/>
            <p:cNvSpPr txBox="1">
              <a:spLocks noChangeArrowheads="1"/>
            </p:cNvSpPr>
            <p:nvPr/>
          </p:nvSpPr>
          <p:spPr bwMode="auto">
            <a:xfrm>
              <a:off x="685800" y="2348802"/>
              <a:ext cx="7772400" cy="2485787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l"/>
              <a:r>
                <a:rPr lang="el-GR" sz="2800" b="1" u="sng" dirty="0">
                  <a:solidFill>
                    <a:srgbClr val="FFFF00"/>
                  </a:solidFill>
                  <a:latin typeface="Garamond" pitchFamily="18" charset="0"/>
                </a:rPr>
                <a:t>ε</a:t>
              </a:r>
              <a:r>
                <a:rPr lang="en-US" sz="2800" b="1" u="sng" dirty="0">
                  <a:solidFill>
                    <a:srgbClr val="FFFF00"/>
                  </a:solidFill>
                  <a:latin typeface="Garamond" pitchFamily="18" charset="0"/>
                </a:rPr>
                <a:t>-</a:t>
              </a:r>
              <a:r>
                <a:rPr lang="en-US" sz="2400" b="1" u="sng" dirty="0">
                  <a:solidFill>
                    <a:srgbClr val="FFFF00"/>
                  </a:solidFill>
                  <a:latin typeface="Garamond" pitchFamily="18" charset="0"/>
                </a:rPr>
                <a:t>IND-CDP </a:t>
              </a:r>
              <a:r>
                <a:rPr lang="en-US" sz="2800" b="1" dirty="0">
                  <a:latin typeface="Garamond" pitchFamily="18" charset="0"/>
                </a:rPr>
                <a:t>: </a:t>
              </a:r>
              <a:r>
                <a:rPr lang="en-US" sz="2800" b="1" dirty="0" smtClean="0">
                  <a:latin typeface="Garamond" pitchFamily="18" charset="0"/>
                </a:rPr>
                <a:t>Mechanism </a:t>
              </a:r>
              <a:r>
                <a:rPr lang="en-US" sz="2800" b="1" i="1" dirty="0">
                  <a:latin typeface="Garamond" pitchFamily="18" charset="0"/>
                </a:rPr>
                <a:t>K</a:t>
              </a:r>
              <a:r>
                <a:rPr lang="en-US" sz="2800" b="1" dirty="0">
                  <a:latin typeface="Garamond" pitchFamily="18" charset="0"/>
                </a:rPr>
                <a:t> </a:t>
              </a:r>
              <a:r>
                <a:rPr lang="en-US" sz="2800" b="1" dirty="0" smtClean="0">
                  <a:latin typeface="Garamond" pitchFamily="18" charset="0"/>
                </a:rPr>
                <a:t>is </a:t>
              </a:r>
              <a:r>
                <a:rPr lang="el-GR" sz="2800" b="1" dirty="0">
                  <a:latin typeface="Garamond" pitchFamily="18" charset="0"/>
                </a:rPr>
                <a:t>ε</a:t>
              </a:r>
              <a:r>
                <a:rPr lang="en-US" sz="2800" b="1" dirty="0">
                  <a:latin typeface="Garamond" pitchFamily="18" charset="0"/>
                </a:rPr>
                <a:t>-</a:t>
              </a:r>
              <a:r>
                <a:rPr lang="en-US" sz="2400" b="1" dirty="0">
                  <a:latin typeface="Garamond" pitchFamily="18" charset="0"/>
                </a:rPr>
                <a:t>IND-CDP</a:t>
              </a:r>
              <a:r>
                <a:rPr lang="en-US" sz="2800" b="1" dirty="0">
                  <a:latin typeface="Garamond" pitchFamily="18" charset="0"/>
                </a:rPr>
                <a:t> if for all adjacent </a:t>
              </a:r>
              <a:r>
                <a:rPr lang="en-US" sz="2400" b="1" i="1" dirty="0">
                  <a:latin typeface="Garamond" pitchFamily="18" charset="0"/>
                </a:rPr>
                <a:t>D</a:t>
              </a:r>
              <a:r>
                <a:rPr lang="en-US" sz="2400" b="1" baseline="-25000" dirty="0">
                  <a:latin typeface="Garamond" pitchFamily="18" charset="0"/>
                </a:rPr>
                <a:t>1</a:t>
              </a:r>
              <a:r>
                <a:rPr lang="en-US" sz="2400" b="1" i="1" dirty="0">
                  <a:latin typeface="Garamond" pitchFamily="18" charset="0"/>
                </a:rPr>
                <a:t>, D</a:t>
              </a:r>
              <a:r>
                <a:rPr lang="en-US" sz="2400" b="1" baseline="-25000" dirty="0">
                  <a:latin typeface="Garamond" pitchFamily="18" charset="0"/>
                </a:rPr>
                <a:t>2,</a:t>
              </a:r>
              <a:r>
                <a:rPr lang="en-US" sz="2800" b="1" dirty="0">
                  <a:latin typeface="Garamond" pitchFamily="18" charset="0"/>
                </a:rPr>
                <a:t> for all </a:t>
              </a:r>
              <a:r>
                <a:rPr lang="en-US" sz="2800" b="1" dirty="0">
                  <a:solidFill>
                    <a:srgbClr val="FFFF00"/>
                  </a:solidFill>
                  <a:latin typeface="Garamond" pitchFamily="18" charset="0"/>
                </a:rPr>
                <a:t>polynomial sized circuits</a:t>
              </a:r>
              <a:r>
                <a:rPr lang="en-US" sz="2800" b="1" dirty="0">
                  <a:latin typeface="Garamond" pitchFamily="18" charset="0"/>
                </a:rPr>
                <a:t> </a:t>
              </a:r>
              <a:r>
                <a:rPr lang="en-US" sz="2800" b="1" dirty="0">
                  <a:solidFill>
                    <a:srgbClr val="FFC000"/>
                  </a:solidFill>
                  <a:latin typeface="Garamond" pitchFamily="18" charset="0"/>
                </a:rPr>
                <a:t>A</a:t>
              </a:r>
              <a:r>
                <a:rPr lang="en-US" sz="2800" b="1" dirty="0">
                  <a:latin typeface="Garamond" pitchFamily="18" charset="0"/>
                </a:rPr>
                <a:t>, and for all </a:t>
              </a:r>
              <a:r>
                <a:rPr lang="en-US" sz="2800" b="1" dirty="0" smtClean="0">
                  <a:latin typeface="Garamond" pitchFamily="18" charset="0"/>
                </a:rPr>
                <a:t>large </a:t>
              </a:r>
              <a:r>
                <a:rPr lang="en-US" sz="2800" b="1" dirty="0">
                  <a:latin typeface="Garamond" pitchFamily="18" charset="0"/>
                </a:rPr>
                <a:t>enough </a:t>
              </a:r>
              <a:r>
                <a:rPr lang="el-GR" sz="2800" b="1" i="1" dirty="0">
                  <a:latin typeface="Garamond" pitchFamily="18" charset="0"/>
                </a:rPr>
                <a:t>λ</a:t>
              </a:r>
              <a:r>
                <a:rPr lang="en-US" sz="2800" b="1" dirty="0">
                  <a:latin typeface="Garamond" pitchFamily="18" charset="0"/>
                </a:rPr>
                <a:t>, it holds that</a:t>
              </a:r>
              <a:r>
                <a:rPr lang="en-US" sz="2800" b="1" dirty="0" smtClean="0">
                  <a:latin typeface="Garamond" pitchFamily="18" charset="0"/>
                </a:rPr>
                <a:t>,</a:t>
              </a:r>
            </a:p>
            <a:p>
              <a:pPr algn="l"/>
              <a:endParaRPr lang="en-US" sz="2800" b="1" dirty="0" smtClean="0">
                <a:solidFill>
                  <a:srgbClr val="FF0000"/>
                </a:solidFill>
                <a:latin typeface="Garamond" pitchFamily="18" charset="0"/>
              </a:endParaRPr>
            </a:p>
            <a:p>
              <a:pPr algn="l"/>
              <a:endParaRPr lang="en-US" sz="2800" b="1" dirty="0">
                <a:solidFill>
                  <a:srgbClr val="FF0000"/>
                </a:solidFill>
                <a:latin typeface="Garamond" pitchFamily="18" charset="0"/>
              </a:endParaRPr>
            </a:p>
          </p:txBody>
        </p:sp>
        <p:graphicFrame>
          <p:nvGraphicFramePr>
            <p:cNvPr id="313350" name="Object 6"/>
            <p:cNvGraphicFramePr>
              <a:graphicFrameLocks noChangeAspect="1"/>
            </p:cNvGraphicFramePr>
            <p:nvPr>
              <p:ph sz="half" idx="1"/>
            </p:nvPr>
          </p:nvGraphicFramePr>
          <p:xfrm>
            <a:off x="1219200" y="4114800"/>
            <a:ext cx="6781800" cy="609600"/>
          </p:xfrm>
          <a:graphic>
            <a:graphicData uri="http://schemas.openxmlformats.org/presentationml/2006/ole">
              <p:oleObj spid="_x0000_s3074" name="Equation" r:id="rId5" imgW="2755800" imgH="228600" progId="Equation.DSMT4">
                <p:embed/>
              </p:oleObj>
            </a:graphicData>
          </a:graphic>
        </p:graphicFrame>
      </p:grpSp>
      <p:grpSp>
        <p:nvGrpSpPr>
          <p:cNvPr id="9" name="Group 8"/>
          <p:cNvGrpSpPr/>
          <p:nvPr/>
        </p:nvGrpSpPr>
        <p:grpSpPr>
          <a:xfrm>
            <a:off x="6536726" y="4280599"/>
            <a:ext cx="1769074" cy="1600199"/>
            <a:chOff x="6536726" y="4724401"/>
            <a:chExt cx="1769074" cy="1600199"/>
          </a:xfrm>
        </p:grpSpPr>
        <p:sp>
          <p:nvSpPr>
            <p:cNvPr id="6" name="TextBox 5"/>
            <p:cNvSpPr txBox="1"/>
            <p:nvPr/>
          </p:nvSpPr>
          <p:spPr>
            <a:xfrm>
              <a:off x="6536726" y="5801380"/>
              <a:ext cx="176907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CC00"/>
                  </a:solidFill>
                  <a:latin typeface="Garamond" pitchFamily="18" charset="0"/>
                </a:rPr>
                <a:t>Necessary</a:t>
              </a:r>
              <a:endParaRPr lang="en-US" sz="2800" b="1" dirty="0">
                <a:solidFill>
                  <a:srgbClr val="FFCC00"/>
                </a:solidFill>
                <a:latin typeface="Garamond" pitchFamily="18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rot="16200000" flipV="1">
              <a:off x="6829742" y="5286059"/>
              <a:ext cx="1153180" cy="29863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Garamond" pitchFamily="18" charset="0"/>
              </a:rPr>
              <a:t>Simulation-based Approach</a:t>
            </a:r>
            <a:endParaRPr lang="en-US" b="1" dirty="0">
              <a:latin typeface="Garamond" pitchFamily="18" charset="0"/>
            </a:endParaRPr>
          </a:p>
        </p:txBody>
      </p:sp>
      <p:graphicFrame>
        <p:nvGraphicFramePr>
          <p:cNvPr id="264251" name="Object 59"/>
          <p:cNvGraphicFramePr>
            <a:graphicFrameLocks noChangeAspect="1"/>
          </p:cNvGraphicFramePr>
          <p:nvPr>
            <p:ph sz="half" idx="1"/>
          </p:nvPr>
        </p:nvGraphicFramePr>
        <p:xfrm>
          <a:off x="4191000" y="4191000"/>
          <a:ext cx="990600" cy="990600"/>
        </p:xfrm>
        <a:graphic>
          <a:graphicData uri="http://schemas.openxmlformats.org/presentationml/2006/ole">
            <p:oleObj spid="_x0000_s4098" name="Equation" r:id="rId5" imgW="215640" imgH="139680" progId="Equation.DSMT4">
              <p:embed/>
            </p:oleObj>
          </a:graphicData>
        </a:graphic>
      </p:graphicFrame>
      <p:grpSp>
        <p:nvGrpSpPr>
          <p:cNvPr id="2" name="Group 14"/>
          <p:cNvGrpSpPr>
            <a:grpSpLocks/>
          </p:cNvGrpSpPr>
          <p:nvPr/>
        </p:nvGrpSpPr>
        <p:grpSpPr bwMode="auto">
          <a:xfrm flipH="1">
            <a:off x="7772811" y="2057400"/>
            <a:ext cx="1218553" cy="1447800"/>
            <a:chOff x="244" y="1190"/>
            <a:chExt cx="829" cy="1018"/>
          </a:xfrm>
        </p:grpSpPr>
        <p:pic>
          <p:nvPicPr>
            <p:cNvPr id="264204" name="Picture 12" descr="PE01753_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32" y="1488"/>
              <a:ext cx="555" cy="720"/>
            </a:xfrm>
            <a:prstGeom prst="rect">
              <a:avLst/>
            </a:prstGeom>
            <a:noFill/>
          </p:spPr>
        </p:pic>
        <p:sp>
          <p:nvSpPr>
            <p:cNvPr id="264205" name="Text Box 13"/>
            <p:cNvSpPr txBox="1">
              <a:spLocks noChangeArrowheads="1"/>
            </p:cNvSpPr>
            <p:nvPr/>
          </p:nvSpPr>
          <p:spPr bwMode="auto">
            <a:xfrm>
              <a:off x="244" y="1190"/>
              <a:ext cx="829" cy="26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en-US" b="1" dirty="0">
                  <a:latin typeface="Garamond" pitchFamily="18" charset="0"/>
                </a:rPr>
                <a:t>D : </a:t>
              </a:r>
              <a:r>
                <a:rPr lang="en-US" b="1" dirty="0" smtClean="0">
                  <a:latin typeface="Garamond" pitchFamily="18" charset="0"/>
                </a:rPr>
                <a:t>010110</a:t>
              </a:r>
              <a:endParaRPr lang="en-US" b="1" dirty="0">
                <a:latin typeface="Garamond" pitchFamily="18" charset="0"/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52400" y="2057400"/>
            <a:ext cx="1905000" cy="1447800"/>
            <a:chOff x="192" y="1190"/>
            <a:chExt cx="1296" cy="1018"/>
          </a:xfrm>
        </p:grpSpPr>
        <p:pic>
          <p:nvPicPr>
            <p:cNvPr id="264209" name="Picture 17" descr="PE01753_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32" y="1488"/>
              <a:ext cx="555" cy="720"/>
            </a:xfrm>
            <a:prstGeom prst="rect">
              <a:avLst/>
            </a:prstGeom>
            <a:noFill/>
          </p:spPr>
        </p:pic>
        <p:sp>
          <p:nvSpPr>
            <p:cNvPr id="264210" name="Text Box 18"/>
            <p:cNvSpPr txBox="1">
              <a:spLocks noChangeArrowheads="1"/>
            </p:cNvSpPr>
            <p:nvPr/>
          </p:nvSpPr>
          <p:spPr bwMode="auto">
            <a:xfrm>
              <a:off x="192" y="1190"/>
              <a:ext cx="1296" cy="26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b="1" dirty="0">
                  <a:latin typeface="Garamond" pitchFamily="18" charset="0"/>
                </a:rPr>
                <a:t>D : </a:t>
              </a:r>
              <a:r>
                <a:rPr lang="en-US" b="1" dirty="0" smtClean="0">
                  <a:latin typeface="Garamond" pitchFamily="18" charset="0"/>
                </a:rPr>
                <a:t>010110</a:t>
              </a:r>
              <a:endParaRPr lang="en-US" b="1" dirty="0">
                <a:latin typeface="Garamond" pitchFamily="18" charset="0"/>
              </a:endParaRP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743200" y="1981200"/>
            <a:ext cx="1119188" cy="1600200"/>
            <a:chOff x="1791" y="1200"/>
            <a:chExt cx="705" cy="1008"/>
          </a:xfrm>
        </p:grpSpPr>
        <p:pic>
          <p:nvPicPr>
            <p:cNvPr id="264211" name="Picture 19" descr="j019538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791" y="1488"/>
              <a:ext cx="705" cy="720"/>
            </a:xfrm>
            <a:prstGeom prst="rect">
              <a:avLst/>
            </a:prstGeom>
            <a:noFill/>
          </p:spPr>
        </p:pic>
        <p:sp>
          <p:nvSpPr>
            <p:cNvPr id="264212" name="Text Box 20"/>
            <p:cNvSpPr txBox="1">
              <a:spLocks noChangeArrowheads="1"/>
            </p:cNvSpPr>
            <p:nvPr/>
          </p:nvSpPr>
          <p:spPr bwMode="auto">
            <a:xfrm>
              <a:off x="2035" y="1200"/>
              <a:ext cx="269" cy="233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 dirty="0">
                <a:latin typeface="Adobe Garamond Pro Bold" pitchFamily="18" charset="0"/>
              </a:endParaRPr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 flipH="1">
            <a:off x="5281612" y="1981200"/>
            <a:ext cx="1119188" cy="1600200"/>
            <a:chOff x="1791" y="1200"/>
            <a:chExt cx="705" cy="1008"/>
          </a:xfrm>
        </p:grpSpPr>
        <p:pic>
          <p:nvPicPr>
            <p:cNvPr id="264217" name="Picture 25" descr="j019538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791" y="1488"/>
              <a:ext cx="705" cy="720"/>
            </a:xfrm>
            <a:prstGeom prst="rect">
              <a:avLst/>
            </a:prstGeom>
            <a:noFill/>
          </p:spPr>
        </p:pic>
        <p:sp>
          <p:nvSpPr>
            <p:cNvPr id="264218" name="Text Box 26"/>
            <p:cNvSpPr txBox="1">
              <a:spLocks noChangeArrowheads="1"/>
            </p:cNvSpPr>
            <p:nvPr/>
          </p:nvSpPr>
          <p:spPr bwMode="auto">
            <a:xfrm>
              <a:off x="2035" y="1200"/>
              <a:ext cx="269" cy="233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 dirty="0">
                <a:latin typeface="Adobe Garamond Pro Bold" pitchFamily="18" charset="0"/>
              </a:endParaRPr>
            </a:p>
          </p:txBody>
        </p:sp>
      </p:grpSp>
      <p:sp>
        <p:nvSpPr>
          <p:cNvPr id="264222" name="Line 30"/>
          <p:cNvSpPr>
            <a:spLocks noChangeShapeType="1"/>
          </p:cNvSpPr>
          <p:nvPr/>
        </p:nvSpPr>
        <p:spPr bwMode="auto">
          <a:xfrm>
            <a:off x="4648200" y="1676400"/>
            <a:ext cx="0" cy="21336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6" name="Group 67"/>
          <p:cNvGrpSpPr>
            <a:grpSpLocks/>
          </p:cNvGrpSpPr>
          <p:nvPr/>
        </p:nvGrpSpPr>
        <p:grpSpPr bwMode="auto">
          <a:xfrm>
            <a:off x="3048000" y="3657600"/>
            <a:ext cx="542925" cy="1377950"/>
            <a:chOff x="1920" y="2304"/>
            <a:chExt cx="342" cy="868"/>
          </a:xfrm>
        </p:grpSpPr>
        <p:sp>
          <p:nvSpPr>
            <p:cNvPr id="264225" name="Line 33"/>
            <p:cNvSpPr>
              <a:spLocks noChangeShapeType="1"/>
            </p:cNvSpPr>
            <p:nvPr/>
          </p:nvSpPr>
          <p:spPr bwMode="auto">
            <a:xfrm>
              <a:off x="2112" y="2304"/>
              <a:ext cx="0" cy="384"/>
            </a:xfrm>
            <a:prstGeom prst="line">
              <a:avLst/>
            </a:prstGeom>
            <a:noFill/>
            <a:ln w="1143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64226" name="Text Box 34"/>
            <p:cNvSpPr txBox="1">
              <a:spLocks noChangeArrowheads="1"/>
            </p:cNvSpPr>
            <p:nvPr/>
          </p:nvSpPr>
          <p:spPr bwMode="auto">
            <a:xfrm>
              <a:off x="1920" y="2726"/>
              <a:ext cx="342" cy="446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4000" b="1" dirty="0">
                  <a:latin typeface="Garamond" pitchFamily="18" charset="0"/>
                </a:rPr>
                <a:t>X</a:t>
              </a:r>
            </a:p>
          </p:txBody>
        </p:sp>
      </p:grp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1371600" y="2514608"/>
            <a:ext cx="1219200" cy="457201"/>
            <a:chOff x="864" y="1584"/>
            <a:chExt cx="768" cy="288"/>
          </a:xfrm>
        </p:grpSpPr>
        <p:sp>
          <p:nvSpPr>
            <p:cNvPr id="264214" name="Text Box 22"/>
            <p:cNvSpPr txBox="1">
              <a:spLocks noChangeArrowheads="1"/>
            </p:cNvSpPr>
            <p:nvPr/>
          </p:nvSpPr>
          <p:spPr bwMode="auto">
            <a:xfrm>
              <a:off x="988" y="1584"/>
              <a:ext cx="489" cy="257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algn="l"/>
              <a:r>
                <a:rPr lang="en-US" b="1" dirty="0">
                  <a:latin typeface="Garamond" pitchFamily="18" charset="0"/>
                </a:rPr>
                <a:t>M(D)</a:t>
              </a:r>
            </a:p>
          </p:txBody>
        </p:sp>
        <p:sp>
          <p:nvSpPr>
            <p:cNvPr id="264247" name="Line 55"/>
            <p:cNvSpPr>
              <a:spLocks noChangeShapeType="1"/>
            </p:cNvSpPr>
            <p:nvPr/>
          </p:nvSpPr>
          <p:spPr bwMode="auto">
            <a:xfrm>
              <a:off x="864" y="1872"/>
              <a:ext cx="7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68"/>
          <p:cNvGrpSpPr>
            <a:grpSpLocks/>
          </p:cNvGrpSpPr>
          <p:nvPr/>
        </p:nvGrpSpPr>
        <p:grpSpPr bwMode="auto">
          <a:xfrm>
            <a:off x="5754687" y="3657600"/>
            <a:ext cx="517525" cy="1387475"/>
            <a:chOff x="3418" y="2304"/>
            <a:chExt cx="326" cy="874"/>
          </a:xfrm>
        </p:grpSpPr>
        <p:sp>
          <p:nvSpPr>
            <p:cNvPr id="264249" name="Line 57"/>
            <p:cNvSpPr>
              <a:spLocks noChangeShapeType="1"/>
            </p:cNvSpPr>
            <p:nvPr/>
          </p:nvSpPr>
          <p:spPr bwMode="auto">
            <a:xfrm flipH="1">
              <a:off x="3600" y="2304"/>
              <a:ext cx="0" cy="384"/>
            </a:xfrm>
            <a:prstGeom prst="line">
              <a:avLst/>
            </a:prstGeom>
            <a:noFill/>
            <a:ln w="1143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64250" name="Text Box 58"/>
            <p:cNvSpPr txBox="1">
              <a:spLocks noChangeArrowheads="1"/>
            </p:cNvSpPr>
            <p:nvPr/>
          </p:nvSpPr>
          <p:spPr bwMode="auto">
            <a:xfrm>
              <a:off x="3418" y="2736"/>
              <a:ext cx="326" cy="442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4000" b="1" dirty="0">
                  <a:latin typeface="Garamond" pitchFamily="18" charset="0"/>
                </a:rPr>
                <a:t>Y</a:t>
              </a:r>
            </a:p>
          </p:txBody>
        </p:sp>
      </p:grpSp>
      <p:sp>
        <p:nvSpPr>
          <p:cNvPr id="264242" name="Line 50"/>
          <p:cNvSpPr>
            <a:spLocks noChangeAspect="1" noChangeShapeType="1"/>
          </p:cNvSpPr>
          <p:nvPr/>
        </p:nvSpPr>
        <p:spPr bwMode="auto">
          <a:xfrm flipH="1">
            <a:off x="6553200" y="2970212"/>
            <a:ext cx="1371600" cy="2101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934200" y="2486977"/>
            <a:ext cx="719598" cy="40862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 smtClean="0">
                <a:latin typeface="Garamond" pitchFamily="18" charset="0"/>
              </a:rPr>
              <a:t>K(D)</a:t>
            </a:r>
            <a:endParaRPr lang="en-US" b="1" dirty="0">
              <a:latin typeface="Garamond" pitchFamily="18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474206" y="3048000"/>
            <a:ext cx="1601078" cy="1400889"/>
            <a:chOff x="474206" y="3048000"/>
            <a:chExt cx="1601078" cy="1400889"/>
          </a:xfrm>
        </p:grpSpPr>
        <p:sp>
          <p:nvSpPr>
            <p:cNvPr id="35" name="TextBox 34"/>
            <p:cNvSpPr txBox="1"/>
            <p:nvPr/>
          </p:nvSpPr>
          <p:spPr>
            <a:xfrm>
              <a:off x="474206" y="3733800"/>
              <a:ext cx="1601078" cy="715089"/>
            </a:xfrm>
            <a:prstGeom prst="round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  <a:latin typeface="Garamond" pitchFamily="18" charset="0"/>
                </a:rPr>
                <a:t>Differentially </a:t>
              </a:r>
              <a:br>
                <a:rPr lang="en-US" b="1" dirty="0" smtClean="0">
                  <a:solidFill>
                    <a:srgbClr val="FFFF00"/>
                  </a:solidFill>
                  <a:latin typeface="Garamond" pitchFamily="18" charset="0"/>
                </a:rPr>
              </a:br>
              <a:r>
                <a:rPr lang="en-US" b="1" dirty="0" smtClean="0">
                  <a:solidFill>
                    <a:srgbClr val="FFFF00"/>
                  </a:solidFill>
                  <a:latin typeface="Garamond" pitchFamily="18" charset="0"/>
                </a:rPr>
                <a:t>Private   M</a:t>
              </a:r>
              <a:endParaRPr lang="en-US" b="1" dirty="0">
                <a:solidFill>
                  <a:srgbClr val="FFFF00"/>
                </a:solidFill>
                <a:latin typeface="Garamond" pitchFamily="18" charset="0"/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rot="5400000" flipH="1" flipV="1">
              <a:off x="1219200" y="3276600"/>
              <a:ext cx="762000" cy="304800"/>
            </a:xfrm>
            <a:prstGeom prst="straightConnector1">
              <a:avLst/>
            </a:prstGeom>
            <a:ln w="190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4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4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4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42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42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42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42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42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42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42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42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222" grpId="0" animBg="1"/>
      <p:bldP spid="264242" grpId="0" animBg="1"/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Garamond" pitchFamily="18" charset="0"/>
              </a:rPr>
              <a:t>Second Definition: </a:t>
            </a:r>
            <a:r>
              <a:rPr lang="en-US" sz="4000" b="1" dirty="0" smtClean="0">
                <a:latin typeface="Garamond" pitchFamily="18" charset="0"/>
              </a:rPr>
              <a:t>SIM-CDP</a:t>
            </a:r>
            <a:endParaRPr lang="en-US" sz="4000" b="1" dirty="0">
              <a:latin typeface="Garamond" pitchFamily="18" charset="0"/>
            </a:endParaRPr>
          </a:p>
        </p:txBody>
      </p:sp>
      <p:sp>
        <p:nvSpPr>
          <p:cNvPr id="313358" name="Text Box 14"/>
          <p:cNvSpPr txBox="1">
            <a:spLocks noChangeArrowheads="1"/>
          </p:cNvSpPr>
          <p:nvPr/>
        </p:nvSpPr>
        <p:spPr bwMode="auto">
          <a:xfrm>
            <a:off x="685800" y="1676400"/>
            <a:ext cx="7772400" cy="2009061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l-GR" sz="2800" b="1" u="sng" dirty="0" smtClean="0">
                <a:solidFill>
                  <a:srgbClr val="FFFF00"/>
                </a:solidFill>
                <a:latin typeface="Garamond" pitchFamily="18" charset="0"/>
              </a:rPr>
              <a:t>ε</a:t>
            </a:r>
            <a:r>
              <a:rPr lang="en-US" sz="2800" b="1" u="sng" dirty="0" smtClean="0">
                <a:solidFill>
                  <a:srgbClr val="FFFF00"/>
                </a:solidFill>
                <a:latin typeface="Garamond" pitchFamily="18" charset="0"/>
              </a:rPr>
              <a:t>-</a:t>
            </a:r>
            <a:r>
              <a:rPr lang="en-US" sz="2400" b="1" u="sng" dirty="0" smtClean="0">
                <a:solidFill>
                  <a:srgbClr val="FFFF00"/>
                </a:solidFill>
                <a:latin typeface="Garamond" pitchFamily="18" charset="0"/>
              </a:rPr>
              <a:t>SIM-CDP </a:t>
            </a:r>
            <a:r>
              <a:rPr lang="en-US" sz="2800" b="1" dirty="0">
                <a:latin typeface="Garamond" pitchFamily="18" charset="0"/>
              </a:rPr>
              <a:t>: </a:t>
            </a:r>
            <a:r>
              <a:rPr lang="en-US" sz="2800" b="1" dirty="0" smtClean="0">
                <a:latin typeface="Garamond" pitchFamily="18" charset="0"/>
              </a:rPr>
              <a:t>Mechanism </a:t>
            </a:r>
            <a:r>
              <a:rPr lang="en-US" sz="2800" b="1" i="1" dirty="0">
                <a:solidFill>
                  <a:srgbClr val="00FF00"/>
                </a:solidFill>
                <a:latin typeface="Garamond" pitchFamily="18" charset="0"/>
              </a:rPr>
              <a:t>K</a:t>
            </a:r>
            <a:r>
              <a:rPr lang="en-US" sz="2800" b="1" dirty="0">
                <a:latin typeface="Garamond" pitchFamily="18" charset="0"/>
              </a:rPr>
              <a:t> </a:t>
            </a:r>
            <a:r>
              <a:rPr lang="en-US" sz="2800" b="1" dirty="0" smtClean="0">
                <a:latin typeface="Garamond" pitchFamily="18" charset="0"/>
              </a:rPr>
              <a:t>is </a:t>
            </a:r>
            <a:r>
              <a:rPr lang="el-GR" sz="2800" b="1" dirty="0">
                <a:latin typeface="Garamond" pitchFamily="18" charset="0"/>
              </a:rPr>
              <a:t>ε</a:t>
            </a:r>
            <a:r>
              <a:rPr lang="en-US" sz="2800" b="1" dirty="0" smtClean="0">
                <a:latin typeface="Garamond" pitchFamily="18" charset="0"/>
              </a:rPr>
              <a:t>-</a:t>
            </a:r>
            <a:r>
              <a:rPr lang="en-US" sz="2400" b="1" dirty="0" smtClean="0">
                <a:latin typeface="Garamond" pitchFamily="18" charset="0"/>
              </a:rPr>
              <a:t>SIM-CDP</a:t>
            </a:r>
            <a:r>
              <a:rPr lang="en-US" sz="2800" b="1" dirty="0" smtClean="0">
                <a:latin typeface="Garamond" pitchFamily="18" charset="0"/>
              </a:rPr>
              <a:t> </a:t>
            </a:r>
            <a:r>
              <a:rPr lang="en-US" sz="2800" b="1" dirty="0">
                <a:latin typeface="Garamond" pitchFamily="18" charset="0"/>
              </a:rPr>
              <a:t>if </a:t>
            </a:r>
            <a:r>
              <a:rPr lang="en-US" sz="2800" b="1" dirty="0" smtClean="0">
                <a:latin typeface="Garamond" pitchFamily="18" charset="0"/>
              </a:rPr>
              <a:t>there exists an </a:t>
            </a:r>
            <a:r>
              <a:rPr lang="el-GR" sz="2800" b="1" u="sng" dirty="0" smtClean="0">
                <a:solidFill>
                  <a:schemeClr val="tx1"/>
                </a:solidFill>
                <a:latin typeface="Garamond" pitchFamily="18" charset="0"/>
              </a:rPr>
              <a:t>ε</a:t>
            </a:r>
            <a:r>
              <a:rPr lang="en-US" sz="2800" b="1" u="sng" dirty="0" smtClean="0">
                <a:solidFill>
                  <a:schemeClr val="tx1"/>
                </a:solidFill>
                <a:latin typeface="Garamond" pitchFamily="18" charset="0"/>
              </a:rPr>
              <a:t>-differentially-private mechanism </a:t>
            </a:r>
            <a:r>
              <a:rPr lang="en-US" sz="2800" b="1" i="1" u="sng" dirty="0" smtClean="0">
                <a:solidFill>
                  <a:schemeClr val="tx1"/>
                </a:solidFill>
                <a:latin typeface="Garamond" pitchFamily="18" charset="0"/>
              </a:rPr>
              <a:t>M</a:t>
            </a:r>
            <a:r>
              <a:rPr lang="en-US" sz="2800" b="1" u="sng" dirty="0" smtClean="0">
                <a:solidFill>
                  <a:schemeClr val="tx1"/>
                </a:solidFill>
                <a:latin typeface="Garamond" pitchFamily="18" charset="0"/>
              </a:rPr>
              <a:t> </a:t>
            </a:r>
            <a:r>
              <a:rPr lang="en-US" sz="2800" b="1" dirty="0" smtClean="0">
                <a:latin typeface="Garamond" pitchFamily="18" charset="0"/>
              </a:rPr>
              <a:t>such that for all </a:t>
            </a:r>
            <a:r>
              <a:rPr lang="en-US" sz="2800" b="1" i="1" dirty="0" smtClean="0">
                <a:latin typeface="Garamond" pitchFamily="18" charset="0"/>
              </a:rPr>
              <a:t>D</a:t>
            </a:r>
            <a:r>
              <a:rPr lang="en-US" sz="2800" b="1" dirty="0" smtClean="0">
                <a:latin typeface="Garamond" pitchFamily="18" charset="0"/>
              </a:rPr>
              <a:t>, distributions </a:t>
            </a:r>
            <a:r>
              <a:rPr lang="en-US" sz="2800" b="1" i="1" dirty="0" smtClean="0">
                <a:solidFill>
                  <a:srgbClr val="00FF00"/>
                </a:solidFill>
                <a:latin typeface="Garamond" pitchFamily="18" charset="0"/>
              </a:rPr>
              <a:t>M(D)</a:t>
            </a:r>
            <a:r>
              <a:rPr lang="en-US" sz="2800" b="1" dirty="0" smtClean="0">
                <a:latin typeface="Garamond" pitchFamily="18" charset="0"/>
              </a:rPr>
              <a:t> and </a:t>
            </a:r>
            <a:r>
              <a:rPr lang="en-US" sz="2800" b="1" i="1" dirty="0" smtClean="0">
                <a:solidFill>
                  <a:srgbClr val="00FF00"/>
                </a:solidFill>
                <a:latin typeface="Garamond" pitchFamily="18" charset="0"/>
              </a:rPr>
              <a:t>K(D)</a:t>
            </a:r>
            <a:r>
              <a:rPr lang="en-US" sz="2800" b="1" dirty="0" smtClean="0">
                <a:solidFill>
                  <a:srgbClr val="00FF00"/>
                </a:solidFill>
                <a:latin typeface="Garamond" pitchFamily="18" charset="0"/>
              </a:rPr>
              <a:t> </a:t>
            </a:r>
            <a:r>
              <a:rPr lang="en-US" sz="2800" b="1" dirty="0" smtClean="0">
                <a:latin typeface="Garamond" pitchFamily="18" charset="0"/>
              </a:rPr>
              <a:t>are </a:t>
            </a:r>
            <a:r>
              <a:rPr lang="en-US" sz="2800" b="1" dirty="0" smtClean="0">
                <a:solidFill>
                  <a:srgbClr val="00FF00"/>
                </a:solidFill>
                <a:latin typeface="Garamond" pitchFamily="18" charset="0"/>
              </a:rPr>
              <a:t>computationally indistinguishable</a:t>
            </a:r>
            <a:r>
              <a:rPr lang="en-US" sz="2800" b="1" dirty="0" smtClean="0">
                <a:latin typeface="Garamond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28600" y="3124200"/>
            <a:ext cx="2895600" cy="612648"/>
            <a:chOff x="228600" y="3124200"/>
            <a:chExt cx="2895600" cy="612648"/>
          </a:xfrm>
        </p:grpSpPr>
        <p:sp>
          <p:nvSpPr>
            <p:cNvPr id="5" name="Rounded Rectangular Callout 4"/>
            <p:cNvSpPr/>
            <p:nvPr/>
          </p:nvSpPr>
          <p:spPr>
            <a:xfrm>
              <a:off x="228600" y="3124200"/>
              <a:ext cx="2895600" cy="612648"/>
            </a:xfrm>
            <a:prstGeom prst="wedgeRoundRectCallout">
              <a:avLst>
                <a:gd name="adj1" fmla="val 45052"/>
                <a:gd name="adj2" fmla="val -131710"/>
                <a:gd name="adj3" fmla="val 16667"/>
              </a:avLst>
            </a:prstGeom>
            <a:solidFill>
              <a:srgbClr val="0F490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                          </a:t>
              </a:r>
              <a:endParaRPr lang="en-US" dirty="0"/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/>
          </p:nvGraphicFramePr>
          <p:xfrm>
            <a:off x="633471" y="3251200"/>
            <a:ext cx="2201863" cy="482600"/>
          </p:xfrm>
          <a:graphic>
            <a:graphicData uri="http://schemas.openxmlformats.org/presentationml/2006/ole">
              <p:oleObj spid="_x0000_s33793" name="Equation" r:id="rId5" imgW="927000" imgH="203040" progId="Equation.DSMT4">
                <p:embed/>
              </p:oleObj>
            </a:graphicData>
          </a:graphic>
        </p:graphicFrame>
      </p:grpSp>
      <p:grpSp>
        <p:nvGrpSpPr>
          <p:cNvPr id="11" name="Group 10"/>
          <p:cNvGrpSpPr/>
          <p:nvPr/>
        </p:nvGrpSpPr>
        <p:grpSpPr>
          <a:xfrm>
            <a:off x="609600" y="4267200"/>
            <a:ext cx="7315200" cy="1981200"/>
            <a:chOff x="381000" y="4343400"/>
            <a:chExt cx="7315200" cy="1981200"/>
          </a:xfrm>
        </p:grpSpPr>
        <p:sp>
          <p:nvSpPr>
            <p:cNvPr id="4" name="Rectangle 3"/>
            <p:cNvSpPr txBox="1">
              <a:spLocks noChangeArrowheads="1"/>
            </p:cNvSpPr>
            <p:nvPr/>
          </p:nvSpPr>
          <p:spPr>
            <a:xfrm>
              <a:off x="381000" y="4343400"/>
              <a:ext cx="7315200" cy="1981200"/>
            </a:xfrm>
            <a:prstGeom prst="rect">
              <a:avLst/>
            </a:prstGeom>
            <a:noFill/>
            <a:ln/>
          </p:spPr>
          <p:txBody>
            <a:bodyPr vert="horz" lIns="91440" tIns="45720" rIns="91440" bIns="45720" rtlCol="0">
              <a:normAutofit/>
            </a:bodyPr>
            <a:lstStyle/>
            <a:p>
              <a:pPr marL="742950" marR="0" lvl="1" indent="-28575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–"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+mn-ea"/>
                  <a:cs typeface="+mn-cs"/>
                </a:rPr>
                <a:t>M is not necessarily a </a:t>
              </a: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+mn-ea"/>
                  <a:cs typeface="+mn-cs"/>
                </a:rPr>
                <a:t>PPT</a:t>
              </a:r>
              <a:r>
                <a: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+mn-ea"/>
                  <a:cs typeface="+mn-cs"/>
                </a:rPr>
                <a:t> mechanism</a:t>
              </a:r>
            </a:p>
            <a:p>
              <a:pPr marL="742950" marR="0" lvl="1" indent="-28575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–"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+mn-ea"/>
                  <a:cs typeface="+mn-cs"/>
                </a:rPr>
                <a:t>Reversing</a:t>
              </a:r>
              <a:r>
                <a:rPr kumimoji="0" lang="en-US" sz="2800" b="1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+mn-ea"/>
                  <a:cs typeface="+mn-cs"/>
                </a:rPr>
                <a:t> the order of quantifiers yields another definition, </a:t>
              </a:r>
              <a:r>
                <a:rPr kumimoji="0" lang="en-US" sz="2400" b="1" i="0" u="none" strike="noStrike" kern="1200" cap="none" spc="0" normalizeH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aramond" pitchFamily="18" charset="0"/>
                  <a:ea typeface="+mn-ea"/>
                  <a:cs typeface="+mn-cs"/>
                </a:rPr>
                <a:t>SIM</a:t>
              </a:r>
              <a:r>
                <a:rPr kumimoji="0" lang="en-US" sz="2400" b="1" i="0" u="none" strike="noStrike" kern="1200" cap="none" spc="0" normalizeH="0" baseline="-2500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aramond" pitchFamily="18" charset="0"/>
                  <a:ea typeface="+mn-ea"/>
                  <a:cs typeface="+mn-cs"/>
                  <a:sym typeface="Symbol"/>
                </a:rPr>
                <a:t></a:t>
              </a:r>
              <a:r>
                <a:rPr kumimoji="0" lang="en-US" sz="2400" b="1" i="0" u="none" strike="noStrike" kern="1200" cap="none" spc="0" normalizeH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aramond" pitchFamily="18" charset="0"/>
                  <a:ea typeface="+mn-ea"/>
                  <a:cs typeface="+mn-cs"/>
                </a:rPr>
                <a:t> -CDP</a:t>
              </a:r>
              <a:r>
                <a:rPr kumimoji="0" lang="en-US" sz="2800" b="1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+mn-ea"/>
                  <a:cs typeface="+mn-cs"/>
                </a:rPr>
                <a:t>:</a:t>
              </a:r>
            </a:p>
            <a:p>
              <a:pPr marL="742950" marR="0" lvl="1" indent="-28575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2800" b="1" dirty="0" smtClean="0">
                  <a:latin typeface="Garamond" pitchFamily="18" charset="0"/>
                </a:rPr>
                <a:t>     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endParaRPr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/>
          </p:nvGraphicFramePr>
          <p:xfrm>
            <a:off x="3200400" y="5867400"/>
            <a:ext cx="2362199" cy="457200"/>
          </p:xfrm>
          <a:graphic>
            <a:graphicData uri="http://schemas.openxmlformats.org/presentationml/2006/ole">
              <p:oleObj spid="_x0000_s33795" name="Equation" r:id="rId6" imgW="927000" imgH="203040" progId="Equation.DSMT4">
                <p:embed/>
              </p:oleObj>
            </a:graphicData>
          </a:graphic>
        </p:graphicFrame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4.2|4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|7.5|10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.3|0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9.6|4.3|1.6|1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9.1|7.2|15.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|1.8|19.4|2.1|2.5|5.8|1.1|9.2|6.8|4.8|1.4|18.2|12.1|11|11.9|9.7|13.7|18.3|1.4|13|6.5|17.1|8.6|17.1|10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1|4.1|7.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2|34.8|15.1|8.9|15.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9.5|22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7|32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3|18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|14.1|6.7|12.4|6.9|15.3|8.4|5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|36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|1.2|5.3|1.1|9.3|0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3.5|35.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2747</TotalTime>
  <Words>663</Words>
  <Application>Microsoft Office PowerPoint</Application>
  <PresentationFormat>On-screen Show (4:3)</PresentationFormat>
  <Paragraphs>166</Paragraphs>
  <Slides>20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Equation</vt:lpstr>
      <vt:lpstr>Computational Differential Privacy</vt:lpstr>
      <vt:lpstr>Focus of the Talk</vt:lpstr>
      <vt:lpstr>Motivation</vt:lpstr>
      <vt:lpstr>Differential  Privacy  [Dwork’06]</vt:lpstr>
      <vt:lpstr>Slide 5</vt:lpstr>
      <vt:lpstr>Towards Computational Notions</vt:lpstr>
      <vt:lpstr>First Definition: IND-CDP</vt:lpstr>
      <vt:lpstr>Simulation-based Approach</vt:lpstr>
      <vt:lpstr>Second Definition: SIM-CDP</vt:lpstr>
      <vt:lpstr>Immediate Questions</vt:lpstr>
      <vt:lpstr>Connection with Dense Models [RTTV’08, Imp’08]</vt:lpstr>
      <vt:lpstr>Connection with Dense Models [RTTV’08, Imp’08]</vt:lpstr>
      <vt:lpstr>Connection with Dense Models [RTTV ’08, Imp’08]</vt:lpstr>
      <vt:lpstr>Some Notation</vt:lpstr>
      <vt:lpstr>The Dense Model Theorem [RTTV’08]</vt:lpstr>
      <vt:lpstr>Proof Ideas</vt:lpstr>
      <vt:lpstr>To Recap</vt:lpstr>
      <vt:lpstr>Benefits: Better Utility</vt:lpstr>
      <vt:lpstr>Other Results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Omkant Pandey</dc:creator>
  <cp:lastModifiedBy>Omkant Pandey</cp:lastModifiedBy>
  <cp:revision>649</cp:revision>
  <dcterms:created xsi:type="dcterms:W3CDTF">2006-08-16T00:00:00Z</dcterms:created>
  <dcterms:modified xsi:type="dcterms:W3CDTF">2009-08-21T02:11:20Z</dcterms:modified>
</cp:coreProperties>
</file>